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66" r:id="rId1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09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4C230-2E00-4096-A24F-F7752ACEBD8E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DCE60-B76A-46D8-955E-ED7AC9B921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72879" y="4634473"/>
            <a:ext cx="2936557" cy="2008652"/>
            <a:chOff x="-172879" y="4634472"/>
            <a:chExt cx="2936557" cy="2008652"/>
          </a:xfrm>
        </p:grpSpPr>
        <p:grpSp>
          <p:nvGrpSpPr>
            <p:cNvPr id="7" name="Group 6"/>
            <p:cNvGrpSpPr/>
            <p:nvPr/>
          </p:nvGrpSpPr>
          <p:grpSpPr>
            <a:xfrm>
              <a:off x="-172879" y="4634472"/>
              <a:ext cx="2936557" cy="2008652"/>
              <a:chOff x="-172879" y="4634472"/>
              <a:chExt cx="2936557" cy="2008652"/>
            </a:xfrm>
          </p:grpSpPr>
          <p:sp>
            <p:nvSpPr>
              <p:cNvPr id="4" name="Diagonal Stripe 3"/>
              <p:cNvSpPr/>
              <p:nvPr/>
            </p:nvSpPr>
            <p:spPr>
              <a:xfrm rot="5933494">
                <a:off x="291074" y="4170519"/>
                <a:ext cx="2008652" cy="2936557"/>
              </a:xfrm>
              <a:prstGeom prst="diagStripe">
                <a:avLst>
                  <a:gd name="adj" fmla="val 75880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" name="Diagonal Stripe 4"/>
              <p:cNvSpPr/>
              <p:nvPr/>
            </p:nvSpPr>
            <p:spPr>
              <a:xfrm rot="6001446">
                <a:off x="1244001" y="4456895"/>
                <a:ext cx="1179051" cy="1830409"/>
              </a:xfrm>
              <a:prstGeom prst="diagStripe">
                <a:avLst>
                  <a:gd name="adj" fmla="val 7588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6" name="Diagonal Stripe 5"/>
            <p:cNvSpPr/>
            <p:nvPr/>
          </p:nvSpPr>
          <p:spPr>
            <a:xfrm rot="6001446">
              <a:off x="414322" y="5006224"/>
              <a:ext cx="1179051" cy="1830409"/>
            </a:xfrm>
            <a:prstGeom prst="diagStripe">
              <a:avLst>
                <a:gd name="adj" fmla="val 75880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 rot="10800000">
            <a:off x="6400800" y="228601"/>
            <a:ext cx="2936557" cy="2008652"/>
            <a:chOff x="-172879" y="4634472"/>
            <a:chExt cx="2936557" cy="2008652"/>
          </a:xfrm>
        </p:grpSpPr>
        <p:grpSp>
          <p:nvGrpSpPr>
            <p:cNvPr id="13" name="Group 6"/>
            <p:cNvGrpSpPr/>
            <p:nvPr/>
          </p:nvGrpSpPr>
          <p:grpSpPr>
            <a:xfrm>
              <a:off x="-172879" y="4634472"/>
              <a:ext cx="2936557" cy="2008652"/>
              <a:chOff x="-172879" y="4634472"/>
              <a:chExt cx="2936557" cy="2008652"/>
            </a:xfrm>
          </p:grpSpPr>
          <p:sp>
            <p:nvSpPr>
              <p:cNvPr id="15" name="Diagonal Stripe 14"/>
              <p:cNvSpPr/>
              <p:nvPr/>
            </p:nvSpPr>
            <p:spPr>
              <a:xfrm rot="5933494">
                <a:off x="291074" y="4170519"/>
                <a:ext cx="2008652" cy="2936557"/>
              </a:xfrm>
              <a:prstGeom prst="diagStripe">
                <a:avLst>
                  <a:gd name="adj" fmla="val 75880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6" name="Diagonal Stripe 15"/>
              <p:cNvSpPr/>
              <p:nvPr/>
            </p:nvSpPr>
            <p:spPr>
              <a:xfrm rot="6001446">
                <a:off x="1244001" y="4456895"/>
                <a:ext cx="1179051" cy="1830409"/>
              </a:xfrm>
              <a:prstGeom prst="diagStripe">
                <a:avLst>
                  <a:gd name="adj" fmla="val 7588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4" name="Diagonal Stripe 13"/>
            <p:cNvSpPr/>
            <p:nvPr/>
          </p:nvSpPr>
          <p:spPr>
            <a:xfrm rot="6001446">
              <a:off x="414322" y="5006224"/>
              <a:ext cx="1179051" cy="1830409"/>
            </a:xfrm>
            <a:prstGeom prst="diagStripe">
              <a:avLst>
                <a:gd name="adj" fmla="val 75880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286000" y="1524000"/>
            <a:ext cx="4191000" cy="4419600"/>
            <a:chOff x="2286000" y="1524000"/>
            <a:chExt cx="4191000" cy="4419600"/>
          </a:xfrm>
        </p:grpSpPr>
        <p:sp>
          <p:nvSpPr>
            <p:cNvPr id="18" name="Rectangle 17"/>
            <p:cNvSpPr/>
            <p:nvPr/>
          </p:nvSpPr>
          <p:spPr>
            <a:xfrm>
              <a:off x="2286000" y="1524000"/>
              <a:ext cx="3505200" cy="1905000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438400" y="1676400"/>
              <a:ext cx="4038600" cy="4267200"/>
              <a:chOff x="2438400" y="1676400"/>
              <a:chExt cx="4038600" cy="4267200"/>
            </a:xfrm>
          </p:grpSpPr>
          <p:sp>
            <p:nvSpPr>
              <p:cNvPr id="20" name="Can 19"/>
              <p:cNvSpPr/>
              <p:nvPr/>
            </p:nvSpPr>
            <p:spPr>
              <a:xfrm rot="10800000">
                <a:off x="3886200" y="3429000"/>
                <a:ext cx="381000" cy="1066800"/>
              </a:xfrm>
              <a:prstGeom prst="ca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38400" y="1676400"/>
                <a:ext cx="3200400" cy="16002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i="1" dirty="0" err="1" smtClean="0">
                    <a:solidFill>
                      <a:schemeClr val="tx1"/>
                    </a:solidFill>
                    <a:latin typeface="ArhialkhanMJ" pitchFamily="2" charset="0"/>
                    <a:cs typeface="ArhialkhanMJ" pitchFamily="2" charset="0"/>
                  </a:rPr>
                  <a:t>স্বাগতম</a:t>
                </a:r>
                <a:endParaRPr lang="en-US" sz="3600" b="1" i="1" dirty="0">
                  <a:solidFill>
                    <a:schemeClr val="tx1"/>
                  </a:solidFill>
                  <a:latin typeface="ArhialkhanMJ" pitchFamily="2" charset="0"/>
                  <a:cs typeface="ArhialkhanMJ" pitchFamily="2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3352800" y="4343400"/>
                <a:ext cx="1447800" cy="5334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638800" y="4648200"/>
                <a:ext cx="838200" cy="1295400"/>
              </a:xfrm>
              <a:prstGeom prst="roundRect">
                <a:avLst>
                  <a:gd name="adj" fmla="val 43520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lowchart: Delay 24"/>
              <p:cNvSpPr/>
              <p:nvPr/>
            </p:nvSpPr>
            <p:spPr>
              <a:xfrm rot="16200000">
                <a:off x="5753100" y="4533900"/>
                <a:ext cx="609600" cy="838200"/>
              </a:xfrm>
              <a:prstGeom prst="flowChartDelay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Minus 31"/>
              <p:cNvSpPr/>
              <p:nvPr/>
            </p:nvSpPr>
            <p:spPr>
              <a:xfrm rot="5400000">
                <a:off x="5676900" y="4838700"/>
                <a:ext cx="762000" cy="228600"/>
              </a:xfrm>
              <a:prstGeom prst="mathMinus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5943600" y="5029200"/>
                <a:ext cx="228600" cy="38100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219200" y="457200"/>
            <a:ext cx="6629400" cy="6400800"/>
            <a:chOff x="1219200" y="457200"/>
            <a:chExt cx="6629400" cy="6400800"/>
          </a:xfrm>
        </p:grpSpPr>
        <p:sp>
          <p:nvSpPr>
            <p:cNvPr id="8" name="Minus 7"/>
            <p:cNvSpPr/>
            <p:nvPr/>
          </p:nvSpPr>
          <p:spPr>
            <a:xfrm rot="16200000">
              <a:off x="1866900" y="3771900"/>
              <a:ext cx="5486400" cy="685800"/>
            </a:xfrm>
            <a:prstGeom prst="mathMinus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219200" y="457200"/>
              <a:ext cx="6629400" cy="1828800"/>
              <a:chOff x="1219200" y="457200"/>
              <a:chExt cx="6629400" cy="1828800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1219200" y="457200"/>
                <a:ext cx="4724400" cy="1828800"/>
                <a:chOff x="1219200" y="457200"/>
                <a:chExt cx="4724400" cy="1828800"/>
              </a:xfrm>
            </p:grpSpPr>
            <p:sp>
              <p:nvSpPr>
                <p:cNvPr id="7" name="Snip Diagonal Corner Rectangle 6"/>
                <p:cNvSpPr/>
                <p:nvPr/>
              </p:nvSpPr>
              <p:spPr>
                <a:xfrm>
                  <a:off x="2895600" y="457200"/>
                  <a:ext cx="3048000" cy="914400"/>
                </a:xfrm>
                <a:prstGeom prst="snip2DiagRect">
                  <a:avLst>
                    <a:gd name="adj1" fmla="val 0"/>
                    <a:gd name="adj2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err="1" smtClean="0">
                      <a:solidFill>
                        <a:srgbClr val="FF0000"/>
                      </a:solidFill>
                    </a:rPr>
                    <a:t>পরিচিতি</a:t>
                  </a:r>
                  <a:endParaRPr lang="en-US" sz="28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9" name="Rounded Rectangle 8"/>
                <p:cNvSpPr/>
                <p:nvPr/>
              </p:nvSpPr>
              <p:spPr>
                <a:xfrm>
                  <a:off x="1219200" y="1752600"/>
                  <a:ext cx="2133600" cy="533400"/>
                </a:xfrm>
                <a:prstGeom prst="roundRect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 err="1" smtClean="0"/>
                    <a:t>শিক্ষক</a:t>
                  </a:r>
                  <a:r>
                    <a:rPr lang="en-US" b="1" dirty="0" smtClean="0"/>
                    <a:t> </a:t>
                  </a:r>
                  <a:r>
                    <a:rPr lang="en-US" b="1" dirty="0" err="1" smtClean="0"/>
                    <a:t>পরিচিতি</a:t>
                  </a:r>
                  <a:endParaRPr lang="en-US" b="1" dirty="0"/>
                </a:p>
              </p:txBody>
            </p:sp>
          </p:grpSp>
          <p:sp>
            <p:nvSpPr>
              <p:cNvPr id="10" name="Rounded Rectangle 9"/>
              <p:cNvSpPr/>
              <p:nvPr/>
            </p:nvSpPr>
            <p:spPr>
              <a:xfrm>
                <a:off x="5715000" y="1752600"/>
                <a:ext cx="2133600" cy="533400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err="1" smtClean="0"/>
                  <a:t>পাঠ</a:t>
                </a:r>
                <a:r>
                  <a:rPr lang="en-US" b="1" dirty="0" smtClean="0"/>
                  <a:t> </a:t>
                </a:r>
                <a:r>
                  <a:rPr lang="en-US" b="1" dirty="0" err="1" smtClean="0"/>
                  <a:t>পরিচিতি</a:t>
                </a:r>
                <a:endParaRPr lang="en-US" b="1" dirty="0"/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457200" y="2667001"/>
            <a:ext cx="8458200" cy="3000375"/>
            <a:chOff x="457200" y="2667000"/>
            <a:chExt cx="8458200" cy="3000375"/>
          </a:xfrm>
        </p:grpSpPr>
        <p:sp>
          <p:nvSpPr>
            <p:cNvPr id="18" name="Rectangle 17"/>
            <p:cNvSpPr/>
            <p:nvPr/>
          </p:nvSpPr>
          <p:spPr>
            <a:xfrm>
              <a:off x="1828800" y="3352800"/>
              <a:ext cx="2590800" cy="1752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 smtClean="0"/>
            </a:p>
            <a:p>
              <a:pPr algn="ctr">
                <a:lnSpc>
                  <a:spcPct val="150000"/>
                </a:lnSpc>
              </a:pPr>
              <a:r>
                <a:rPr lang="en-US" sz="2000" b="1" dirty="0" err="1" smtClean="0">
                  <a:solidFill>
                    <a:schemeClr val="tx1"/>
                  </a:solidFill>
                </a:rPr>
                <a:t>অনামিকা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দাস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000" b="1" dirty="0" err="1" smtClean="0">
                  <a:solidFill>
                    <a:schemeClr val="tx1"/>
                  </a:solidFill>
                </a:rPr>
                <a:t>সহকারী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শিক্ষক</a:t>
              </a:r>
              <a:endParaRPr lang="en-US" sz="2000" b="1" dirty="0" smtClean="0">
                <a:solidFill>
                  <a:schemeClr val="tx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000" b="1" dirty="0" smtClean="0">
                  <a:solidFill>
                    <a:schemeClr val="tx1"/>
                  </a:solidFill>
                </a:rPr>
                <a:t>(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আইসিটি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)</a:t>
              </a:r>
            </a:p>
            <a:p>
              <a:pPr algn="ctr"/>
              <a:endParaRPr lang="en-US" sz="1200" dirty="0" smtClean="0"/>
            </a:p>
          </p:txBody>
        </p:sp>
        <p:pic>
          <p:nvPicPr>
            <p:cNvPr id="17" name="Picture 16" descr="image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29200" y="2895600"/>
              <a:ext cx="1447800" cy="24384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553200" y="3352800"/>
              <a:ext cx="2362200" cy="1828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b="1" smtClean="0">
                  <a:solidFill>
                    <a:schemeClr val="tx1"/>
                  </a:solidFill>
                </a:rPr>
                <a:t>শ্রেণিঃ</a:t>
              </a:r>
              <a:r>
                <a:rPr lang="en-US" b="1" dirty="0" smtClean="0">
                  <a:solidFill>
                    <a:schemeClr val="tx1"/>
                  </a:solidFill>
                </a:rPr>
                <a:t> ৬ষ্ঠ</a:t>
              </a:r>
            </a:p>
            <a:p>
              <a:pPr algn="ctr">
                <a:lnSpc>
                  <a:spcPct val="150000"/>
                </a:lnSpc>
              </a:pPr>
              <a:r>
                <a:rPr lang="en-US" b="1" dirty="0" err="1" smtClean="0">
                  <a:solidFill>
                    <a:schemeClr val="tx1"/>
                  </a:solidFill>
                </a:rPr>
                <a:t>বিষয়ঃ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আইসিটি</a:t>
              </a:r>
              <a:endParaRPr lang="en-US" b="1" dirty="0" smtClean="0">
                <a:solidFill>
                  <a:schemeClr val="tx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b="1" dirty="0" err="1" smtClean="0">
                  <a:solidFill>
                    <a:schemeClr val="tx1"/>
                  </a:solidFill>
                </a:rPr>
                <a:t>অধ্যায়ঃ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তৃতীয়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 descr="images (3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57200" y="2667000"/>
              <a:ext cx="1752600" cy="30003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57200" y="3124200"/>
            <a:ext cx="8458200" cy="1752600"/>
            <a:chOff x="457200" y="3124200"/>
            <a:chExt cx="8458200" cy="1752600"/>
          </a:xfrm>
        </p:grpSpPr>
        <p:grpSp>
          <p:nvGrpSpPr>
            <p:cNvPr id="19" name="Group 18"/>
            <p:cNvGrpSpPr/>
            <p:nvPr/>
          </p:nvGrpSpPr>
          <p:grpSpPr>
            <a:xfrm>
              <a:off x="457200" y="3124200"/>
              <a:ext cx="6400800" cy="1752600"/>
              <a:chOff x="457200" y="3124200"/>
              <a:chExt cx="6400800" cy="1752600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4876800" y="3124200"/>
                <a:ext cx="1981200" cy="1752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b="1" dirty="0" err="1" smtClean="0">
                    <a:solidFill>
                      <a:schemeClr val="tx1"/>
                    </a:solidFill>
                  </a:rPr>
                  <a:t>সফটওয়্যার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রক্ষণাবেক্ষণ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57200" y="3124200"/>
                <a:ext cx="2057400" cy="1752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b="1" dirty="0" err="1" smtClean="0">
                    <a:solidFill>
                      <a:schemeClr val="tx1"/>
                    </a:solidFill>
                  </a:rPr>
                  <a:t>তথ্য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ও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যোগাযোগ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প্রযুক্তির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নিরাপদ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ব্যবহার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667000" y="3124200"/>
                <a:ext cx="2057400" cy="17526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b="1" dirty="0" err="1" smtClean="0">
                    <a:solidFill>
                      <a:schemeClr val="tx1"/>
                    </a:solidFill>
                  </a:rPr>
                  <a:t>আইসিটি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যন্ত্রপাতি</a:t>
                </a:r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b="1" dirty="0" err="1" smtClean="0">
                    <a:solidFill>
                      <a:schemeClr val="tx1"/>
                    </a:solidFill>
                  </a:rPr>
                  <a:t>রক্ষণাবেক্ষণ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6934200" y="3124200"/>
              <a:ext cx="1981200" cy="1752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b="1" dirty="0" err="1" smtClean="0">
                  <a:solidFill>
                    <a:schemeClr val="tx1"/>
                  </a:solidFill>
                </a:rPr>
                <a:t>আইসিটি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ব্যবহারে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ঝুঁকি</a:t>
              </a:r>
              <a:r>
                <a:rPr lang="en-US" b="1" dirty="0" smtClean="0">
                  <a:solidFill>
                    <a:schemeClr val="tx1"/>
                  </a:solidFill>
                </a:rPr>
                <a:t> ও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সর্তকতা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অবলম্বনের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 err="1" smtClean="0">
                  <a:solidFill>
                    <a:schemeClr val="tx1"/>
                  </a:solidFill>
                </a:rPr>
                <a:t>পন্থা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-304800" y="380404"/>
            <a:ext cx="10210800" cy="2743200"/>
            <a:chOff x="-304800" y="380404"/>
            <a:chExt cx="10210800" cy="2743200"/>
          </a:xfrm>
        </p:grpSpPr>
        <p:sp>
          <p:nvSpPr>
            <p:cNvPr id="9" name="Minus 8"/>
            <p:cNvSpPr/>
            <p:nvPr/>
          </p:nvSpPr>
          <p:spPr>
            <a:xfrm>
              <a:off x="-304800" y="1981200"/>
              <a:ext cx="10210800" cy="9144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24000" y="380404"/>
              <a:ext cx="6249194" cy="2743200"/>
              <a:chOff x="1524000" y="380404"/>
              <a:chExt cx="6249194" cy="2743200"/>
            </a:xfrm>
          </p:grpSpPr>
          <p:sp>
            <p:nvSpPr>
              <p:cNvPr id="4" name="Snip Diagonal Corner Rectangle 3"/>
              <p:cNvSpPr/>
              <p:nvPr/>
            </p:nvSpPr>
            <p:spPr>
              <a:xfrm>
                <a:off x="3200400" y="380404"/>
                <a:ext cx="2514600" cy="685999"/>
              </a:xfrm>
              <a:prstGeom prst="snip2DiagRect">
                <a:avLst>
                  <a:gd name="adj1" fmla="val 0"/>
                  <a:gd name="adj2" fmla="val 47436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err="1" smtClean="0">
                    <a:solidFill>
                      <a:srgbClr val="FF0000"/>
                    </a:solidFill>
                  </a:rPr>
                  <a:t>শিখনফল</a:t>
                </a:r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8" name="Right Arrow 7"/>
              <p:cNvSpPr/>
              <p:nvPr/>
            </p:nvSpPr>
            <p:spPr>
              <a:xfrm rot="5400000">
                <a:off x="3908070" y="1349729"/>
                <a:ext cx="1219201" cy="65334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 rot="5400000">
                <a:off x="1181795" y="2780605"/>
                <a:ext cx="685204" cy="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rot="5400000">
                <a:off x="7430195" y="2780605"/>
                <a:ext cx="685204" cy="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rot="5400000">
                <a:off x="3239195" y="2780605"/>
                <a:ext cx="685204" cy="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rot="5400000">
                <a:off x="5448995" y="2780605"/>
                <a:ext cx="685204" cy="79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তথ্য</a:t>
            </a:r>
            <a:r>
              <a:rPr lang="en-US" sz="2000" b="1" dirty="0" smtClean="0">
                <a:solidFill>
                  <a:srgbClr val="FF0000"/>
                </a:solidFill>
              </a:rPr>
              <a:t> ও </a:t>
            </a:r>
            <a:r>
              <a:rPr lang="en-US" sz="2000" b="1" dirty="0" err="1" smtClean="0">
                <a:solidFill>
                  <a:srgbClr val="FF0000"/>
                </a:solidFill>
              </a:rPr>
              <a:t>যোগাযোগ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প্রযুক্তির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নিরাপদ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ব্যবহার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62000" y="1371601"/>
            <a:ext cx="8001000" cy="6709529"/>
            <a:chOff x="762000" y="1371601"/>
            <a:chExt cx="8001000" cy="6709529"/>
          </a:xfrm>
        </p:grpSpPr>
        <p:grpSp>
          <p:nvGrpSpPr>
            <p:cNvPr id="10" name="Group 9"/>
            <p:cNvGrpSpPr/>
            <p:nvPr/>
          </p:nvGrpSpPr>
          <p:grpSpPr>
            <a:xfrm>
              <a:off x="762000" y="1371601"/>
              <a:ext cx="8001000" cy="6709529"/>
              <a:chOff x="685800" y="1371600"/>
              <a:chExt cx="8001000" cy="6709529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85800" y="1371600"/>
                <a:ext cx="8001000" cy="6709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 err="1" smtClean="0">
                    <a:solidFill>
                      <a:srgbClr val="002060"/>
                    </a:solidFill>
                  </a:rPr>
                  <a:t>সতর্কতা</a:t>
                </a:r>
                <a:r>
                  <a:rPr lang="en-US" sz="1600" u="sng" dirty="0" smtClean="0">
                    <a:solidFill>
                      <a:srgbClr val="002060"/>
                    </a:solidFill>
                  </a:rPr>
                  <a:t> </a:t>
                </a:r>
                <a:r>
                  <a:rPr lang="en-US" sz="1600" u="sng" dirty="0" err="1" smtClean="0">
                    <a:solidFill>
                      <a:srgbClr val="002060"/>
                    </a:solidFill>
                  </a:rPr>
                  <a:t>অবলম্বনঃ</a:t>
                </a:r>
                <a:r>
                  <a:rPr lang="en-US" sz="1600" u="sng" dirty="0" smtClean="0">
                    <a:solidFill>
                      <a:srgbClr val="002060"/>
                    </a:solidFill>
                  </a:rPr>
                  <a:t> ০১</a:t>
                </a:r>
              </a:p>
              <a:p>
                <a:endParaRPr lang="en-US" sz="1600" dirty="0" smtClean="0">
                  <a:solidFill>
                    <a:srgbClr val="002060"/>
                  </a:solidFill>
                </a:endParaRPr>
              </a:p>
              <a:p>
                <a:pPr>
                  <a:buFont typeface="Wingdings" pitchFamily="2" charset="2"/>
                  <a:buChar char="v"/>
                </a:pPr>
                <a:r>
                  <a:rPr lang="en-US" sz="1600" dirty="0" smtClean="0"/>
                  <a:t> </a:t>
                </a:r>
                <a:r>
                  <a:rPr lang="en-US" sz="1600" b="1" u="sng" dirty="0" err="1" smtClean="0"/>
                  <a:t>বৈদ্যুতিক</a:t>
                </a:r>
                <a:r>
                  <a:rPr lang="en-US" sz="1600" b="1" u="sng" dirty="0" smtClean="0"/>
                  <a:t> </a:t>
                </a:r>
                <a:r>
                  <a:rPr lang="en-US" sz="1600" b="1" u="sng" dirty="0" err="1" smtClean="0"/>
                  <a:t>সংযোগঃ</a:t>
                </a:r>
                <a:r>
                  <a:rPr lang="en-US" sz="1600" b="1" u="sng" dirty="0" smtClean="0"/>
                  <a:t> </a:t>
                </a:r>
                <a:r>
                  <a:rPr lang="en-US" sz="1600" dirty="0" err="1" smtClean="0"/>
                  <a:t>বাংলাদেশ</a:t>
                </a:r>
                <a:r>
                  <a:rPr lang="en-US" sz="1600" dirty="0" smtClean="0"/>
                  <a:t> এ </a:t>
                </a:r>
                <a:r>
                  <a:rPr lang="en-US" sz="1600" dirty="0" err="1" smtClean="0"/>
                  <a:t>বিদ্যু</a:t>
                </a:r>
                <a:r>
                  <a:rPr lang="en-US" sz="1600" dirty="0" smtClean="0"/>
                  <a:t>ৎ </a:t>
                </a:r>
                <a:r>
                  <a:rPr lang="en-US" sz="1600" dirty="0" err="1" smtClean="0"/>
                  <a:t>প্রবাহের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ভোল্টেজ</a:t>
                </a:r>
                <a:r>
                  <a:rPr lang="en-US" sz="1600" dirty="0" smtClean="0"/>
                  <a:t> ২২০ </a:t>
                </a:r>
                <a:r>
                  <a:rPr lang="en-US" sz="1600" dirty="0" err="1" smtClean="0"/>
                  <a:t>ভোল্ট</a:t>
                </a:r>
                <a:r>
                  <a:rPr lang="en-US" sz="1600" dirty="0" smtClean="0"/>
                  <a:t>। </a:t>
                </a:r>
                <a:r>
                  <a:rPr lang="en-US" sz="1600" dirty="0" err="1" smtClean="0"/>
                  <a:t>কিন্তু</a:t>
                </a:r>
                <a:r>
                  <a:rPr lang="en-US" sz="1600" dirty="0" smtClean="0"/>
                  <a:t> ৫০ </a:t>
                </a:r>
                <a:r>
                  <a:rPr lang="en-US" sz="1600" dirty="0" err="1" smtClean="0"/>
                  <a:t>ভোল্টের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বেশি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হলে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আমরা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শক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অনুভব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করি</a:t>
                </a:r>
                <a:r>
                  <a:rPr lang="en-US" sz="1600" dirty="0" smtClean="0"/>
                  <a:t>। </a:t>
                </a:r>
              </a:p>
              <a:p>
                <a:pPr>
                  <a:buFont typeface="Wingdings" pitchFamily="2" charset="2"/>
                  <a:buChar char="v"/>
                </a:pPr>
                <a:endParaRPr lang="en-US" sz="1600" dirty="0" smtClean="0"/>
              </a:p>
              <a:p>
                <a:pPr>
                  <a:buFont typeface="Wingdings" pitchFamily="2" charset="2"/>
                  <a:buChar char="v"/>
                </a:pPr>
                <a:r>
                  <a:rPr lang="en-US" sz="1600" dirty="0" err="1" smtClean="0"/>
                  <a:t>মাংশপেশি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ব্যবহার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করে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হাত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পা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নাড়াচাড়া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করার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জন্য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এবং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হৃদপিন্ড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সচল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রাখতে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মস্তিষ্ক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থেকে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স্নায়ুর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ভেতর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দিয়ে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সংকেত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পাঠানো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হয়।</a:t>
                </a:r>
                <a:r>
                  <a:rPr lang="en-US" sz="1600" dirty="0" err="1" smtClean="0"/>
                  <a:t>কিন্তুsTHik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কেউ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যখন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বিদ্যুতায়িত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হয়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তখন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অনেক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বিদ্যু</a:t>
                </a:r>
                <a:r>
                  <a:rPr lang="en-US" sz="1600" dirty="0" smtClean="0"/>
                  <a:t>ৎ </a:t>
                </a:r>
                <a:r>
                  <a:rPr lang="en-US" sz="1600" dirty="0" err="1" smtClean="0"/>
                  <a:t>প্রবাহের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ফলে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মস্তিষ্ক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থেকে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পাঠানো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ছোট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সংকেত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গুলো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বড়ো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বিদ্যুতপ্রবাহের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নিচে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চাপা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পড়ে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যায়।ফলে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তখন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হাত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পা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নাড়ানো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যায়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না</a:t>
                </a:r>
                <a:r>
                  <a:rPr lang="en-US" sz="1600" dirty="0" smtClean="0"/>
                  <a:t>, </a:t>
                </a:r>
                <a:r>
                  <a:rPr lang="en-US" sz="1600" dirty="0" err="1" smtClean="0"/>
                  <a:t>বেশিক্ষন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থাকলে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হৃদস্পন্দন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থেমে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যেতে</a:t>
                </a:r>
                <a:r>
                  <a:rPr lang="en-US" sz="1600" dirty="0" smtClean="0"/>
                  <a:t> </a:t>
                </a:r>
                <a:r>
                  <a:rPr lang="en-US" sz="1600" dirty="0" err="1" smtClean="0"/>
                  <a:t>পারে</a:t>
                </a:r>
                <a:r>
                  <a:rPr lang="en-US" sz="1600" dirty="0" smtClean="0"/>
                  <a:t>।</a:t>
                </a:r>
              </a:p>
              <a:p>
                <a:pPr>
                  <a:buFont typeface="Wingdings" pitchFamily="2" charset="2"/>
                  <a:buChar char="v"/>
                </a:pPr>
                <a:endParaRPr lang="en-US" sz="1400" dirty="0" smtClean="0"/>
              </a:p>
              <a:p>
                <a:pPr>
                  <a:buFont typeface="Wingdings" pitchFamily="2" charset="2"/>
                  <a:buChar char="v"/>
                </a:pPr>
                <a:r>
                  <a:rPr lang="en-US" sz="1400" dirty="0" err="1" smtClean="0"/>
                  <a:t>তাই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সঠিক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সকেটে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সঠিক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প্লাগ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ব্যবহার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করতে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হবে</a:t>
                </a:r>
                <a:r>
                  <a:rPr lang="en-US" sz="1400" dirty="0" smtClean="0"/>
                  <a:t>। </a:t>
                </a:r>
                <a:r>
                  <a:rPr lang="en-US" sz="1400" dirty="0" err="1" smtClean="0"/>
                  <a:t>প্লাস্টিক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সরিয়ে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খোলা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প্লাগে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সংযোগ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দেয়া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যাবে</a:t>
                </a:r>
                <a:r>
                  <a:rPr lang="en-US" sz="1400" dirty="0" smtClean="0"/>
                  <a:t> </a:t>
                </a:r>
                <a:r>
                  <a:rPr lang="en-US" sz="1400" dirty="0" err="1" smtClean="0"/>
                  <a:t>না</a:t>
                </a:r>
                <a:r>
                  <a:rPr lang="en-US" sz="1400" dirty="0" smtClean="0"/>
                  <a:t>।</a:t>
                </a:r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endParaRPr lang="en-US" sz="1600" b="1" dirty="0" smtClean="0"/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endParaRPr lang="en-US" sz="1600" b="1" dirty="0" smtClean="0"/>
              </a:p>
              <a:p>
                <a:r>
                  <a:rPr lang="en-US" sz="1600" b="1" dirty="0" smtClean="0"/>
                  <a:t>                                                                   </a:t>
                </a:r>
              </a:p>
              <a:p>
                <a:r>
                  <a:rPr lang="en-US" sz="1600" b="1" dirty="0" smtClean="0"/>
                  <a:t>                                                               </a:t>
                </a:r>
              </a:p>
              <a:p>
                <a:endParaRPr lang="en-US" sz="1600" b="1" dirty="0" smtClean="0"/>
              </a:p>
              <a:p>
                <a:pPr>
                  <a:buFont typeface="Wingdings" pitchFamily="2" charset="2"/>
                  <a:buChar char="v"/>
                </a:pPr>
                <a:endParaRPr lang="en-US" sz="1600" b="1" dirty="0" smtClean="0"/>
              </a:p>
              <a:p>
                <a:endParaRPr lang="en-US" sz="1600" b="1" dirty="0" smtClean="0"/>
              </a:p>
              <a:p>
                <a:endParaRPr lang="en-US" sz="1600" u="sng" dirty="0" smtClean="0"/>
              </a:p>
              <a:p>
                <a:endParaRPr lang="en-US" sz="1600" u="sng" dirty="0" smtClean="0"/>
              </a:p>
              <a:p>
                <a:endParaRPr lang="en-US" dirty="0"/>
              </a:p>
            </p:txBody>
          </p:sp>
          <p:pic>
            <p:nvPicPr>
              <p:cNvPr id="7" name="Picture 6" descr="images (1)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048000" y="4419599"/>
                <a:ext cx="2466974" cy="1492249"/>
              </a:xfrm>
              <a:prstGeom prst="rect">
                <a:avLst/>
              </a:prstGeom>
            </p:spPr>
          </p:pic>
          <p:pic>
            <p:nvPicPr>
              <p:cNvPr id="8" name="Picture 7" descr="images (2)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3600" y="4495799"/>
                <a:ext cx="2207871" cy="1447800"/>
              </a:xfrm>
              <a:prstGeom prst="rect">
                <a:avLst/>
              </a:prstGeom>
            </p:spPr>
          </p:pic>
        </p:grpSp>
        <p:sp>
          <p:nvSpPr>
            <p:cNvPr id="9" name="Rectangle 8"/>
            <p:cNvSpPr/>
            <p:nvPr/>
          </p:nvSpPr>
          <p:spPr>
            <a:xfrm>
              <a:off x="3810000" y="6019800"/>
              <a:ext cx="11430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সঠিক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553200" y="6019800"/>
              <a:ext cx="11430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ভুল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তথ্য</a:t>
            </a:r>
            <a:r>
              <a:rPr lang="en-US" sz="2000" b="1" dirty="0" smtClean="0">
                <a:solidFill>
                  <a:srgbClr val="FF0000"/>
                </a:solidFill>
              </a:rPr>
              <a:t> ও </a:t>
            </a:r>
            <a:r>
              <a:rPr lang="en-US" sz="2000" b="1" dirty="0" err="1" smtClean="0">
                <a:solidFill>
                  <a:srgbClr val="FF0000"/>
                </a:solidFill>
              </a:rPr>
              <a:t>যোগাযোগ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প্রযুক্তির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নিরাপদ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ব্যবহার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57200" y="1447800"/>
            <a:ext cx="8153400" cy="5029200"/>
            <a:chOff x="457200" y="1447800"/>
            <a:chExt cx="8153400" cy="5029200"/>
          </a:xfrm>
        </p:grpSpPr>
        <p:grpSp>
          <p:nvGrpSpPr>
            <p:cNvPr id="13" name="Group 12"/>
            <p:cNvGrpSpPr/>
            <p:nvPr/>
          </p:nvGrpSpPr>
          <p:grpSpPr>
            <a:xfrm>
              <a:off x="457200" y="1447800"/>
              <a:ext cx="8153400" cy="4876800"/>
              <a:chOff x="457200" y="1447800"/>
              <a:chExt cx="8153400" cy="48768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533400" y="1447800"/>
                <a:ext cx="8077200" cy="4539704"/>
                <a:chOff x="533400" y="1447800"/>
                <a:chExt cx="8077200" cy="4539704"/>
              </a:xfrm>
            </p:grpSpPr>
            <p:sp>
              <p:nvSpPr>
                <p:cNvPr id="6" name="TextBox 5"/>
                <p:cNvSpPr txBox="1"/>
                <p:nvPr/>
              </p:nvSpPr>
              <p:spPr>
                <a:xfrm>
                  <a:off x="533400" y="1447800"/>
                  <a:ext cx="8077200" cy="4539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u="sng" dirty="0" err="1" smtClean="0"/>
                    <a:t>সতর্কতা</a:t>
                  </a:r>
                  <a:r>
                    <a:rPr lang="en-US" sz="1400" u="sng" dirty="0" smtClean="0"/>
                    <a:t> </a:t>
                  </a:r>
                  <a:r>
                    <a:rPr lang="en-US" sz="1400" u="sng" dirty="0" err="1" smtClean="0"/>
                    <a:t>অবলম্বনঃ</a:t>
                  </a:r>
                  <a:r>
                    <a:rPr lang="en-US" sz="1400" u="sng" dirty="0" smtClean="0"/>
                    <a:t> ০২</a:t>
                  </a:r>
                </a:p>
                <a:p>
                  <a:pPr>
                    <a:buFont typeface="Wingdings" pitchFamily="2" charset="2"/>
                    <a:buChar char="Ø"/>
                  </a:pPr>
                  <a:endParaRPr lang="en-US" sz="1400" u="sng" dirty="0" smtClean="0"/>
                </a:p>
                <a:p>
                  <a:pPr>
                    <a:lnSpc>
                      <a:spcPct val="150000"/>
                    </a:lnSpc>
                    <a:buFont typeface="Wingdings" pitchFamily="2" charset="2"/>
                    <a:buChar char="Ø"/>
                  </a:pPr>
                  <a:r>
                    <a:rPr lang="en-US" sz="1400" b="1" dirty="0" smtClean="0"/>
                    <a:t> </a:t>
                  </a:r>
                  <a:r>
                    <a:rPr lang="en-US" sz="1400" b="1" dirty="0" err="1" smtClean="0"/>
                    <a:t>প্রসেসরঃ</a:t>
                  </a:r>
                  <a:r>
                    <a:rPr lang="en-US" sz="1400" b="1" dirty="0" smtClean="0"/>
                    <a:t> </a:t>
                  </a:r>
                  <a:r>
                    <a:rPr lang="en-US" sz="1400" dirty="0" err="1" smtClean="0"/>
                    <a:t>কম্পিউটার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প্রসেসর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গরম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হয়ে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যায়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বলে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এর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ওপরে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এক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প্রকার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ফ্যান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বসায়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একে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কুলিং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ফ্যান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বলে</a:t>
                  </a:r>
                  <a:r>
                    <a:rPr lang="en-US" sz="1400" dirty="0" smtClean="0"/>
                    <a:t>। </a:t>
                  </a:r>
                  <a:r>
                    <a:rPr lang="en-US" sz="1400" dirty="0" err="1" smtClean="0"/>
                    <a:t>মাদারবোর্ডের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অন্যান্য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আইসিগুলো</a:t>
                  </a:r>
                  <a:r>
                    <a:rPr lang="en-US" sz="1400" dirty="0" smtClean="0"/>
                    <a:t> ও </a:t>
                  </a:r>
                  <a:r>
                    <a:rPr lang="en-US" sz="1400" dirty="0" err="1" smtClean="0"/>
                    <a:t>অনেক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সময়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গরম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হতে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পারে</a:t>
                  </a:r>
                  <a:r>
                    <a:rPr lang="en-US" sz="1400" dirty="0" smtClean="0"/>
                    <a:t>। </a:t>
                  </a:r>
                  <a:r>
                    <a:rPr lang="en-US" sz="1400" dirty="0" err="1" smtClean="0"/>
                    <a:t>তাই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কম্পিউটারের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তাপমাত্রা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বাহির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থেকে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বেশি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হতে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পারে</a:t>
                  </a:r>
                  <a:r>
                    <a:rPr lang="en-US" sz="1400" dirty="0" smtClean="0"/>
                    <a:t>। </a:t>
                  </a:r>
                  <a:r>
                    <a:rPr lang="en-US" sz="1400" dirty="0" err="1" smtClean="0"/>
                    <a:t>তখন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ফ্যান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বাহির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থেকে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বাতাস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টেনে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এনে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ভিতরের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গরম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বাতাস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বাহিরে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বের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করে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দেয়</a:t>
                  </a:r>
                  <a:r>
                    <a:rPr lang="en-US" sz="1400" dirty="0" smtClean="0"/>
                    <a:t>।</a:t>
                  </a:r>
                </a:p>
                <a:p>
                  <a:pPr>
                    <a:lnSpc>
                      <a:spcPct val="150000"/>
                    </a:lnSpc>
                    <a:buFont typeface="Wingdings" pitchFamily="2" charset="2"/>
                    <a:buChar char="Ø"/>
                  </a:pPr>
                  <a:endParaRPr lang="en-US" sz="1400" dirty="0" smtClean="0"/>
                </a:p>
                <a:p>
                  <a:pPr>
                    <a:lnSpc>
                      <a:spcPct val="150000"/>
                    </a:lnSpc>
                    <a:buFont typeface="Wingdings" pitchFamily="2" charset="2"/>
                    <a:buChar char="Ø"/>
                  </a:pPr>
                  <a:r>
                    <a:rPr lang="en-US" sz="1400" dirty="0" err="1" smtClean="0"/>
                    <a:t>তাই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লক্ষ্য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রাখা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উচিত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কোন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দিক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দিয়ে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বাতাস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প্রবেশ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করছে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আর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কোন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দিক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দিয়ে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বাতাস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বের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হচ্ছে</a:t>
                  </a:r>
                  <a:r>
                    <a:rPr lang="en-US" sz="1400" dirty="0" smtClean="0"/>
                    <a:t>  </a:t>
                  </a:r>
                  <a:r>
                    <a:rPr lang="en-US" sz="1400" dirty="0" err="1" smtClean="0"/>
                    <a:t>সেই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পথ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যেনো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বন্ধ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না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হয়</a:t>
                  </a:r>
                  <a:r>
                    <a:rPr lang="en-US" sz="1400" dirty="0" smtClean="0"/>
                    <a:t>। </a:t>
                  </a:r>
                  <a:r>
                    <a:rPr lang="en-US" sz="1400" dirty="0" err="1" smtClean="0"/>
                    <a:t>ধুলোবালি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জমেছে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কিনা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খেয়াল</a:t>
                  </a:r>
                  <a:r>
                    <a:rPr lang="en-US" sz="1400" dirty="0" smtClean="0"/>
                    <a:t> </a:t>
                  </a:r>
                  <a:r>
                    <a:rPr lang="en-US" sz="1400" dirty="0" err="1" smtClean="0"/>
                    <a:t>রাখা</a:t>
                  </a:r>
                  <a:r>
                    <a:rPr lang="en-US" sz="1400" dirty="0" smtClean="0"/>
                    <a:t>।</a:t>
                  </a:r>
                </a:p>
                <a:p>
                  <a:pPr>
                    <a:lnSpc>
                      <a:spcPct val="150000"/>
                    </a:lnSpc>
                    <a:buFont typeface="Wingdings" pitchFamily="2" charset="2"/>
                    <a:buChar char="Ø"/>
                  </a:pPr>
                  <a:endParaRPr lang="en-US" sz="1600" dirty="0" smtClean="0"/>
                </a:p>
                <a:p>
                  <a:pPr>
                    <a:lnSpc>
                      <a:spcPct val="150000"/>
                    </a:lnSpc>
                  </a:pPr>
                  <a:endParaRPr lang="en-US" sz="1600" dirty="0" smtClean="0"/>
                </a:p>
                <a:p>
                  <a:pPr>
                    <a:lnSpc>
                      <a:spcPct val="150000"/>
                    </a:lnSpc>
                  </a:pPr>
                  <a:endParaRPr lang="en-US" sz="1600" dirty="0" smtClean="0"/>
                </a:p>
                <a:p>
                  <a:pPr>
                    <a:lnSpc>
                      <a:spcPct val="150000"/>
                    </a:lnSpc>
                  </a:pPr>
                  <a:endParaRPr lang="en-US" sz="1600" dirty="0" smtClean="0"/>
                </a:p>
                <a:p>
                  <a:endParaRPr lang="en-US" dirty="0"/>
                </a:p>
              </p:txBody>
            </p:sp>
            <p:pic>
              <p:nvPicPr>
                <p:cNvPr id="7" name="Picture 6" descr="images (4).jpg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524000" y="4267200"/>
                  <a:ext cx="1981200" cy="1322007"/>
                </a:xfrm>
                <a:prstGeom prst="rect">
                  <a:avLst/>
                </a:prstGeom>
              </p:spPr>
            </p:pic>
            <p:pic>
              <p:nvPicPr>
                <p:cNvPr id="8" name="Picture 7" descr="images (5).jp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343400" y="4114800"/>
                  <a:ext cx="2451653" cy="1524000"/>
                </a:xfrm>
                <a:prstGeom prst="rect">
                  <a:avLst/>
                </a:prstGeom>
              </p:spPr>
            </p:pic>
          </p:grpSp>
          <p:sp>
            <p:nvSpPr>
              <p:cNvPr id="10" name="Rectangle 9"/>
              <p:cNvSpPr/>
              <p:nvPr/>
            </p:nvSpPr>
            <p:spPr>
              <a:xfrm>
                <a:off x="457200" y="5867400"/>
                <a:ext cx="5181600" cy="4572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 smtClean="0">
                    <a:solidFill>
                      <a:schemeClr val="tx1"/>
                    </a:solidFill>
                  </a:rPr>
                  <a:t>প্রসেসরকে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ঠান্ডা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রাখতে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কুলিং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 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ফ্যান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এর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 smtClean="0">
                    <a:solidFill>
                      <a:schemeClr val="tx1"/>
                    </a:solidFill>
                  </a:rPr>
                  <a:t>ব্যবহার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6248400" y="6019800"/>
              <a:ext cx="23622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en-US" dirty="0" err="1" smtClean="0">
                  <a:solidFill>
                    <a:schemeClr val="tx1"/>
                  </a:solidFill>
                </a:rPr>
                <a:t>বাতাস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প্রবাহ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লক্ষ্য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</a:rPr>
                <a:t>রাখা</a:t>
              </a:r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আইসিটি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যন্ত্রপাতি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রক্ষণাবেক্ষণ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2000" y="1371600"/>
            <a:ext cx="8001000" cy="5257800"/>
            <a:chOff x="762000" y="1371600"/>
            <a:chExt cx="8001000" cy="5257800"/>
          </a:xfrm>
        </p:grpSpPr>
        <p:sp>
          <p:nvSpPr>
            <p:cNvPr id="6" name="TextBox 5"/>
            <p:cNvSpPr txBox="1"/>
            <p:nvPr/>
          </p:nvSpPr>
          <p:spPr>
            <a:xfrm>
              <a:off x="762000" y="1371600"/>
              <a:ext cx="8001000" cy="37856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q"/>
              </a:pPr>
              <a:r>
                <a:rPr lang="en-US" sz="1400" b="1" u="sng" dirty="0" smtClean="0"/>
                <a:t> </a:t>
              </a:r>
              <a:r>
                <a:rPr lang="en-US" sz="1400" b="1" u="sng" dirty="0" err="1" smtClean="0"/>
                <a:t>মনিটর</a:t>
              </a:r>
              <a:r>
                <a:rPr lang="en-US" sz="1400" b="1" u="sng" dirty="0" smtClean="0"/>
                <a:t> </a:t>
              </a:r>
              <a:r>
                <a:rPr lang="en-US" sz="1400" b="1" u="sng" dirty="0" err="1" smtClean="0"/>
                <a:t>পরিষ্কারঃ</a:t>
              </a:r>
              <a:r>
                <a:rPr lang="en-US" sz="1400" b="1" u="sng" dirty="0" smtClean="0"/>
                <a:t>  </a:t>
              </a:r>
              <a:r>
                <a:rPr lang="en-US" sz="1400" dirty="0" err="1" smtClean="0"/>
                <a:t>বর্তমানে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সবচেয়ে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বেশির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ভাগ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মনিটর</a:t>
              </a:r>
              <a:r>
                <a:rPr lang="en-US" sz="1400" dirty="0" smtClean="0"/>
                <a:t> LCD  ও  LED </a:t>
              </a:r>
              <a:r>
                <a:rPr lang="en-US" sz="1400" dirty="0" err="1" smtClean="0"/>
                <a:t>মনিটর</a:t>
              </a:r>
              <a:r>
                <a:rPr lang="en-US" sz="1400" dirty="0" smtClean="0"/>
                <a:t> । </a:t>
              </a:r>
              <a:r>
                <a:rPr lang="en-US" sz="1400" dirty="0" err="1" smtClean="0"/>
                <a:t>আর</a:t>
              </a:r>
              <a:r>
                <a:rPr lang="en-US" sz="1400" dirty="0" smtClean="0"/>
                <a:t> এ </a:t>
              </a:r>
              <a:r>
                <a:rPr lang="en-US" sz="1400" dirty="0" err="1" smtClean="0"/>
                <a:t>ধরনের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মনিটর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পরিষ্কার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চেষ্টা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করাই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ভালো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কারন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এর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পৃষ্ঠদেশ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কাচ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নয়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তাই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পরিষ্কার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সময়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ঘষাঘষি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দাগ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পড়ে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এর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পিক্সেল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গুলো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ক্ষতিগ্রস্থ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পারে</a:t>
              </a:r>
              <a:r>
                <a:rPr lang="en-US" sz="1400" dirty="0" smtClean="0"/>
                <a:t>।</a:t>
              </a:r>
            </a:p>
            <a:p>
              <a:endParaRPr lang="en-US" sz="1400" dirty="0" smtClean="0"/>
            </a:p>
            <a:p>
              <a:r>
                <a:rPr lang="en-US" sz="1400" dirty="0" err="1" smtClean="0"/>
                <a:t>তবে</a:t>
              </a:r>
              <a:r>
                <a:rPr lang="en-US" sz="1400" dirty="0" smtClean="0"/>
                <a:t> CRT </a:t>
              </a:r>
              <a:r>
                <a:rPr lang="en-US" sz="1400" dirty="0" err="1" smtClean="0"/>
                <a:t>মনিটরে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ধুলোবালি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পড়ে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অপরিষ্কার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প্রথমে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নরম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সুতি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কাপড়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দিয়ে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মুছে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নিতে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হবে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তারপর</a:t>
              </a:r>
              <a:r>
                <a:rPr lang="en-US" sz="1400" dirty="0" smtClean="0"/>
                <a:t> ও </a:t>
              </a:r>
              <a:r>
                <a:rPr lang="en-US" sz="1400" dirty="0" err="1" smtClean="0"/>
                <a:t>ময়লা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থাকলে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গ্লাস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ক্লিনার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দিয়ে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মুছে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নিতে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হবে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গ্লাস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ক্লিনার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থাকলে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এক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গ্লাস</a:t>
              </a:r>
              <a:r>
                <a:rPr lang="en-US" sz="1400" dirty="0" smtClean="0"/>
                <a:t>  </a:t>
              </a:r>
              <a:r>
                <a:rPr lang="en-US" sz="1400" dirty="0" err="1" smtClean="0"/>
                <a:t>পানিতে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এক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চামচ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ভিনেগার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দিয়ে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গ্লাস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ক্লিনার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হিসেবে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ব্যবহার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হবে</a:t>
              </a:r>
              <a:r>
                <a:rPr lang="en-US" sz="1400" dirty="0" smtClean="0"/>
                <a:t>। </a:t>
              </a:r>
            </a:p>
            <a:p>
              <a:endParaRPr lang="en-US" sz="1400" dirty="0" smtClean="0"/>
            </a:p>
            <a:p>
              <a:pPr>
                <a:buFont typeface="Wingdings" pitchFamily="2" charset="2"/>
                <a:buChar char="q"/>
              </a:pPr>
              <a:r>
                <a:rPr lang="en-US" sz="1400" dirty="0" smtClean="0"/>
                <a:t> </a:t>
              </a:r>
              <a:r>
                <a:rPr lang="en-US" sz="1400" b="1" u="sng" dirty="0" err="1" smtClean="0"/>
                <a:t>পানি</a:t>
              </a:r>
              <a:r>
                <a:rPr lang="en-US" sz="1400" b="1" u="sng" dirty="0" smtClean="0"/>
                <a:t> </a:t>
              </a:r>
              <a:r>
                <a:rPr lang="en-US" sz="1400" b="1" u="sng" dirty="0" err="1" smtClean="0"/>
                <a:t>বা</a:t>
              </a:r>
              <a:r>
                <a:rPr lang="en-US" sz="1400" b="1" u="sng" dirty="0" smtClean="0"/>
                <a:t> </a:t>
              </a:r>
              <a:r>
                <a:rPr lang="en-US" sz="1400" b="1" u="sng" dirty="0" err="1" smtClean="0"/>
                <a:t>তরলঃ</a:t>
              </a:r>
              <a:r>
                <a:rPr lang="en-US" sz="1400" b="1" u="sng" dirty="0" smtClean="0"/>
                <a:t>  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ব্যবহার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সময়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কাছাকাছি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পানি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কোনো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তরল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পদার্থ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রাখা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কারন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হাত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লেগে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পড়ে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গেলে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নষ্ট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পারে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বা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এর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ভিতরে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চলে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গেলে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বৈদ্যুতিক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সার্কিট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গুলো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শর্ট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সার্কিট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পারে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এরকম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তাড়াতাড়ি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বন্ধ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দীর্ঘ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সময়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ফ্যান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নিচে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দিয়ে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শুকাতে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হবে</a:t>
              </a:r>
              <a:r>
                <a:rPr lang="en-US" sz="1400" dirty="0" smtClean="0"/>
                <a:t>। </a:t>
              </a:r>
            </a:p>
            <a:p>
              <a:pPr>
                <a:buFont typeface="Wingdings" pitchFamily="2" charset="2"/>
                <a:buChar char="q"/>
              </a:pPr>
              <a:endParaRPr lang="en-US" sz="1400" dirty="0" smtClean="0"/>
            </a:p>
            <a:p>
              <a:pPr>
                <a:buFont typeface="Wingdings" pitchFamily="2" charset="2"/>
                <a:buChar char="q"/>
              </a:pPr>
              <a:r>
                <a:rPr lang="en-US" sz="1400" dirty="0" smtClean="0"/>
                <a:t> </a:t>
              </a:r>
              <a:r>
                <a:rPr lang="en-US" sz="1400" b="1" dirty="0" err="1" smtClean="0"/>
                <a:t>ধুলোবালিঃ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ফ্যান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বাতাস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টেনে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নেয়ার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পাশাপাশি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ধুলো</a:t>
              </a:r>
              <a:r>
                <a:rPr lang="en-US" sz="1400" dirty="0" smtClean="0"/>
                <a:t> ও </a:t>
              </a:r>
              <a:r>
                <a:rPr lang="en-US" sz="1400" dirty="0" err="1" smtClean="0"/>
                <a:t>টেনে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নেয়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তাই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ধুলোবালি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জমে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যদি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বাতাস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ঢুকার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পথ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বন্ধ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গেলে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কম্পিউটার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গরম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হয়ে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যেতে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পারে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তখন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পরিষ্কার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করতে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হয়</a:t>
              </a:r>
              <a:r>
                <a:rPr lang="en-US" sz="1400" dirty="0" smtClean="0"/>
                <a:t>। </a:t>
              </a:r>
              <a:r>
                <a:rPr lang="en-US" sz="1400" dirty="0" err="1" smtClean="0"/>
                <a:t>তবে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নিজে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খুলে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পরিষ্কার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না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করাই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ভালো</a:t>
              </a:r>
              <a:r>
                <a:rPr lang="en-US" sz="1400" dirty="0" smtClean="0"/>
                <a:t>। </a:t>
              </a:r>
            </a:p>
            <a:p>
              <a:endParaRPr lang="en-US" sz="1600" dirty="0"/>
            </a:p>
          </p:txBody>
        </p:sp>
        <p:pic>
          <p:nvPicPr>
            <p:cNvPr id="7" name="Picture 6" descr="images (6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3600" y="4953000"/>
              <a:ext cx="5410200" cy="1676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আইসিটি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যন্ত্রপাতি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রক্ষণাবেক্ষণ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04800" y="1752600"/>
            <a:ext cx="8622795" cy="4267200"/>
            <a:chOff x="304800" y="1752600"/>
            <a:chExt cx="8622794" cy="4267200"/>
          </a:xfrm>
        </p:grpSpPr>
        <p:sp>
          <p:nvSpPr>
            <p:cNvPr id="5" name="TextBox 4"/>
            <p:cNvSpPr txBox="1"/>
            <p:nvPr/>
          </p:nvSpPr>
          <p:spPr>
            <a:xfrm>
              <a:off x="914400" y="1752600"/>
              <a:ext cx="7315199" cy="3077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en-US" dirty="0" smtClean="0"/>
                <a:t> </a:t>
              </a:r>
              <a:r>
                <a:rPr lang="en-US" sz="1600" b="1" u="sng" dirty="0" err="1" smtClean="0"/>
                <a:t>কীবোর্ড</a:t>
              </a:r>
              <a:r>
                <a:rPr lang="en-US" sz="1600" b="1" u="sng" dirty="0" smtClean="0"/>
                <a:t> </a:t>
              </a:r>
              <a:r>
                <a:rPr lang="en-US" sz="1600" b="1" u="sng" dirty="0" err="1" smtClean="0"/>
                <a:t>পরিষ্কারঃ</a:t>
              </a:r>
              <a:r>
                <a:rPr lang="en-US" sz="1600" b="1" u="sng" dirty="0" smtClean="0"/>
                <a:t> </a:t>
              </a:r>
              <a:r>
                <a:rPr lang="en-US" sz="1600" dirty="0" err="1" smtClean="0"/>
                <a:t>মাঝে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মাঝে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কীবোর্ড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পরিষ্কার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ভালো।কারন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হাতের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আঙ্গুল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দিয়ে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ফলে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এখানে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অনেক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রোগজীবানু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জমা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শুকনো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সুতি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কাপড়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দিয়ে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মুছে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কটন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বাড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দিয়ে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প্রতিটা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কী-এর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চারপাশ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পরিষ্কার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হবে</a:t>
              </a:r>
              <a:r>
                <a:rPr lang="en-US" sz="1600" dirty="0" smtClean="0"/>
                <a:t> । </a:t>
              </a:r>
              <a:r>
                <a:rPr lang="en-US" sz="1600" dirty="0" err="1" smtClean="0"/>
                <a:t>তারপর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উল্টো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কয়েকবার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ঝাকাতে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হবে</a:t>
              </a:r>
              <a:r>
                <a:rPr lang="en-US" sz="1600" dirty="0" smtClean="0"/>
                <a:t>।</a:t>
              </a:r>
            </a:p>
            <a:p>
              <a:pPr>
                <a:buFont typeface="Wingdings" pitchFamily="2" charset="2"/>
                <a:buChar char="§"/>
              </a:pPr>
              <a:endParaRPr lang="en-US" sz="1600" dirty="0" smtClean="0"/>
            </a:p>
            <a:p>
              <a:pPr>
                <a:buFont typeface="Wingdings" pitchFamily="2" charset="2"/>
                <a:buChar char="§"/>
              </a:pPr>
              <a:r>
                <a:rPr lang="en-US" sz="1600" dirty="0" smtClean="0"/>
                <a:t> </a:t>
              </a:r>
              <a:r>
                <a:rPr lang="en-US" sz="1600" b="1" dirty="0" err="1" smtClean="0"/>
                <a:t>মাউস</a:t>
              </a:r>
              <a:r>
                <a:rPr lang="en-US" sz="1600" b="1" dirty="0" smtClean="0"/>
                <a:t> </a:t>
              </a:r>
              <a:r>
                <a:rPr lang="en-US" sz="1600" b="1" dirty="0" err="1" smtClean="0"/>
                <a:t>পরিষ্কারঃ</a:t>
              </a:r>
              <a:r>
                <a:rPr lang="en-US" sz="1600" b="1" dirty="0" smtClean="0"/>
                <a:t> </a:t>
              </a:r>
              <a:r>
                <a:rPr lang="en-US" sz="1600" dirty="0" err="1" smtClean="0"/>
                <a:t>বর্তমানে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প্রায়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সব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অপটিক্যাল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মাউস</a:t>
              </a:r>
              <a:r>
                <a:rPr lang="en-US" sz="1600" dirty="0" smtClean="0"/>
                <a:t>, </a:t>
              </a:r>
              <a:r>
                <a:rPr lang="en-US" sz="1600" dirty="0" err="1" smtClean="0"/>
                <a:t>আলো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প্রতিফলিত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এটা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কাজ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মাউসের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লেন্স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অপরিষ্কার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থাকলে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মাউস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ঠিকমত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কাজ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করেনা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ধুলোবালি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জমে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থাকলে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কম্পিউতার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খুলে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উল্টো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যেখানে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ময়লা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জমেছে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সেখানে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কটন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বাড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দিয়ে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পরিষ্কার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নরম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সুতি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কাপড়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দিয়ে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মুছে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নিতে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হবে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§"/>
              </a:pPr>
              <a:endParaRPr lang="en-US" sz="1600" dirty="0" smtClean="0"/>
            </a:p>
            <a:p>
              <a:pPr>
                <a:buFont typeface="Wingdings" pitchFamily="2" charset="2"/>
                <a:buChar char="§"/>
              </a:pPr>
              <a:endParaRPr lang="en-US" sz="1600" dirty="0" smtClean="0"/>
            </a:p>
            <a:p>
              <a:pPr>
                <a:buFont typeface="Wingdings" pitchFamily="2" charset="2"/>
                <a:buChar char="§"/>
              </a:pPr>
              <a:endParaRPr lang="en-US" sz="1600" dirty="0"/>
            </a:p>
          </p:txBody>
        </p:sp>
        <p:pic>
          <p:nvPicPr>
            <p:cNvPr id="7" name="Picture 6" descr="images (7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4572000"/>
              <a:ext cx="2182042" cy="1447800"/>
            </a:xfrm>
            <a:prstGeom prst="rect">
              <a:avLst/>
            </a:prstGeom>
          </p:spPr>
        </p:pic>
        <p:pic>
          <p:nvPicPr>
            <p:cNvPr id="8" name="Picture 7" descr="images (8)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0800" y="4572000"/>
              <a:ext cx="2019300" cy="1346200"/>
            </a:xfrm>
            <a:prstGeom prst="rect">
              <a:avLst/>
            </a:prstGeom>
          </p:spPr>
        </p:pic>
        <p:pic>
          <p:nvPicPr>
            <p:cNvPr id="9" name="Picture 8" descr="images (9)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4400" y="4572000"/>
              <a:ext cx="1981200" cy="1443037"/>
            </a:xfrm>
            <a:prstGeom prst="rect">
              <a:avLst/>
            </a:prstGeom>
          </p:spPr>
        </p:pic>
        <p:pic>
          <p:nvPicPr>
            <p:cNvPr id="10" name="Picture 9" descr="images (10)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8000" y="4572000"/>
              <a:ext cx="2069594" cy="137160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কম্পিউটার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রক্ষণাবেক্ষণ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762000"/>
            <a:ext cx="9144000" cy="6104157"/>
            <a:chOff x="0" y="762000"/>
            <a:chExt cx="9144000" cy="6104157"/>
          </a:xfrm>
        </p:grpSpPr>
        <p:sp>
          <p:nvSpPr>
            <p:cNvPr id="6" name="TextBox 5"/>
            <p:cNvSpPr txBox="1"/>
            <p:nvPr/>
          </p:nvSpPr>
          <p:spPr>
            <a:xfrm>
              <a:off x="1905000" y="1295401"/>
              <a:ext cx="7239000" cy="557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lang="en-US" dirty="0" smtClean="0"/>
                <a:t>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হার্ডওয়্যারের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বেশি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যত্ন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নিতে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সফট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ওয়্যারের</a:t>
              </a:r>
              <a:r>
                <a:rPr lang="en-US" sz="1600" dirty="0" smtClean="0"/>
                <a:t> । </a:t>
              </a:r>
              <a:r>
                <a:rPr lang="en-US" sz="1600" dirty="0" err="1" smtClean="0"/>
                <a:t>নইলে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আক্রমন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এটি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ধরনের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ছোট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কম্পিউতটার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প্রোগ্রাম</a:t>
              </a:r>
              <a:r>
                <a:rPr lang="en-US" sz="1600" dirty="0" smtClean="0"/>
                <a:t> । </a:t>
              </a:r>
              <a:r>
                <a:rPr lang="en-US" sz="1600" dirty="0" err="1" smtClean="0"/>
                <a:t>যার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কারনে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ঠিক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মতো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কাজ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পারেনা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r>
                <a:rPr lang="en-US" sz="1600" dirty="0" err="1" smtClean="0"/>
                <a:t>সত্যিকারের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যেমন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আরেক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ছড়ায়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তেমনি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আরেক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ছড়ায়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সত্যিকারের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মতো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এটি</a:t>
              </a:r>
              <a:r>
                <a:rPr lang="en-US" sz="1600" dirty="0" smtClean="0"/>
                <a:t> ও </a:t>
              </a:r>
              <a:r>
                <a:rPr lang="en-US" sz="1600" dirty="0" err="1" smtClean="0"/>
                <a:t>বংশবৃদ্ধি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সত্যিকারের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যেমন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মানুষের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অজান্তে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শরিরে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প্রবেশ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এটি</a:t>
              </a:r>
              <a:r>
                <a:rPr lang="en-US" sz="1600" dirty="0" smtClean="0"/>
                <a:t> ও </a:t>
              </a:r>
              <a:r>
                <a:rPr lang="en-US" sz="1600" dirty="0" err="1" smtClean="0"/>
                <a:t>তেমনি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কম্পিউটারে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সবার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অজান্তে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বাসা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বাধে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r>
                <a:rPr lang="en-US" sz="1600" dirty="0" err="1" smtClean="0"/>
                <a:t>সত্যিকারের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সাথে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পার্থক্য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হলো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একটি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প্রকৃতিতে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আগে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আছে</a:t>
              </a:r>
              <a:r>
                <a:rPr lang="en-US" sz="1600" dirty="0" smtClean="0"/>
                <a:t> ,</a:t>
              </a:r>
              <a:r>
                <a:rPr lang="en-US" sz="1600" dirty="0" err="1" smtClean="0"/>
                <a:t>একটি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অস</a:t>
              </a:r>
              <a:r>
                <a:rPr lang="en-US" sz="1600" dirty="0" smtClean="0"/>
                <a:t>ৎ </a:t>
              </a:r>
              <a:r>
                <a:rPr lang="en-US" sz="1600" dirty="0" err="1" smtClean="0"/>
                <a:t>মানুষেরা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তৈরী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r>
                <a:rPr lang="en-US" sz="1600" dirty="0" err="1" smtClean="0"/>
                <a:t>এটি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নেটওয়ার্ক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মাধ্যমে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ছড়াতে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পারে</a:t>
              </a:r>
              <a:r>
                <a:rPr lang="en-US" sz="1600" dirty="0" smtClean="0"/>
                <a:t> ।  </a:t>
              </a:r>
              <a:r>
                <a:rPr lang="en-US" sz="1600" dirty="0" err="1" smtClean="0"/>
                <a:t>সিডি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পেনড্রাইভে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কোন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কিছু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কপি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নেয়ার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সময়</a:t>
              </a:r>
              <a:r>
                <a:rPr lang="en-US" sz="1600" dirty="0" smtClean="0"/>
                <a:t> ও </a:t>
              </a:r>
              <a:r>
                <a:rPr lang="en-US" sz="1600" dirty="0" err="1" smtClean="0"/>
                <a:t>এটি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কপি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চলে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আসতে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পারে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এটি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বাচতে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এখন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এন্টিভাইরাস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প্রোগ্রাম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বাজার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কিনতে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যা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অনেক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খরচ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ব্যাপার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r>
                <a:rPr lang="en-US" sz="1600" dirty="0" smtClean="0"/>
                <a:t>  </a:t>
              </a:r>
              <a:r>
                <a:rPr lang="en-US" sz="1600" dirty="0" err="1" smtClean="0"/>
                <a:t>তবে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মুক্ত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সফটওয়্যারের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ভাইরাস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তৈরী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না</a:t>
              </a:r>
              <a:r>
                <a:rPr lang="en-US" sz="1600" dirty="0" smtClean="0"/>
                <a:t> । </a:t>
              </a: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যদি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কেউ</a:t>
              </a:r>
              <a:r>
                <a:rPr lang="en-US" sz="1600" dirty="0" smtClean="0"/>
                <a:t> এ  </a:t>
              </a:r>
              <a:r>
                <a:rPr lang="en-US" sz="1600" dirty="0" err="1" smtClean="0"/>
                <a:t>সফটওয়্যার</a:t>
              </a:r>
              <a:r>
                <a:rPr lang="en-US" sz="1600" dirty="0" smtClean="0"/>
                <a:t> এ  OS 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। </a:t>
              </a:r>
              <a:r>
                <a:rPr lang="en-US" sz="1600" dirty="0" err="1" smtClean="0"/>
                <a:t>তারা</a:t>
              </a:r>
              <a:r>
                <a:rPr lang="en-US" sz="1600" dirty="0" smtClean="0"/>
                <a:t> এ </a:t>
              </a:r>
              <a:r>
                <a:rPr lang="en-US" sz="1600" dirty="0" err="1" smtClean="0"/>
                <a:t>যন্ত্রনা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মুক্তি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পেতে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পারে</a:t>
              </a:r>
              <a:r>
                <a:rPr lang="en-US" sz="1600" dirty="0" smtClean="0"/>
                <a:t>। </a:t>
              </a:r>
            </a:p>
            <a:p>
              <a:pPr>
                <a:buFont typeface="Wingdings" pitchFamily="2" charset="2"/>
                <a:buChar char="ü"/>
              </a:pPr>
              <a:endParaRPr lang="en-US" sz="1600" dirty="0" smtClean="0"/>
            </a:p>
            <a:p>
              <a:pPr>
                <a:buFont typeface="Wingdings" pitchFamily="2" charset="2"/>
                <a:buChar char="ü"/>
              </a:pPr>
              <a:endParaRPr lang="en-US" dirty="0" smtClean="0"/>
            </a:p>
          </p:txBody>
        </p:sp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62000"/>
              <a:ext cx="1981200" cy="5791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1905000" y="304800"/>
            <a:ext cx="5562600" cy="8382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আইসিটি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ব্যবহারে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ঝুঁকি</a:t>
            </a:r>
            <a:r>
              <a:rPr lang="en-US" sz="2000" b="1" dirty="0" smtClean="0">
                <a:solidFill>
                  <a:srgbClr val="FF0000"/>
                </a:solidFill>
              </a:rPr>
              <a:t> ও </a:t>
            </a:r>
            <a:r>
              <a:rPr lang="en-US" sz="2000" b="1" dirty="0" err="1" smtClean="0">
                <a:solidFill>
                  <a:srgbClr val="FF0000"/>
                </a:solidFill>
              </a:rPr>
              <a:t>সর্তকতা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অবলম্বনের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পন্থা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14400" y="1676400"/>
            <a:ext cx="7848600" cy="5181600"/>
            <a:chOff x="914400" y="1676400"/>
            <a:chExt cx="7848600" cy="5181600"/>
          </a:xfrm>
        </p:grpSpPr>
        <p:sp>
          <p:nvSpPr>
            <p:cNvPr id="5" name="TextBox 4"/>
            <p:cNvSpPr txBox="1"/>
            <p:nvPr/>
          </p:nvSpPr>
          <p:spPr>
            <a:xfrm>
              <a:off x="914400" y="1676400"/>
              <a:ext cx="7848600" cy="2831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Courier New" pitchFamily="49" charset="0"/>
                <a:buChar char="o"/>
              </a:pPr>
              <a:r>
                <a:rPr lang="en-US" dirty="0" smtClean="0"/>
                <a:t> </a:t>
              </a:r>
              <a:r>
                <a:rPr lang="en-US" sz="1600" b="1" u="sng" dirty="0" err="1" smtClean="0"/>
                <a:t>আইসিটি</a:t>
              </a:r>
              <a:r>
                <a:rPr lang="en-US" sz="1600" b="1" u="sng" dirty="0" smtClean="0"/>
                <a:t>  </a:t>
              </a:r>
              <a:r>
                <a:rPr lang="en-US" sz="1600" b="1" u="sng" dirty="0" err="1" smtClean="0"/>
                <a:t>ব্যবহারে</a:t>
              </a:r>
              <a:r>
                <a:rPr lang="en-US" sz="1600" b="1" u="sng" dirty="0" smtClean="0"/>
                <a:t> </a:t>
              </a:r>
              <a:r>
                <a:rPr lang="en-US" sz="1600" b="1" u="sng" dirty="0" err="1" smtClean="0"/>
                <a:t>ঝুঁকিঃ</a:t>
              </a:r>
              <a:r>
                <a:rPr lang="en-US" sz="1600" b="1" u="sng" dirty="0" smtClean="0"/>
                <a:t>  </a:t>
              </a:r>
              <a:r>
                <a:rPr lang="en-US" sz="1600" dirty="0" err="1" smtClean="0"/>
                <a:t>স্বাস্থ্যকর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যেকোনো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জিনিস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যেমন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শরীরের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ভালো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কিন্তু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অধিক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শরীরের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হানিকারক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তেমনি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প্রযুক্তি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বর্তমান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যুগে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মঙ্গলজনক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হলে</a:t>
              </a:r>
              <a:r>
                <a:rPr lang="en-US" sz="1600" dirty="0" smtClean="0"/>
                <a:t> ও </a:t>
              </a:r>
              <a:r>
                <a:rPr lang="en-US" sz="1600" dirty="0" err="1" smtClean="0"/>
                <a:t>এর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অধিক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মানুষের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খারাপ</a:t>
              </a:r>
              <a:r>
                <a:rPr lang="en-US" sz="1600" dirty="0" smtClean="0"/>
                <a:t>। </a:t>
              </a:r>
            </a:p>
            <a:p>
              <a:pPr>
                <a:buFont typeface="Courier New" pitchFamily="49" charset="0"/>
                <a:buChar char="o"/>
              </a:pPr>
              <a:endParaRPr lang="en-US" sz="1600" dirty="0" smtClean="0"/>
            </a:p>
            <a:p>
              <a:pPr>
                <a:buFont typeface="Courier New" pitchFamily="49" charset="0"/>
                <a:buChar char="o"/>
              </a:pPr>
              <a:r>
                <a:rPr lang="en-US" sz="1600" dirty="0" err="1" smtClean="0"/>
                <a:t>মা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বাবা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ছেলেমেয়েদের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বুদ্ধিমত্তা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বিকাশের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জন্য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হাতে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মোবাইল</a:t>
              </a:r>
              <a:r>
                <a:rPr lang="en-US" sz="1600" dirty="0" smtClean="0"/>
                <a:t> , </a:t>
              </a:r>
              <a:r>
                <a:rPr lang="en-US" sz="1600" dirty="0" err="1" smtClean="0"/>
                <a:t>কম্পিউটার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দেয়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কিন্তু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একন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সময়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অধিক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ফলে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এরা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মোবাইলে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কম্পিউটারে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আসক্ত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পড়ে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এতে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তারা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বন্ধুদের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সাথে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খেলাধুলা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প্রযুক্তির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সামনে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সারাদিন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বসে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থেকে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অসুস্থ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পড়ে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যেমন</a:t>
              </a:r>
              <a:r>
                <a:rPr lang="en-US" sz="1600" dirty="0" smtClean="0"/>
                <a:t>- </a:t>
              </a:r>
              <a:r>
                <a:rPr lang="en-US" sz="1600" dirty="0" err="1" smtClean="0"/>
                <a:t>পিঠে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ব্যথা</a:t>
              </a:r>
              <a:r>
                <a:rPr lang="en-US" sz="1600" dirty="0" smtClean="0"/>
                <a:t>, </a:t>
              </a:r>
              <a:r>
                <a:rPr lang="en-US" sz="1600" dirty="0" err="1" smtClean="0"/>
                <a:t>কোমরে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ব্যথা</a:t>
              </a:r>
              <a:r>
                <a:rPr lang="en-US" sz="1600" dirty="0" smtClean="0"/>
                <a:t>, </a:t>
              </a:r>
              <a:r>
                <a:rPr lang="en-US" sz="1600" dirty="0" err="1" smtClean="0"/>
                <a:t>চোখে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সমস্যা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দিনদিন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অসামাজিক</a:t>
              </a:r>
              <a:r>
                <a:rPr lang="en-US" sz="1600" dirty="0" smtClean="0"/>
                <a:t>  </a:t>
              </a:r>
              <a:r>
                <a:rPr lang="en-US" sz="1600" dirty="0" err="1" smtClean="0"/>
                <a:t>হয়ে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পড়ে</a:t>
              </a:r>
              <a:r>
                <a:rPr lang="en-US" sz="1600" dirty="0" smtClean="0"/>
                <a:t>। </a:t>
              </a:r>
            </a:p>
            <a:p>
              <a:pPr>
                <a:buFont typeface="Courier New" pitchFamily="49" charset="0"/>
                <a:buChar char="o"/>
              </a:pPr>
              <a:endParaRPr lang="en-US" sz="1600" dirty="0" smtClean="0"/>
            </a:p>
            <a:p>
              <a:pPr>
                <a:buFont typeface="Courier New" pitchFamily="49" charset="0"/>
                <a:buChar char="o"/>
              </a:pPr>
              <a:r>
                <a:rPr lang="en-US" sz="1600" dirty="0" smtClean="0"/>
                <a:t> </a:t>
              </a:r>
              <a:r>
                <a:rPr lang="en-US" sz="1600" b="1" dirty="0" err="1" smtClean="0"/>
                <a:t>সর্তকতা</a:t>
              </a:r>
              <a:r>
                <a:rPr lang="en-US" sz="1600" b="1" dirty="0" smtClean="0"/>
                <a:t> </a:t>
              </a:r>
              <a:r>
                <a:rPr lang="en-US" sz="1600" b="1" dirty="0" err="1" smtClean="0"/>
                <a:t>অবলম্বনঃ</a:t>
              </a:r>
              <a:r>
                <a:rPr lang="en-US" sz="1600" b="1" dirty="0" smtClean="0"/>
                <a:t>  </a:t>
              </a:r>
              <a:r>
                <a:rPr lang="en-US" sz="1600" dirty="0" err="1" smtClean="0"/>
                <a:t>তাই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আমাদের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খেয়াল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রাখতে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হবে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প্রযুক্তি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যেনো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আমরা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সঠিক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কাজে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করি</a:t>
              </a:r>
              <a:r>
                <a:rPr lang="en-US" sz="1600" dirty="0" smtClean="0"/>
                <a:t>। </a:t>
              </a:r>
              <a:r>
                <a:rPr lang="en-US" sz="1600" dirty="0" err="1" smtClean="0"/>
                <a:t>প্রযুক্তি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যেনো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আমাদের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ব্যবহার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করতে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না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পারে</a:t>
              </a:r>
              <a:r>
                <a:rPr lang="en-US" sz="1600" dirty="0" smtClean="0"/>
                <a:t>। </a:t>
              </a:r>
              <a:endParaRPr lang="en-US" sz="1600" dirty="0"/>
            </a:p>
          </p:txBody>
        </p:sp>
        <p:pic>
          <p:nvPicPr>
            <p:cNvPr id="6" name="Picture 5" descr="images (11)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71600" y="4400550"/>
              <a:ext cx="6400800" cy="24574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2590800" y="381000"/>
            <a:ext cx="4038600" cy="9144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দলীয়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কাজ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133600"/>
            <a:ext cx="8077200" cy="304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কম্পিউটার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ভাইরাস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কি</a:t>
            </a:r>
            <a:r>
              <a:rPr lang="en-US" b="1" dirty="0" smtClean="0">
                <a:solidFill>
                  <a:schemeClr val="tx1"/>
                </a:solidFill>
              </a:rPr>
              <a:t> ? </a:t>
            </a:r>
            <a:r>
              <a:rPr lang="en-US" b="1" dirty="0" err="1" smtClean="0">
                <a:solidFill>
                  <a:schemeClr val="tx1"/>
                </a:solidFill>
              </a:rPr>
              <a:t>এটা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কিভাবে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ছড়ায়</a:t>
            </a:r>
            <a:r>
              <a:rPr lang="en-US" b="1" dirty="0" smtClean="0">
                <a:solidFill>
                  <a:schemeClr val="tx1"/>
                </a:solidFill>
              </a:rPr>
              <a:t> ?</a:t>
            </a:r>
          </a:p>
          <a:p>
            <a:pPr algn="ctr">
              <a:buFont typeface="Wingdings" pitchFamily="2" charset="2"/>
              <a:buChar char="q"/>
            </a:pPr>
            <a:endParaRPr lang="en-US" b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কীবোর্ড</a:t>
            </a:r>
            <a:r>
              <a:rPr lang="en-US" b="1" dirty="0" smtClean="0">
                <a:solidFill>
                  <a:schemeClr val="tx1"/>
                </a:solidFill>
              </a:rPr>
              <a:t> ও </a:t>
            </a:r>
            <a:r>
              <a:rPr lang="en-US" b="1" dirty="0" err="1" smtClean="0">
                <a:solidFill>
                  <a:schemeClr val="tx1"/>
                </a:solidFill>
              </a:rPr>
              <a:t>মাউস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কিভাবে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পরিষ্কার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করতে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হয়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লিখো</a:t>
            </a:r>
            <a:r>
              <a:rPr lang="en-US" b="1" dirty="0" smtClean="0">
                <a:solidFill>
                  <a:schemeClr val="tx1"/>
                </a:solidFill>
              </a:rPr>
              <a:t> ?</a:t>
            </a:r>
          </a:p>
          <a:p>
            <a:pPr algn="ctr">
              <a:buFont typeface="Wingdings" pitchFamily="2" charset="2"/>
              <a:buChar char="q"/>
            </a:pPr>
            <a:endParaRPr lang="en-US" b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q"/>
            </a:pP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প্রযুক্তি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যেনো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কখনো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আমাদের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ব্যবহার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করতে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না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পারে</a:t>
            </a:r>
            <a:r>
              <a:rPr lang="en-US" b="1" dirty="0" smtClean="0">
                <a:solidFill>
                  <a:schemeClr val="tx1"/>
                </a:solidFill>
              </a:rPr>
              <a:t> – </a:t>
            </a:r>
            <a:r>
              <a:rPr lang="en-US" b="1" dirty="0" err="1" smtClean="0">
                <a:solidFill>
                  <a:schemeClr val="tx1"/>
                </a:solidFill>
              </a:rPr>
              <a:t>ব্যাখ্যা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করো</a:t>
            </a:r>
            <a:r>
              <a:rPr lang="en-US" b="1" dirty="0" smtClean="0">
                <a:solidFill>
                  <a:schemeClr val="tx1"/>
                </a:solidFill>
              </a:rPr>
              <a:t>। </a:t>
            </a:r>
          </a:p>
          <a:p>
            <a:pPr algn="ctr">
              <a:buFont typeface="Wingdings" pitchFamily="2" charset="2"/>
              <a:buChar char="q"/>
            </a:pPr>
            <a:endParaRPr lang="en-US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q"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2590800" y="381000"/>
            <a:ext cx="4038600" cy="9144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মূল্যায়ন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057400"/>
            <a:ext cx="8534400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b="1" dirty="0" smtClean="0">
                <a:solidFill>
                  <a:schemeClr val="tx1"/>
                </a:solidFill>
              </a:rPr>
              <a:t>১ / </a:t>
            </a:r>
            <a:r>
              <a:rPr lang="en-US" b="1" dirty="0" err="1" smtClean="0">
                <a:solidFill>
                  <a:schemeClr val="tx1"/>
                </a:solidFill>
              </a:rPr>
              <a:t>বাংলাদেশ</a:t>
            </a:r>
            <a:r>
              <a:rPr lang="en-US" b="1" dirty="0" smtClean="0">
                <a:solidFill>
                  <a:schemeClr val="tx1"/>
                </a:solidFill>
              </a:rPr>
              <a:t> এ </a:t>
            </a:r>
            <a:r>
              <a:rPr lang="en-US" b="1" dirty="0" err="1" smtClean="0">
                <a:solidFill>
                  <a:schemeClr val="tx1"/>
                </a:solidFill>
              </a:rPr>
              <a:t>বিদ্যু</a:t>
            </a:r>
            <a:r>
              <a:rPr lang="en-US" b="1" dirty="0" smtClean="0">
                <a:solidFill>
                  <a:schemeClr val="tx1"/>
                </a:solidFill>
              </a:rPr>
              <a:t>ৎ </a:t>
            </a:r>
            <a:r>
              <a:rPr lang="en-US" b="1" dirty="0" err="1" smtClean="0">
                <a:solidFill>
                  <a:schemeClr val="tx1"/>
                </a:solidFill>
              </a:rPr>
              <a:t>প্রবাহের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ভোল্টেজ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কত</a:t>
            </a:r>
            <a:r>
              <a:rPr lang="en-US" b="1" dirty="0" smtClean="0">
                <a:solidFill>
                  <a:schemeClr val="tx1"/>
                </a:solidFill>
              </a:rPr>
              <a:t> ?</a:t>
            </a:r>
          </a:p>
          <a:p>
            <a:pPr marL="342900" indent="-342900"/>
            <a:endParaRPr lang="en-US" b="1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en-US" b="1" dirty="0" smtClean="0">
                <a:solidFill>
                  <a:schemeClr val="tx1"/>
                </a:solidFill>
              </a:rPr>
              <a:t>ক) ২০০  খ)  ২২০   গ) ২৪০  ঘ)  ২৬০</a:t>
            </a:r>
          </a:p>
          <a:p>
            <a:pPr marL="342900" indent="-342900"/>
            <a:endParaRPr lang="en-US" b="1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en-US" b="1" dirty="0" smtClean="0">
                <a:solidFill>
                  <a:schemeClr val="tx1"/>
                </a:solidFill>
              </a:rPr>
              <a:t>২/  CRT  </a:t>
            </a:r>
            <a:r>
              <a:rPr lang="en-US" b="1" dirty="0" err="1" smtClean="0">
                <a:solidFill>
                  <a:schemeClr val="tx1"/>
                </a:solidFill>
              </a:rPr>
              <a:t>মনিটর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পরিষ্কার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করার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জন্য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প্রথমে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কীন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ব্যবহার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করা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উচিত</a:t>
            </a:r>
            <a:r>
              <a:rPr lang="en-US" b="1" dirty="0" smtClean="0">
                <a:solidFill>
                  <a:schemeClr val="tx1"/>
                </a:solidFill>
              </a:rPr>
              <a:t> ?</a:t>
            </a:r>
          </a:p>
          <a:p>
            <a:pPr marL="342900" indent="-342900"/>
            <a:endParaRPr lang="en-US" b="1" dirty="0" smtClean="0">
              <a:solidFill>
                <a:schemeClr val="tx1"/>
              </a:solidFill>
            </a:endParaRPr>
          </a:p>
          <a:p>
            <a:pPr marL="342900" indent="-342900"/>
            <a:r>
              <a:rPr lang="en-US" b="1" dirty="0" smtClean="0">
                <a:solidFill>
                  <a:schemeClr val="tx1"/>
                </a:solidFill>
              </a:rPr>
              <a:t>ক) </a:t>
            </a:r>
            <a:r>
              <a:rPr lang="en-US" b="1" dirty="0" err="1" smtClean="0">
                <a:solidFill>
                  <a:schemeClr val="tx1"/>
                </a:solidFill>
              </a:rPr>
              <a:t>নরম</a:t>
            </a:r>
            <a:r>
              <a:rPr lang="en-US" b="1" dirty="0" smtClean="0">
                <a:solidFill>
                  <a:schemeClr val="tx1"/>
                </a:solidFill>
              </a:rPr>
              <a:t>  </a:t>
            </a:r>
            <a:r>
              <a:rPr lang="en-US" b="1" dirty="0" err="1" smtClean="0">
                <a:solidFill>
                  <a:schemeClr val="tx1"/>
                </a:solidFill>
              </a:rPr>
              <a:t>সুতি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কাপড়</a:t>
            </a:r>
            <a:r>
              <a:rPr lang="en-US" b="1" dirty="0" smtClean="0">
                <a:solidFill>
                  <a:schemeClr val="tx1"/>
                </a:solidFill>
              </a:rPr>
              <a:t>  খ)  </a:t>
            </a:r>
            <a:r>
              <a:rPr lang="en-US" b="1" dirty="0" err="1" smtClean="0">
                <a:solidFill>
                  <a:schemeClr val="tx1"/>
                </a:solidFill>
              </a:rPr>
              <a:t>মোটা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সুতি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কাপড়</a:t>
            </a:r>
            <a:r>
              <a:rPr lang="en-US" b="1" dirty="0" smtClean="0">
                <a:solidFill>
                  <a:schemeClr val="tx1"/>
                </a:solidFill>
              </a:rPr>
              <a:t>  গ) </a:t>
            </a:r>
            <a:r>
              <a:rPr lang="en-US" b="1" dirty="0" err="1" smtClean="0">
                <a:solidFill>
                  <a:schemeClr val="tx1"/>
                </a:solidFill>
              </a:rPr>
              <a:t>ভেজা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সুতি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কাপড়</a:t>
            </a:r>
            <a:r>
              <a:rPr lang="en-US" b="1" dirty="0" smtClean="0">
                <a:solidFill>
                  <a:schemeClr val="tx1"/>
                </a:solidFill>
              </a:rPr>
              <a:t>  ঘ) </a:t>
            </a:r>
            <a:r>
              <a:rPr lang="en-US" b="1" dirty="0" err="1" smtClean="0">
                <a:solidFill>
                  <a:schemeClr val="tx1"/>
                </a:solidFill>
              </a:rPr>
              <a:t>গ্লাস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ক্লিনার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2859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 smtClean="0"/>
              <a:t>কম্পিউটার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ভিত্তিক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সামাজিক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যোগাযোগ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কিভাবে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আমাদের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অসামাজিক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করে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তোলে</a:t>
            </a:r>
            <a:r>
              <a:rPr lang="en-US" sz="1800" b="1" dirty="0" smtClean="0"/>
              <a:t> ?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/>
              <a:t>কম্পিউটারে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ধুলোবালি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জমলে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কী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ক্ষতি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হয়</a:t>
            </a:r>
            <a:r>
              <a:rPr lang="en-US" sz="1800" b="1" dirty="0" smtClean="0"/>
              <a:t> ?</a:t>
            </a:r>
          </a:p>
          <a:p>
            <a:pPr>
              <a:lnSpc>
                <a:spcPct val="150000"/>
              </a:lnSpc>
            </a:pPr>
            <a:r>
              <a:rPr lang="en-US" sz="1800" b="1" dirty="0" err="1" smtClean="0"/>
              <a:t>অ্যান্টিভাইরাস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কেনো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গুরুত্বপূর্ণ</a:t>
            </a:r>
            <a:r>
              <a:rPr lang="en-US" sz="1800" b="1" dirty="0" smtClean="0"/>
              <a:t> ?</a:t>
            </a:r>
            <a:endParaRPr lang="en-US" sz="1800" b="1" dirty="0"/>
          </a:p>
        </p:txBody>
      </p:sp>
      <p:sp>
        <p:nvSpPr>
          <p:cNvPr id="4" name="Snip Diagonal Corner Rectangle 3"/>
          <p:cNvSpPr/>
          <p:nvPr/>
        </p:nvSpPr>
        <p:spPr>
          <a:xfrm>
            <a:off x="2590800" y="381000"/>
            <a:ext cx="4038600" cy="914400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বাড়ির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কাজ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685800" y="2438400"/>
            <a:ext cx="8229600" cy="2667000"/>
            <a:chOff x="685800" y="2438400"/>
            <a:chExt cx="8229600" cy="2667000"/>
          </a:xfrm>
        </p:grpSpPr>
        <p:grpSp>
          <p:nvGrpSpPr>
            <p:cNvPr id="72" name="Group 71"/>
            <p:cNvGrpSpPr/>
            <p:nvPr/>
          </p:nvGrpSpPr>
          <p:grpSpPr>
            <a:xfrm>
              <a:off x="685800" y="2438400"/>
              <a:ext cx="8229600" cy="2667000"/>
              <a:chOff x="533400" y="2209800"/>
              <a:chExt cx="8229600" cy="2667000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533400" y="2209800"/>
                <a:ext cx="8229600" cy="2667000"/>
                <a:chOff x="457200" y="2209800"/>
                <a:chExt cx="8229600" cy="2667000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457200" y="2209800"/>
                  <a:ext cx="8229600" cy="2667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55626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S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48768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K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36576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A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43434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N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22860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T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2971800" y="3352800"/>
                  <a:ext cx="457200" cy="3048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H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533400" y="2286000"/>
                <a:ext cx="8001000" cy="2286000"/>
                <a:chOff x="533400" y="2286000"/>
                <a:chExt cx="8001000" cy="2286000"/>
              </a:xfrm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2286000" y="37338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Z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70" name="Group 69"/>
                <p:cNvGrpSpPr/>
                <p:nvPr/>
              </p:nvGrpSpPr>
              <p:grpSpPr>
                <a:xfrm>
                  <a:off x="533400" y="2286000"/>
                  <a:ext cx="8001000" cy="2286000"/>
                  <a:chOff x="533400" y="2286000"/>
                  <a:chExt cx="8001000" cy="2286000"/>
                </a:xfrm>
              </p:grpSpPr>
              <p:sp>
                <p:nvSpPr>
                  <p:cNvPr id="38" name="Rectangle 37"/>
                  <p:cNvSpPr/>
                  <p:nvPr/>
                </p:nvSpPr>
                <p:spPr>
                  <a:xfrm>
                    <a:off x="2514600" y="4267200"/>
                    <a:ext cx="39624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Rectangle 12"/>
                  <p:cNvSpPr/>
                  <p:nvPr/>
                </p:nvSpPr>
                <p:spPr>
                  <a:xfrm>
                    <a:off x="6781800" y="2286000"/>
                    <a:ext cx="9906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DELETE</a:t>
                    </a:r>
                    <a:endParaRPr lang="en-US" sz="1400" dirty="0"/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1828800" y="4191000"/>
                    <a:ext cx="533400" cy="381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Alt</a:t>
                    </a:r>
                    <a:endParaRPr lang="en-US" dirty="0"/>
                  </a:p>
                </p:txBody>
              </p:sp>
              <p:sp>
                <p:nvSpPr>
                  <p:cNvPr id="37" name="Rectangle 36"/>
                  <p:cNvSpPr/>
                  <p:nvPr/>
                </p:nvSpPr>
                <p:spPr>
                  <a:xfrm>
                    <a:off x="609600" y="3733800"/>
                    <a:ext cx="1447800" cy="381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Shift</a:t>
                    </a:r>
                    <a:endParaRPr lang="en-US" dirty="0"/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2895600" y="3733800"/>
                    <a:ext cx="4572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C</a:t>
                    </a:r>
                    <a:endParaRPr lang="en-US" dirty="0"/>
                  </a:p>
                </p:txBody>
              </p:sp>
              <p:sp>
                <p:nvSpPr>
                  <p:cNvPr id="44" name="Rectangle 43"/>
                  <p:cNvSpPr/>
                  <p:nvPr/>
                </p:nvSpPr>
                <p:spPr>
                  <a:xfrm>
                    <a:off x="3581400" y="3810000"/>
                    <a:ext cx="4572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B</a:t>
                    </a:r>
                    <a:endParaRPr lang="en-US" dirty="0"/>
                  </a:p>
                </p:txBody>
              </p:sp>
              <p:sp>
                <p:nvSpPr>
                  <p:cNvPr id="45" name="Rectangle 44"/>
                  <p:cNvSpPr/>
                  <p:nvPr/>
                </p:nvSpPr>
                <p:spPr>
                  <a:xfrm>
                    <a:off x="4267200" y="3810000"/>
                    <a:ext cx="4572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N</a:t>
                    </a:r>
                    <a:endParaRPr lang="en-US" dirty="0"/>
                  </a:p>
                </p:txBody>
              </p:sp>
              <p:sp>
                <p:nvSpPr>
                  <p:cNvPr id="46" name="Rectangle 45"/>
                  <p:cNvSpPr/>
                  <p:nvPr/>
                </p:nvSpPr>
                <p:spPr>
                  <a:xfrm>
                    <a:off x="4876800" y="3810000"/>
                    <a:ext cx="4572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M</a:t>
                    </a:r>
                    <a:endParaRPr lang="en-US" dirty="0"/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5486400" y="3810000"/>
                    <a:ext cx="457200" cy="3048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 smtClean="0"/>
                      <a:t>&gt; </a:t>
                    </a:r>
                  </a:p>
                </p:txBody>
              </p:sp>
              <p:grpSp>
                <p:nvGrpSpPr>
                  <p:cNvPr id="69" name="Group 68"/>
                  <p:cNvGrpSpPr/>
                  <p:nvPr/>
                </p:nvGrpSpPr>
                <p:grpSpPr>
                  <a:xfrm>
                    <a:off x="533400" y="2286000"/>
                    <a:ext cx="8001000" cy="2286000"/>
                    <a:chOff x="533400" y="2286000"/>
                    <a:chExt cx="8001000" cy="2286000"/>
                  </a:xfrm>
                </p:grpSpPr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1295400" y="4114800"/>
                      <a:ext cx="533400" cy="45720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/>
                        <a:t>win</a:t>
                      </a:r>
                      <a:endParaRPr lang="en-US" dirty="0"/>
                    </a:p>
                  </p:txBody>
                </p:sp>
                <p:grpSp>
                  <p:nvGrpSpPr>
                    <p:cNvPr id="68" name="Group 67"/>
                    <p:cNvGrpSpPr/>
                    <p:nvPr/>
                  </p:nvGrpSpPr>
                  <p:grpSpPr>
                    <a:xfrm>
                      <a:off x="685800" y="2286000"/>
                      <a:ext cx="7848600" cy="1905000"/>
                      <a:chOff x="685800" y="2286000"/>
                      <a:chExt cx="7848600" cy="1905000"/>
                    </a:xfrm>
                  </p:grpSpPr>
                  <p:grpSp>
                    <p:nvGrpSpPr>
                      <p:cNvPr id="67" name="Group 66"/>
                      <p:cNvGrpSpPr/>
                      <p:nvPr/>
                    </p:nvGrpSpPr>
                    <p:grpSpPr>
                      <a:xfrm>
                        <a:off x="838200" y="2286000"/>
                        <a:ext cx="7696200" cy="381000"/>
                        <a:chOff x="838200" y="2286000"/>
                        <a:chExt cx="7696200" cy="381000"/>
                      </a:xfrm>
                    </p:grpSpPr>
                    <p:sp>
                      <p:nvSpPr>
                        <p:cNvPr id="5" name="Rectangle 4"/>
                        <p:cNvSpPr/>
                        <p:nvPr/>
                      </p:nvSpPr>
                      <p:spPr>
                        <a:xfrm>
                          <a:off x="838200" y="2286000"/>
                          <a:ext cx="533400" cy="3810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esc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6" name="Rectangle 5"/>
                        <p:cNvSpPr/>
                        <p:nvPr/>
                      </p:nvSpPr>
                      <p:spPr>
                        <a:xfrm>
                          <a:off x="24384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F2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7" name="Rectangle 6"/>
                        <p:cNvSpPr/>
                        <p:nvPr/>
                      </p:nvSpPr>
                      <p:spPr>
                        <a:xfrm>
                          <a:off x="18288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F1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8" name="Rectangle 7"/>
                        <p:cNvSpPr/>
                        <p:nvPr/>
                      </p:nvSpPr>
                      <p:spPr>
                        <a:xfrm>
                          <a:off x="36576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F4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9" name="Rectangle 8"/>
                        <p:cNvSpPr/>
                        <p:nvPr/>
                      </p:nvSpPr>
                      <p:spPr>
                        <a:xfrm>
                          <a:off x="30480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F3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10" name="Rectangle 9"/>
                        <p:cNvSpPr/>
                        <p:nvPr/>
                      </p:nvSpPr>
                      <p:spPr>
                        <a:xfrm>
                          <a:off x="42672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F5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11" name="Rectangle 10"/>
                        <p:cNvSpPr/>
                        <p:nvPr/>
                      </p:nvSpPr>
                      <p:spPr>
                        <a:xfrm>
                          <a:off x="54864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F7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12" name="Rectangle 11"/>
                        <p:cNvSpPr/>
                        <p:nvPr/>
                      </p:nvSpPr>
                      <p:spPr>
                        <a:xfrm>
                          <a:off x="48768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F6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14" name="Rectangle 13"/>
                        <p:cNvSpPr/>
                        <p:nvPr/>
                      </p:nvSpPr>
                      <p:spPr>
                        <a:xfrm>
                          <a:off x="6172200" y="2286000"/>
                          <a:ext cx="457200" cy="3048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 smtClean="0"/>
                            <a:t>F8</a:t>
                          </a:r>
                          <a:endParaRPr lang="en-US" dirty="0"/>
                        </a:p>
                      </p:txBody>
                    </p:sp>
                    <p:sp>
                      <p:nvSpPr>
                        <p:cNvPr id="19" name="Rectangle 18"/>
                        <p:cNvSpPr/>
                        <p:nvPr/>
                      </p:nvSpPr>
                      <p:spPr>
                        <a:xfrm>
                          <a:off x="8001000" y="2286000"/>
                          <a:ext cx="533400" cy="3810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sz="1200" dirty="0" smtClean="0"/>
                            <a:t>PRINT</a:t>
                          </a:r>
                          <a:endParaRPr lang="en-US" sz="1200" dirty="0"/>
                        </a:p>
                      </p:txBody>
                    </p:sp>
                  </p:grpSp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41910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O</a:t>
                        </a:r>
                        <a:endParaRPr lang="en-US" dirty="0"/>
                      </a:p>
                    </p:txBody>
                  </p:sp>
                  <p:sp>
                    <p:nvSpPr>
                      <p:cNvPr id="21" name="Rectangle 20"/>
                      <p:cNvSpPr/>
                      <p:nvPr/>
                    </p:nvSpPr>
                    <p:spPr>
                      <a:xfrm>
                        <a:off x="48006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P</a:t>
                        </a:r>
                        <a:endParaRPr lang="en-US" dirty="0"/>
                      </a:p>
                    </p:txBody>
                  </p:sp>
                  <p:sp>
                    <p:nvSpPr>
                      <p:cNvPr id="23" name="Rectangle 22"/>
                      <p:cNvSpPr/>
                      <p:nvPr/>
                    </p:nvSpPr>
                    <p:spPr>
                      <a:xfrm>
                        <a:off x="5410200" y="2819400"/>
                        <a:ext cx="1219200" cy="381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Backspace</a:t>
                        </a:r>
                        <a:endParaRPr lang="en-US" dirty="0"/>
                      </a:p>
                    </p:txBody>
                  </p:sp>
                  <p:sp>
                    <p:nvSpPr>
                      <p:cNvPr id="26" name="Rectangle 25"/>
                      <p:cNvSpPr/>
                      <p:nvPr/>
                    </p:nvSpPr>
                    <p:spPr>
                      <a:xfrm>
                        <a:off x="685800" y="2819400"/>
                        <a:ext cx="609600" cy="381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Tab</a:t>
                        </a:r>
                        <a:endParaRPr lang="en-US" dirty="0"/>
                      </a:p>
                    </p:txBody>
                  </p:sp>
                  <p:sp>
                    <p:nvSpPr>
                      <p:cNvPr id="27" name="Rectangle 26"/>
                      <p:cNvSpPr/>
                      <p:nvPr/>
                    </p:nvSpPr>
                    <p:spPr>
                      <a:xfrm>
                        <a:off x="18288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Q</a:t>
                        </a:r>
                        <a:endParaRPr lang="en-US" dirty="0"/>
                      </a:p>
                    </p:txBody>
                  </p:sp>
                  <p:sp>
                    <p:nvSpPr>
                      <p:cNvPr id="30" name="Rectangle 29"/>
                      <p:cNvSpPr/>
                      <p:nvPr/>
                    </p:nvSpPr>
                    <p:spPr>
                      <a:xfrm>
                        <a:off x="6248400" y="3352800"/>
                        <a:ext cx="457200" cy="838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ENTER</a:t>
                        </a:r>
                        <a:endParaRPr lang="en-US" dirty="0"/>
                      </a:p>
                    </p:txBody>
                  </p:sp>
                  <p:sp>
                    <p:nvSpPr>
                      <p:cNvPr id="33" name="Rectangle 32"/>
                      <p:cNvSpPr/>
                      <p:nvPr/>
                    </p:nvSpPr>
                    <p:spPr>
                      <a:xfrm>
                        <a:off x="24384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E</a:t>
                        </a:r>
                        <a:endParaRPr lang="en-US" dirty="0"/>
                      </a:p>
                    </p:txBody>
                  </p:sp>
                  <p:sp>
                    <p:nvSpPr>
                      <p:cNvPr id="34" name="Rectangle 33"/>
                      <p:cNvSpPr/>
                      <p:nvPr/>
                    </p:nvSpPr>
                    <p:spPr>
                      <a:xfrm>
                        <a:off x="30480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/>
                          <a:t>R</a:t>
                        </a:r>
                        <a:endParaRPr lang="en-US" dirty="0"/>
                      </a:p>
                    </p:txBody>
                  </p:sp>
                  <p:sp>
                    <p:nvSpPr>
                      <p:cNvPr id="35" name="Rectangle 34"/>
                      <p:cNvSpPr/>
                      <p:nvPr/>
                    </p:nvSpPr>
                    <p:spPr>
                      <a:xfrm>
                        <a:off x="3581400" y="2895600"/>
                        <a:ext cx="457200" cy="3048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solidFill>
                          <a:schemeClr val="accent3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 smtClean="0">
                            <a:solidFill>
                              <a:schemeClr val="bg1"/>
                            </a:solidFill>
                          </a:rPr>
                          <a:t>Y</a:t>
                        </a:r>
                        <a:endParaRPr lang="en-US" dirty="0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609600" y="3276600"/>
                      <a:ext cx="1447800" cy="38100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/>
                        <a:t>Caps  Lock</a:t>
                      </a:r>
                      <a:endParaRPr lang="en-US" dirty="0"/>
                    </a:p>
                  </p:txBody>
                </p:sp>
                <p:sp>
                  <p:nvSpPr>
                    <p:cNvPr id="55" name="Rectangle 54"/>
                    <p:cNvSpPr/>
                    <p:nvPr/>
                  </p:nvSpPr>
                  <p:spPr>
                    <a:xfrm>
                      <a:off x="533400" y="4114800"/>
                      <a:ext cx="685800" cy="457200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/>
                        <a:t>ctrl</a:t>
                      </a:r>
                      <a:endParaRPr lang="en-US" dirty="0"/>
                    </a:p>
                  </p:txBody>
                </p:sp>
              </p:grpSp>
            </p:grpSp>
          </p:grpSp>
        </p:grpSp>
        <p:grpSp>
          <p:nvGrpSpPr>
            <p:cNvPr id="75" name="Group 74"/>
            <p:cNvGrpSpPr/>
            <p:nvPr/>
          </p:nvGrpSpPr>
          <p:grpSpPr>
            <a:xfrm>
              <a:off x="6934200" y="3124200"/>
              <a:ext cx="1752600" cy="1447800"/>
              <a:chOff x="6934200" y="2971800"/>
              <a:chExt cx="1752600" cy="1447800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6934200" y="2971800"/>
                <a:ext cx="1752600" cy="1447800"/>
                <a:chOff x="6781800" y="2895600"/>
                <a:chExt cx="1752600" cy="1447800"/>
              </a:xfrm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6781800" y="34290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4</a:t>
                  </a:r>
                  <a:endParaRPr lang="en-US" dirty="0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7391400" y="28956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8</a:t>
                  </a:r>
                  <a:endParaRPr lang="en-US" dirty="0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781800" y="28956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bg1"/>
                      </a:solidFill>
                    </a:rPr>
                    <a:t>7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7467600" y="40386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2</a:t>
                  </a:r>
                  <a:endParaRPr lang="en-US" dirty="0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6858000" y="3962400"/>
                  <a:ext cx="457200" cy="381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1</a:t>
                  </a:r>
                  <a:endParaRPr lang="en-US" dirty="0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077200" y="40386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3</a:t>
                  </a:r>
                  <a:endParaRPr lang="en-US" dirty="0"/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001000" y="28956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9</a:t>
                  </a:r>
                  <a:endParaRPr lang="en-US" dirty="0"/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7391400" y="3505200"/>
                  <a:ext cx="457200" cy="3048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5</a:t>
                  </a:r>
                  <a:endParaRPr lang="en-US" dirty="0"/>
                </a:p>
              </p:txBody>
            </p:sp>
          </p:grpSp>
          <p:sp>
            <p:nvSpPr>
              <p:cNvPr id="73" name="Rectangle 72"/>
              <p:cNvSpPr/>
              <p:nvPr/>
            </p:nvSpPr>
            <p:spPr>
              <a:xfrm>
                <a:off x="8153400" y="3581400"/>
                <a:ext cx="457200" cy="3048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6</a:t>
                </a:r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992</Words>
  <Application>Microsoft Office PowerPoint</Application>
  <PresentationFormat>On-screen Show (4:3)</PresentationFormat>
  <Paragraphs>145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Rasel-16</dc:creator>
  <cp:lastModifiedBy>Rasel-16</cp:lastModifiedBy>
  <cp:revision>107</cp:revision>
  <dcterms:created xsi:type="dcterms:W3CDTF">2026-09-16T06:31:36Z</dcterms:created>
  <dcterms:modified xsi:type="dcterms:W3CDTF">2026-09-28T09:27:14Z</dcterms:modified>
</cp:coreProperties>
</file>