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2" r:id="rId3"/>
    <p:sldId id="264" r:id="rId4"/>
    <p:sldId id="265" r:id="rId5"/>
    <p:sldId id="266" r:id="rId6"/>
    <p:sldId id="256" r:id="rId7"/>
    <p:sldId id="267" r:id="rId8"/>
    <p:sldId id="268" r:id="rId9"/>
    <p:sldId id="257" r:id="rId10"/>
    <p:sldId id="272" r:id="rId11"/>
    <p:sldId id="273" r:id="rId12"/>
    <p:sldId id="258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63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63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60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62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7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86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86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5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08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4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5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D1F4F-9092-414B-ADF8-C719282419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C6C10-4EC1-42A2-9CFA-0218DD201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1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4"/>
            <a:ext cx="9144000" cy="684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228600" y="3124200"/>
            <a:ext cx="4038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Welcome 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5018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0"/>
            <a:ext cx="4724400" cy="4877693"/>
          </a:xfrm>
        </p:spPr>
      </p:pic>
      <p:sp>
        <p:nvSpPr>
          <p:cNvPr id="5" name="Rectangle 4"/>
          <p:cNvSpPr/>
          <p:nvPr/>
        </p:nvSpPr>
        <p:spPr>
          <a:xfrm>
            <a:off x="947235" y="381000"/>
            <a:ext cx="72772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Right form of verb</a:t>
            </a:r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31441" y="4343400"/>
            <a:ext cx="764703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en-US" sz="3200" b="1" dirty="0" smtClean="0">
                <a:ln/>
                <a:solidFill>
                  <a:srgbClr val="002060"/>
                </a:solidFill>
              </a:rPr>
              <a:t>Prepared by</a:t>
            </a:r>
          </a:p>
          <a:p>
            <a:pPr algn="r"/>
            <a:r>
              <a:rPr lang="en-US" sz="3200" b="1" cap="none" spc="0" dirty="0" smtClean="0">
                <a:ln/>
                <a:solidFill>
                  <a:srgbClr val="002060"/>
                </a:solidFill>
                <a:effectLst/>
              </a:rPr>
              <a:t>Mohammad </a:t>
            </a:r>
            <a:r>
              <a:rPr lang="en-US" sz="3200" b="1" cap="none" spc="0" dirty="0" err="1" smtClean="0">
                <a:ln/>
                <a:solidFill>
                  <a:srgbClr val="002060"/>
                </a:solidFill>
                <a:effectLst/>
              </a:rPr>
              <a:t>Sohel</a:t>
            </a:r>
            <a:r>
              <a:rPr lang="en-US" sz="3200" b="1" cap="none" spc="0" dirty="0" smtClean="0">
                <a:ln/>
                <a:solidFill>
                  <a:srgbClr val="002060"/>
                </a:solidFill>
                <a:effectLst/>
              </a:rPr>
              <a:t> </a:t>
            </a:r>
            <a:r>
              <a:rPr lang="en-US" sz="3200" b="1" cap="none" spc="0" dirty="0" err="1" smtClean="0">
                <a:ln/>
                <a:solidFill>
                  <a:srgbClr val="002060"/>
                </a:solidFill>
                <a:effectLst/>
              </a:rPr>
              <a:t>Rana</a:t>
            </a:r>
            <a:endParaRPr lang="en-US" sz="3200" b="1" cap="none" spc="0" dirty="0" smtClean="0">
              <a:ln/>
              <a:solidFill>
                <a:srgbClr val="002060"/>
              </a:solidFill>
              <a:effectLst/>
            </a:endParaRPr>
          </a:p>
          <a:p>
            <a:pPr algn="r"/>
            <a:r>
              <a:rPr lang="en-US" sz="3200" b="1" dirty="0" smtClean="0">
                <a:ln/>
                <a:solidFill>
                  <a:srgbClr val="002060"/>
                </a:solidFill>
              </a:rPr>
              <a:t>Lecturer in English</a:t>
            </a:r>
          </a:p>
          <a:p>
            <a:pPr algn="r"/>
            <a:r>
              <a:rPr lang="en-US" sz="3200" b="1" cap="none" spc="0" dirty="0" err="1" smtClean="0">
                <a:ln/>
                <a:solidFill>
                  <a:srgbClr val="002060"/>
                </a:solidFill>
                <a:effectLst/>
              </a:rPr>
              <a:t>Abeda</a:t>
            </a:r>
            <a:r>
              <a:rPr lang="en-US" sz="3200" b="1" cap="none" spc="0" dirty="0" smtClean="0">
                <a:ln/>
                <a:solidFill>
                  <a:srgbClr val="002060"/>
                </a:solidFill>
                <a:effectLst/>
              </a:rPr>
              <a:t> </a:t>
            </a:r>
            <a:r>
              <a:rPr lang="en-US" sz="3200" b="1" cap="none" spc="0" dirty="0" err="1" smtClean="0">
                <a:ln/>
                <a:solidFill>
                  <a:srgbClr val="002060"/>
                </a:solidFill>
                <a:effectLst/>
              </a:rPr>
              <a:t>Khanam</a:t>
            </a:r>
            <a:r>
              <a:rPr lang="en-US" sz="3200" b="1" cap="none" spc="0" dirty="0" smtClean="0">
                <a:ln/>
                <a:solidFill>
                  <a:srgbClr val="002060"/>
                </a:solidFill>
                <a:effectLst/>
              </a:rPr>
              <a:t> Girls’ High School &amp; College </a:t>
            </a:r>
          </a:p>
          <a:p>
            <a:pPr algn="r"/>
            <a:r>
              <a:rPr lang="en-US" sz="3200" b="1" dirty="0" err="1" smtClean="0">
                <a:ln/>
                <a:solidFill>
                  <a:srgbClr val="002060"/>
                </a:solidFill>
              </a:rPr>
              <a:t>Karatia</a:t>
            </a:r>
            <a:r>
              <a:rPr lang="en-US" sz="3200" b="1" dirty="0" smtClean="0">
                <a:ln/>
                <a:solidFill>
                  <a:srgbClr val="002060"/>
                </a:solidFill>
              </a:rPr>
              <a:t>, </a:t>
            </a:r>
            <a:r>
              <a:rPr lang="en-US" sz="3200" b="1" dirty="0" err="1" smtClean="0">
                <a:ln/>
                <a:solidFill>
                  <a:srgbClr val="002060"/>
                </a:solidFill>
              </a:rPr>
              <a:t>Tangail</a:t>
            </a:r>
            <a:r>
              <a:rPr lang="en-US" sz="3200" b="1" dirty="0" smtClean="0">
                <a:ln/>
                <a:solidFill>
                  <a:srgbClr val="FF0000"/>
                </a:solidFill>
              </a:rPr>
              <a:t>.</a:t>
            </a:r>
            <a:endParaRPr lang="en-US" sz="32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275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24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Subject 3</a:t>
            </a:r>
            <a:r>
              <a:rPr lang="en-US" baseline="30000" dirty="0" smtClean="0"/>
              <a:t>rd</a:t>
            </a:r>
            <a:r>
              <a:rPr lang="en-US" dirty="0" smtClean="0"/>
              <a:t> person singular </a:t>
            </a:r>
            <a:r>
              <a:rPr lang="en-US" dirty="0" err="1" smtClean="0"/>
              <a:t>হলে</a:t>
            </a:r>
            <a:r>
              <a:rPr lang="en-US" dirty="0" smtClean="0"/>
              <a:t>  verb + s/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হয়।Subject</a:t>
            </a:r>
            <a:r>
              <a:rPr lang="en-US" dirty="0" smtClean="0"/>
              <a:t> </a:t>
            </a:r>
            <a:r>
              <a:rPr lang="en-US" dirty="0" err="1" smtClean="0"/>
              <a:t>prural</a:t>
            </a:r>
            <a:r>
              <a:rPr lang="en-US" dirty="0" smtClean="0"/>
              <a:t>  </a:t>
            </a:r>
            <a:r>
              <a:rPr lang="en-US" dirty="0" err="1" smtClean="0"/>
              <a:t>হলে</a:t>
            </a:r>
            <a:r>
              <a:rPr lang="en-US" dirty="0" smtClean="0"/>
              <a:t> verb (base form) </a:t>
            </a:r>
            <a:r>
              <a:rPr lang="en-US" dirty="0" err="1" smtClean="0"/>
              <a:t>হয়</a:t>
            </a:r>
            <a:r>
              <a:rPr lang="en-US" dirty="0" smtClean="0"/>
              <a:t>। 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C00000"/>
                </a:solidFill>
              </a:rPr>
              <a:t>Example: </a:t>
            </a:r>
            <a:r>
              <a:rPr lang="en-US" dirty="0"/>
              <a:t>It </a:t>
            </a:r>
            <a:r>
              <a:rPr lang="en-US" dirty="0" smtClean="0"/>
              <a:t>____ (</a:t>
            </a:r>
            <a:r>
              <a:rPr lang="en-US" dirty="0"/>
              <a:t>entertain) us with politeness and discipline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2. Verb এ র </a:t>
            </a:r>
            <a:r>
              <a:rPr lang="en-US" dirty="0" err="1" smtClean="0"/>
              <a:t>কাজ</a:t>
            </a:r>
            <a:r>
              <a:rPr lang="en-US" dirty="0" smtClean="0"/>
              <a:t> subject  </a:t>
            </a:r>
            <a:r>
              <a:rPr lang="en-US" dirty="0" err="1" smtClean="0"/>
              <a:t>না</a:t>
            </a:r>
            <a:r>
              <a:rPr lang="en-US" dirty="0" smtClean="0"/>
              <a:t> </a:t>
            </a:r>
            <a:r>
              <a:rPr lang="en-US" dirty="0" err="1" smtClean="0"/>
              <a:t>করলে</a:t>
            </a:r>
            <a:r>
              <a:rPr lang="en-US" dirty="0" smtClean="0"/>
              <a:t> passive verb </a:t>
            </a:r>
            <a:r>
              <a:rPr lang="en-US" dirty="0" err="1" smtClean="0"/>
              <a:t>হয়</a:t>
            </a:r>
            <a:r>
              <a:rPr lang="en-US" dirty="0" smtClean="0"/>
              <a:t> ।</a:t>
            </a:r>
            <a:r>
              <a:rPr lang="en-US" dirty="0" err="1" smtClean="0"/>
              <a:t>সে</a:t>
            </a:r>
            <a:r>
              <a:rPr lang="en-US" dirty="0" smtClean="0"/>
              <a:t> </a:t>
            </a:r>
            <a:r>
              <a:rPr lang="en-US" dirty="0" err="1" smtClean="0"/>
              <a:t>ক্ষেত্রে</a:t>
            </a:r>
            <a:r>
              <a:rPr lang="en-US" dirty="0" smtClean="0"/>
              <a:t>  to be+ verb(past participle)</a:t>
            </a:r>
            <a:r>
              <a:rPr lang="en-US" dirty="0" err="1" smtClean="0"/>
              <a:t>লাগে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FF0000"/>
                </a:solidFill>
              </a:rPr>
              <a:t>Example:</a:t>
            </a:r>
            <a:r>
              <a:rPr lang="en-US" dirty="0"/>
              <a:t> cricket </a:t>
            </a:r>
            <a:r>
              <a:rPr lang="en-US" dirty="0" smtClean="0"/>
              <a:t>_____(call</a:t>
            </a:r>
            <a:r>
              <a:rPr lang="en-US" dirty="0"/>
              <a:t>) the gentlemen’s </a:t>
            </a:r>
            <a:r>
              <a:rPr lang="en-US" dirty="0" smtClean="0"/>
              <a:t>game.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অনেক</a:t>
            </a:r>
            <a:r>
              <a:rPr lang="en-US" dirty="0" smtClean="0"/>
              <a:t> </a:t>
            </a:r>
            <a:r>
              <a:rPr lang="en-US" dirty="0" err="1" smtClean="0"/>
              <a:t>দীর্ঘ</a:t>
            </a:r>
            <a:r>
              <a:rPr lang="en-US" dirty="0" smtClean="0"/>
              <a:t> subject </a:t>
            </a:r>
            <a:r>
              <a:rPr lang="en-US" dirty="0" err="1" smtClean="0"/>
              <a:t>থাকলে</a:t>
            </a:r>
            <a:r>
              <a:rPr lang="en-US" dirty="0" smtClean="0"/>
              <a:t>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শুরুর</a:t>
            </a:r>
            <a:r>
              <a:rPr lang="en-US" dirty="0" smtClean="0"/>
              <a:t> </a:t>
            </a:r>
            <a:r>
              <a:rPr lang="en-US" dirty="0" err="1" smtClean="0"/>
              <a:t>শব্দ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Head </a:t>
            </a:r>
            <a:r>
              <a:rPr lang="en-US" dirty="0"/>
              <a:t>word </a:t>
            </a:r>
            <a:r>
              <a:rPr lang="en-US" dirty="0" err="1" smtClean="0"/>
              <a:t>অনুসারে</a:t>
            </a:r>
            <a:r>
              <a:rPr lang="en-US" dirty="0" smtClean="0"/>
              <a:t> </a:t>
            </a:r>
            <a:r>
              <a:rPr lang="en-US" dirty="0"/>
              <a:t>verb</a:t>
            </a:r>
            <a:r>
              <a:rPr lang="en-US" dirty="0" smtClean="0"/>
              <a:t> </a:t>
            </a:r>
            <a:r>
              <a:rPr lang="en-US" dirty="0" err="1" smtClean="0"/>
              <a:t>নির্নয়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 ।</a:t>
            </a:r>
          </a:p>
          <a:p>
            <a:pPr marL="0" indent="0">
              <a:buNone/>
            </a:pPr>
            <a:r>
              <a:rPr lang="en-US" dirty="0"/>
              <a:t>A sense of brotherhood and fraternity </a:t>
            </a:r>
            <a:r>
              <a:rPr lang="en-US" dirty="0" smtClean="0"/>
              <a:t>_____(create</a:t>
            </a:r>
            <a:r>
              <a:rPr lang="en-US" dirty="0"/>
              <a:t>) among the playing nations through it.</a:t>
            </a:r>
          </a:p>
        </p:txBody>
      </p:sp>
    </p:spTree>
    <p:extLst>
      <p:ext uri="{BB962C8B-B14F-4D97-AF65-F5344CB8AC3E}">
        <p14:creationId xmlns:p14="http://schemas.microsoft.com/office/powerpoint/2010/main" val="255982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382000" cy="6172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err="1" smtClean="0"/>
              <a:t>বাক্যে</a:t>
            </a:r>
            <a:r>
              <a:rPr lang="en-US" dirty="0" smtClean="0"/>
              <a:t> last, last night, yesterday , ago , long since, since, previously, past </a:t>
            </a:r>
            <a:r>
              <a:rPr lang="en-US" dirty="0" err="1" smtClean="0"/>
              <a:t>অতীতের</a:t>
            </a:r>
            <a:r>
              <a:rPr lang="en-US" dirty="0" smtClean="0"/>
              <a:t> </a:t>
            </a:r>
            <a:r>
              <a:rPr lang="en-US" dirty="0" err="1" smtClean="0"/>
              <a:t>কোন</a:t>
            </a:r>
            <a:r>
              <a:rPr lang="en-US" dirty="0" smtClean="0"/>
              <a:t> </a:t>
            </a:r>
            <a:r>
              <a:rPr lang="en-US" dirty="0" err="1" smtClean="0"/>
              <a:t>ঘটনা</a:t>
            </a:r>
            <a:r>
              <a:rPr lang="en-US" dirty="0" smtClean="0"/>
              <a:t>   </a:t>
            </a:r>
            <a:r>
              <a:rPr lang="en-US" dirty="0" err="1" smtClean="0"/>
              <a:t>থাকলে</a:t>
            </a:r>
            <a:r>
              <a:rPr lang="en-US" dirty="0" smtClean="0"/>
              <a:t> verb (past) </a:t>
            </a:r>
            <a:r>
              <a:rPr lang="en-US" dirty="0" err="1" smtClean="0"/>
              <a:t>হয়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i="1" dirty="0">
                <a:solidFill>
                  <a:srgbClr val="C00000"/>
                </a:solidFill>
              </a:rPr>
              <a:t>Example</a:t>
            </a:r>
            <a:r>
              <a:rPr lang="en-US" i="1" dirty="0" smtClean="0">
                <a:solidFill>
                  <a:srgbClr val="C00000"/>
                </a:solidFill>
              </a:rPr>
              <a:t>: </a:t>
            </a:r>
            <a:r>
              <a:rPr lang="en-US" dirty="0"/>
              <a:t>The English </a:t>
            </a:r>
            <a:r>
              <a:rPr lang="en-US" dirty="0" smtClean="0"/>
              <a:t>____  </a:t>
            </a:r>
            <a:r>
              <a:rPr lang="en-US" dirty="0"/>
              <a:t>(play) </a:t>
            </a:r>
            <a:r>
              <a:rPr lang="en-US" dirty="0" smtClean="0"/>
              <a:t>cricket </a:t>
            </a:r>
            <a:r>
              <a:rPr lang="en-US" dirty="0"/>
              <a:t>here in this subcontinent and </a:t>
            </a:r>
            <a:r>
              <a:rPr lang="en-US" dirty="0">
                <a:solidFill>
                  <a:srgbClr val="FF0000"/>
                </a:solidFill>
              </a:rPr>
              <a:t>since</a:t>
            </a:r>
            <a:r>
              <a:rPr lang="en-US" dirty="0"/>
              <a:t> </a:t>
            </a:r>
            <a:r>
              <a:rPr lang="en-US" dirty="0" smtClean="0"/>
              <a:t>then it____(become</a:t>
            </a:r>
            <a:r>
              <a:rPr lang="en-US" dirty="0"/>
              <a:t>) an internal </a:t>
            </a:r>
            <a:r>
              <a:rPr lang="en-US" dirty="0" smtClean="0"/>
              <a:t>part </a:t>
            </a:r>
            <a:r>
              <a:rPr lang="en-US" dirty="0"/>
              <a:t>of our entertainment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 5.</a:t>
            </a:r>
            <a:r>
              <a:rPr lang="en-US" dirty="0"/>
              <a:t> </a:t>
            </a:r>
            <a:r>
              <a:rPr lang="en-US" dirty="0" err="1"/>
              <a:t>বাক্যে</a:t>
            </a:r>
            <a:r>
              <a:rPr lang="en-US" dirty="0"/>
              <a:t> </a:t>
            </a:r>
            <a:r>
              <a:rPr lang="en-US" dirty="0" smtClean="0"/>
              <a:t>just, just now, already , yet , ever, lately, recently </a:t>
            </a:r>
            <a:r>
              <a:rPr lang="en-US" dirty="0" err="1" smtClean="0"/>
              <a:t>থাকলে</a:t>
            </a:r>
            <a:r>
              <a:rPr lang="en-US" dirty="0" smtClean="0"/>
              <a:t> have/</a:t>
            </a:r>
            <a:r>
              <a:rPr lang="en-US" dirty="0" err="1" smtClean="0"/>
              <a:t>has+verb</a:t>
            </a:r>
            <a:r>
              <a:rPr lang="en-US" dirty="0" smtClean="0"/>
              <a:t> (past participle ) </a:t>
            </a:r>
            <a:r>
              <a:rPr lang="en-US" dirty="0" err="1"/>
              <a:t>হয়</a:t>
            </a:r>
            <a:r>
              <a:rPr lang="en-US" dirty="0"/>
              <a:t>।</a:t>
            </a:r>
          </a:p>
          <a:p>
            <a:pPr marL="0" indent="0">
              <a:buNone/>
            </a:pPr>
            <a:r>
              <a:rPr lang="en-US" i="1" dirty="0">
                <a:solidFill>
                  <a:srgbClr val="C00000"/>
                </a:solidFill>
              </a:rPr>
              <a:t>Example</a:t>
            </a:r>
            <a:r>
              <a:rPr lang="en-US" i="1" dirty="0" smtClean="0">
                <a:solidFill>
                  <a:srgbClr val="C00000"/>
                </a:solidFill>
              </a:rPr>
              <a:t>: </a:t>
            </a:r>
            <a:r>
              <a:rPr lang="en-US" dirty="0"/>
              <a:t>They already </a:t>
            </a:r>
            <a:r>
              <a:rPr lang="en-US" dirty="0" smtClean="0"/>
              <a:t>____ (show</a:t>
            </a:r>
            <a:r>
              <a:rPr lang="en-US" dirty="0"/>
              <a:t>) their performance in serial matches</a:t>
            </a:r>
          </a:p>
        </p:txBody>
      </p:sp>
    </p:spTree>
    <p:extLst>
      <p:ext uri="{BB962C8B-B14F-4D97-AF65-F5344CB8AC3E}">
        <p14:creationId xmlns:p14="http://schemas.microsoft.com/office/powerpoint/2010/main" val="74495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38300" y="2967335"/>
            <a:ext cx="38674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Practice test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885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534400" cy="6172199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Cricket </a:t>
            </a:r>
            <a:r>
              <a:rPr lang="en-US" sz="2800" dirty="0"/>
              <a:t>is a  popular game. Both the young and the old (a) —- (get) pleasure from this game. In fact, cricket (b)—- (call) the gentlemen’s game. It (c) —- (entertain) us with politeness and discipline. A sense of brotherhood and fraternity (d) —- (create) among the playing nations through it. At present cricket is the most popular game in Bangladesh. The English (e) — (play) it here in this subcontinent and since then it (f) —– (become) an internal part of our entertainment. Our team (g) —– (consist) of skilled players. They already (h) —- (show) their performance in serial matches. But it is a matter of sorrow that sometimes our players (i) — (play) so poorly that our countrymen (j) —- (become) astonish. </a:t>
            </a:r>
          </a:p>
        </p:txBody>
      </p:sp>
    </p:spTree>
    <p:extLst>
      <p:ext uri="{BB962C8B-B14F-4D97-AF65-F5344CB8AC3E}">
        <p14:creationId xmlns:p14="http://schemas.microsoft.com/office/powerpoint/2010/main" val="59985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967335"/>
            <a:ext cx="4343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Recap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700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458200" cy="624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1.Subject </a:t>
            </a: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person singular </a:t>
            </a:r>
            <a:r>
              <a:rPr lang="en-US" dirty="0" err="1"/>
              <a:t>হলে</a:t>
            </a:r>
            <a:r>
              <a:rPr lang="en-US" dirty="0"/>
              <a:t>  verb + s/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হয়।Subject</a:t>
            </a:r>
            <a:r>
              <a:rPr lang="en-US" dirty="0"/>
              <a:t> </a:t>
            </a:r>
            <a:r>
              <a:rPr lang="en-US" dirty="0" err="1"/>
              <a:t>prural</a:t>
            </a:r>
            <a:r>
              <a:rPr lang="en-US" dirty="0"/>
              <a:t>  </a:t>
            </a:r>
            <a:r>
              <a:rPr lang="en-US" dirty="0" err="1"/>
              <a:t>হলে</a:t>
            </a:r>
            <a:r>
              <a:rPr lang="en-US" dirty="0"/>
              <a:t> verb (base form) </a:t>
            </a:r>
            <a:r>
              <a:rPr lang="en-US" dirty="0" err="1"/>
              <a:t>হয়</a:t>
            </a:r>
            <a:r>
              <a:rPr lang="en-US" dirty="0"/>
              <a:t>। </a:t>
            </a:r>
          </a:p>
          <a:p>
            <a:pPr marL="0" indent="0">
              <a:buNone/>
            </a:pPr>
            <a:r>
              <a:rPr lang="en-US" dirty="0" smtClean="0"/>
              <a:t>2. Verb </a:t>
            </a:r>
            <a:r>
              <a:rPr lang="en-US" dirty="0"/>
              <a:t>এ র </a:t>
            </a:r>
            <a:r>
              <a:rPr lang="en-US" dirty="0" err="1"/>
              <a:t>কাজ</a:t>
            </a:r>
            <a:r>
              <a:rPr lang="en-US" dirty="0"/>
              <a:t> subject  </a:t>
            </a:r>
            <a:r>
              <a:rPr lang="en-US" dirty="0" err="1"/>
              <a:t>না</a:t>
            </a:r>
            <a:r>
              <a:rPr lang="en-US" dirty="0"/>
              <a:t> </a:t>
            </a:r>
            <a:r>
              <a:rPr lang="en-US" dirty="0" err="1"/>
              <a:t>করলে</a:t>
            </a:r>
            <a:r>
              <a:rPr lang="en-US" dirty="0"/>
              <a:t> passive verb </a:t>
            </a:r>
            <a:r>
              <a:rPr lang="en-US" dirty="0" err="1"/>
              <a:t>হয়</a:t>
            </a:r>
            <a:r>
              <a:rPr lang="en-US" dirty="0"/>
              <a:t> ।</a:t>
            </a:r>
            <a:r>
              <a:rPr lang="en-US" dirty="0" err="1"/>
              <a:t>সে</a:t>
            </a:r>
            <a:r>
              <a:rPr lang="en-US" dirty="0"/>
              <a:t> </a:t>
            </a:r>
            <a:r>
              <a:rPr lang="en-US" dirty="0" err="1"/>
              <a:t>ক্ষেত্রে</a:t>
            </a:r>
            <a:r>
              <a:rPr lang="en-US" dirty="0"/>
              <a:t>  to be+ verb(past participle)</a:t>
            </a:r>
            <a:r>
              <a:rPr lang="en-US" dirty="0" err="1"/>
              <a:t>লাগে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/>
              <a:t>অনেক</a:t>
            </a:r>
            <a:r>
              <a:rPr lang="en-US" dirty="0"/>
              <a:t> </a:t>
            </a:r>
            <a:r>
              <a:rPr lang="en-US" dirty="0" err="1"/>
              <a:t>দীর্ঘ</a:t>
            </a:r>
            <a:r>
              <a:rPr lang="en-US" dirty="0"/>
              <a:t> subject </a:t>
            </a:r>
            <a:r>
              <a:rPr lang="en-US" dirty="0" err="1"/>
              <a:t>থাকলে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শুরুর</a:t>
            </a:r>
            <a:r>
              <a:rPr lang="en-US" dirty="0"/>
              <a:t> </a:t>
            </a:r>
            <a:r>
              <a:rPr lang="en-US" dirty="0" err="1"/>
              <a:t>শব্দ</a:t>
            </a:r>
            <a:r>
              <a:rPr lang="en-US" dirty="0"/>
              <a:t> </a:t>
            </a:r>
            <a:r>
              <a:rPr lang="en-US" dirty="0" err="1"/>
              <a:t>বা</a:t>
            </a:r>
            <a:r>
              <a:rPr lang="en-US" dirty="0"/>
              <a:t> Head word </a:t>
            </a:r>
            <a:r>
              <a:rPr lang="en-US" dirty="0" err="1"/>
              <a:t>অনুসারে</a:t>
            </a:r>
            <a:r>
              <a:rPr lang="en-US" dirty="0"/>
              <a:t> verb </a:t>
            </a:r>
            <a:r>
              <a:rPr lang="en-US" dirty="0" err="1"/>
              <a:t>নির্নয়</a:t>
            </a:r>
            <a:r>
              <a:rPr lang="en-US" dirty="0"/>
              <a:t> </a:t>
            </a:r>
            <a:r>
              <a:rPr lang="en-US" dirty="0" err="1"/>
              <a:t>হয়</a:t>
            </a:r>
            <a:r>
              <a:rPr lang="en-US" dirty="0"/>
              <a:t> ।</a:t>
            </a:r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err="1"/>
              <a:t>বাক্যে</a:t>
            </a:r>
            <a:r>
              <a:rPr lang="en-US" dirty="0"/>
              <a:t> last, last night, yesterday , ago , long since, since, previously, past </a:t>
            </a:r>
            <a:r>
              <a:rPr lang="en-US" dirty="0" err="1"/>
              <a:t>অতীতের</a:t>
            </a:r>
            <a:r>
              <a:rPr lang="en-US" dirty="0"/>
              <a:t> </a:t>
            </a:r>
            <a:r>
              <a:rPr lang="en-US" dirty="0" err="1"/>
              <a:t>কোন</a:t>
            </a:r>
            <a:r>
              <a:rPr lang="en-US" dirty="0"/>
              <a:t> </a:t>
            </a:r>
            <a:r>
              <a:rPr lang="en-US" dirty="0" err="1"/>
              <a:t>ঘটনা</a:t>
            </a:r>
            <a:r>
              <a:rPr lang="en-US" dirty="0"/>
              <a:t>   </a:t>
            </a:r>
            <a:r>
              <a:rPr lang="en-US" dirty="0" err="1"/>
              <a:t>থাকলে</a:t>
            </a:r>
            <a:r>
              <a:rPr lang="en-US" dirty="0"/>
              <a:t> verb (past) </a:t>
            </a:r>
            <a:r>
              <a:rPr lang="en-US" dirty="0" err="1"/>
              <a:t>হয়</a:t>
            </a:r>
            <a:r>
              <a:rPr lang="en-US" dirty="0"/>
              <a:t>।</a:t>
            </a:r>
          </a:p>
          <a:p>
            <a:pPr marL="0" indent="0">
              <a:buNone/>
            </a:pPr>
            <a:r>
              <a:rPr lang="en-US" dirty="0" smtClean="0"/>
              <a:t>5.</a:t>
            </a:r>
            <a:r>
              <a:rPr lang="en-US" dirty="0"/>
              <a:t> </a:t>
            </a:r>
            <a:r>
              <a:rPr lang="en-US" dirty="0" err="1"/>
              <a:t>বাক্যে</a:t>
            </a:r>
            <a:r>
              <a:rPr lang="en-US" dirty="0"/>
              <a:t> just, just now, already , yet , ever, lately, recently </a:t>
            </a:r>
            <a:r>
              <a:rPr lang="en-US" dirty="0" err="1"/>
              <a:t>থাকলে</a:t>
            </a:r>
            <a:r>
              <a:rPr lang="en-US" dirty="0"/>
              <a:t> have/</a:t>
            </a:r>
            <a:r>
              <a:rPr lang="en-US" dirty="0" err="1"/>
              <a:t>has+verb</a:t>
            </a:r>
            <a:r>
              <a:rPr lang="en-US" dirty="0"/>
              <a:t> (past participle ) </a:t>
            </a:r>
            <a:r>
              <a:rPr lang="en-US" dirty="0" err="1"/>
              <a:t>হয়</a:t>
            </a:r>
            <a:r>
              <a:rPr lang="en-US" dirty="0"/>
              <a:t>।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35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610600" cy="6248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A poor man was once (a) — (put) in jail, although he (b) — (do) no wrong. After a long time, the king of the state (c) – (visit) the jail and the man told him that he was innocent but a case (d) – (file) against him by some of his enemies. The king (e) — (inquire) privately and (f) – (find) that it was true. He (g)--- (give) the man some money and set him free. He went straight to the market. In a shop there, wild birds (h) — (keep) in cages for sale. He said to the shopkeeper, I wish to buy all the birds of your shop. These birds unjustly (i) —(imprison) and I like to (j) — (set) them free.</a:t>
            </a:r>
          </a:p>
        </p:txBody>
      </p:sp>
    </p:spTree>
    <p:extLst>
      <p:ext uri="{BB962C8B-B14F-4D97-AF65-F5344CB8AC3E}">
        <p14:creationId xmlns:p14="http://schemas.microsoft.com/office/powerpoint/2010/main" val="186622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Rules of Right form of verbs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6</a:t>
            </a:r>
            <a:r>
              <a:rPr lang="en-US" dirty="0" smtClean="0"/>
              <a:t>. </a:t>
            </a:r>
            <a:r>
              <a:rPr lang="en-US" dirty="0" smtClean="0"/>
              <a:t>Simple sentence a </a:t>
            </a:r>
            <a:r>
              <a:rPr lang="en-US" dirty="0" err="1" smtClean="0"/>
              <a:t>দুটি</a:t>
            </a:r>
            <a:r>
              <a:rPr lang="en-US" dirty="0" smtClean="0"/>
              <a:t> verb </a:t>
            </a:r>
            <a:r>
              <a:rPr lang="en-US" dirty="0" err="1" smtClean="0"/>
              <a:t>থাকলে</a:t>
            </a:r>
            <a:r>
              <a:rPr lang="en-US" dirty="0" smtClean="0"/>
              <a:t> </a:t>
            </a:r>
            <a:r>
              <a:rPr lang="en-US" dirty="0" err="1" smtClean="0"/>
              <a:t>পরের</a:t>
            </a:r>
            <a:r>
              <a:rPr lang="en-US" dirty="0" smtClean="0"/>
              <a:t> </a:t>
            </a:r>
            <a:r>
              <a:rPr lang="en-US" dirty="0" err="1">
                <a:solidFill>
                  <a:prstClr val="black"/>
                </a:solidFill>
              </a:rPr>
              <a:t>টি</a:t>
            </a:r>
            <a:r>
              <a:rPr lang="en-US" dirty="0" smtClean="0"/>
              <a:t> </a:t>
            </a:r>
            <a:r>
              <a:rPr lang="en-US" dirty="0" err="1" smtClean="0"/>
              <a:t>verb+ing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।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 hate ………. (sleep) alone. 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7. Verb </a:t>
            </a:r>
            <a:r>
              <a:rPr lang="en-US" dirty="0" err="1" smtClean="0"/>
              <a:t>দিয়ে</a:t>
            </a:r>
            <a:r>
              <a:rPr lang="en-US" dirty="0" smtClean="0"/>
              <a:t> </a:t>
            </a:r>
            <a:r>
              <a:rPr lang="en-US" dirty="0" err="1" smtClean="0"/>
              <a:t>বাক্য</a:t>
            </a:r>
            <a:r>
              <a:rPr lang="en-US" dirty="0" smtClean="0"/>
              <a:t> </a:t>
            </a:r>
            <a:r>
              <a:rPr lang="en-US" dirty="0" err="1" smtClean="0"/>
              <a:t>শুরু</a:t>
            </a:r>
            <a:r>
              <a:rPr lang="en-US" dirty="0" smtClean="0"/>
              <a:t> </a:t>
            </a:r>
            <a:r>
              <a:rPr lang="en-US" dirty="0" err="1" smtClean="0"/>
              <a:t>হলে</a:t>
            </a:r>
            <a:r>
              <a:rPr lang="en-US" dirty="0" smtClean="0"/>
              <a:t> </a:t>
            </a:r>
            <a:r>
              <a:rPr lang="en-US" dirty="0" err="1"/>
              <a:t>verb+ing</a:t>
            </a:r>
            <a:r>
              <a:rPr lang="en-US" dirty="0"/>
              <a:t>  - </a:t>
            </a:r>
            <a:r>
              <a:rPr lang="en-US" dirty="0" err="1"/>
              <a:t>হয়</a:t>
            </a:r>
            <a:r>
              <a:rPr lang="en-US" dirty="0"/>
              <a:t>।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--- </a:t>
            </a:r>
            <a:r>
              <a:rPr lang="en-US" dirty="0">
                <a:solidFill>
                  <a:srgbClr val="FF0000"/>
                </a:solidFill>
              </a:rPr>
              <a:t>(teach) is a noble profession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8</a:t>
            </a:r>
            <a:r>
              <a:rPr lang="en-US" dirty="0" smtClean="0"/>
              <a:t>. </a:t>
            </a:r>
            <a:r>
              <a:rPr lang="en-US" dirty="0" err="1" smtClean="0"/>
              <a:t>সকল</a:t>
            </a:r>
            <a:r>
              <a:rPr lang="en-US" dirty="0" smtClean="0"/>
              <a:t> preposition </a:t>
            </a:r>
            <a:r>
              <a:rPr lang="en-US" dirty="0" err="1" smtClean="0"/>
              <a:t>পর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verb+ing</a:t>
            </a:r>
            <a:r>
              <a:rPr lang="en-US" dirty="0" smtClean="0"/>
              <a:t>  - </a:t>
            </a:r>
            <a:r>
              <a:rPr lang="en-US" dirty="0" err="1" smtClean="0"/>
              <a:t>হয়</a:t>
            </a:r>
            <a:r>
              <a:rPr lang="en-US" dirty="0" smtClean="0"/>
              <a:t>।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By -</a:t>
            </a:r>
            <a:r>
              <a:rPr lang="en-US" dirty="0" smtClean="0">
                <a:solidFill>
                  <a:srgbClr val="FF0000"/>
                </a:solidFill>
              </a:rPr>
              <a:t>--- </a:t>
            </a:r>
            <a:r>
              <a:rPr lang="en-US" dirty="0">
                <a:solidFill>
                  <a:srgbClr val="FF0000"/>
                </a:solidFill>
              </a:rPr>
              <a:t>(get) the light of education,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9</a:t>
            </a:r>
            <a:r>
              <a:rPr lang="en-US" dirty="0" smtClean="0"/>
              <a:t>. </a:t>
            </a:r>
            <a:r>
              <a:rPr lang="en-US" dirty="0" err="1" smtClean="0"/>
              <a:t>বাক্য</a:t>
            </a:r>
            <a:r>
              <a:rPr lang="en-US" dirty="0" smtClean="0"/>
              <a:t> now, at present ,at this moment </a:t>
            </a:r>
            <a:r>
              <a:rPr lang="en-US" dirty="0" err="1" smtClean="0"/>
              <a:t>থাকলে</a:t>
            </a:r>
            <a:r>
              <a:rPr lang="en-US" dirty="0" smtClean="0"/>
              <a:t>  am/is/</a:t>
            </a:r>
            <a:r>
              <a:rPr lang="en-US" dirty="0" err="1" smtClean="0"/>
              <a:t>are+verb</a:t>
            </a:r>
            <a:r>
              <a:rPr lang="en-US" dirty="0" smtClean="0"/>
              <a:t>(</a:t>
            </a:r>
            <a:r>
              <a:rPr lang="en-US" dirty="0" err="1" smtClean="0"/>
              <a:t>ing</a:t>
            </a:r>
            <a:r>
              <a:rPr lang="en-US" dirty="0" smtClean="0"/>
              <a:t>) </a:t>
            </a:r>
            <a:r>
              <a:rPr lang="en-US" dirty="0" err="1" smtClean="0"/>
              <a:t>হয়</a:t>
            </a:r>
            <a:r>
              <a:rPr lang="en-US" dirty="0" smtClean="0"/>
              <a:t> ।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57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Rules of right form of verbs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10. With a view </a:t>
            </a:r>
            <a:r>
              <a:rPr lang="en-US" dirty="0" err="1" smtClean="0"/>
              <a:t>to,look</a:t>
            </a:r>
            <a:r>
              <a:rPr lang="en-US" dirty="0" smtClean="0"/>
              <a:t> forward to, get used to, be used to </a:t>
            </a:r>
            <a:r>
              <a:rPr lang="en-US" dirty="0" err="1" smtClean="0"/>
              <a:t>ইত্যাদির</a:t>
            </a:r>
            <a:r>
              <a:rPr lang="en-US" dirty="0" smtClean="0"/>
              <a:t> </a:t>
            </a:r>
            <a:r>
              <a:rPr lang="en-US" dirty="0" err="1" smtClean="0"/>
              <a:t>পর</a:t>
            </a:r>
            <a:r>
              <a:rPr lang="en-US" dirty="0" smtClean="0"/>
              <a:t> </a:t>
            </a:r>
            <a:r>
              <a:rPr lang="en-US" dirty="0" err="1" smtClean="0"/>
              <a:t>verb+ing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।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 teacher teaches  </a:t>
            </a:r>
            <a:r>
              <a:rPr lang="en-US" dirty="0">
                <a:solidFill>
                  <a:srgbClr val="FF0000"/>
                </a:solidFill>
              </a:rPr>
              <a:t>his students with a view to </a:t>
            </a:r>
            <a:r>
              <a:rPr lang="en-US" dirty="0" smtClean="0">
                <a:solidFill>
                  <a:srgbClr val="FF0000"/>
                </a:solidFill>
              </a:rPr>
              <a:t>--- </a:t>
            </a:r>
            <a:r>
              <a:rPr lang="en-US" dirty="0">
                <a:solidFill>
                  <a:srgbClr val="FF0000"/>
                </a:solidFill>
              </a:rPr>
              <a:t>(give) the light of </a:t>
            </a:r>
            <a:r>
              <a:rPr lang="en-US" dirty="0" smtClean="0">
                <a:solidFill>
                  <a:srgbClr val="FF0000"/>
                </a:solidFill>
              </a:rPr>
              <a:t>education.</a:t>
            </a:r>
          </a:p>
          <a:p>
            <a:pPr marL="0" indent="0">
              <a:buNone/>
            </a:pPr>
            <a:r>
              <a:rPr lang="en-US" dirty="0" smtClean="0"/>
              <a:t>11.present+ as if/ as though + past</a:t>
            </a:r>
          </a:p>
          <a:p>
            <a:pPr marL="0" indent="0">
              <a:buNone/>
            </a:pPr>
            <a:r>
              <a:rPr lang="en-US" dirty="0" err="1" smtClean="0"/>
              <a:t>Past+asif</a:t>
            </a:r>
            <a:r>
              <a:rPr lang="en-US" dirty="0" smtClean="0"/>
              <a:t>/as though+ past perfect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students nowadays act as though they (h)--- (know) </a:t>
            </a:r>
            <a:r>
              <a:rPr lang="en-US" dirty="0" smtClean="0">
                <a:solidFill>
                  <a:srgbClr val="FF0000"/>
                </a:solidFill>
              </a:rPr>
              <a:t>everything</a:t>
            </a:r>
          </a:p>
          <a:p>
            <a:pPr marL="0" indent="0">
              <a:buNone/>
            </a:pPr>
            <a:r>
              <a:rPr lang="en-US" dirty="0" smtClean="0"/>
              <a:t>12. Lest 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পর</a:t>
            </a:r>
            <a:r>
              <a:rPr lang="en-US" dirty="0" smtClean="0"/>
              <a:t> </a:t>
            </a:r>
            <a:r>
              <a:rPr lang="en-US" dirty="0" err="1" smtClean="0"/>
              <a:t>should+verb</a:t>
            </a:r>
            <a:r>
              <a:rPr lang="en-US" dirty="0" smtClean="0"/>
              <a:t>(base)/ verb-(past) </a:t>
            </a:r>
            <a:r>
              <a:rPr lang="en-US" dirty="0" err="1" smtClean="0"/>
              <a:t>হয়</a:t>
            </a:r>
            <a:r>
              <a:rPr lang="en-US" dirty="0" smtClean="0"/>
              <a:t>। 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1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55165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(a)--- (teach) is a noble profession. A teacher (b)---(teach) his students from the core of his heart. He teaches his students with a view to (C)--- (give) the light of education. By (d)--- (get) the light of education, students can (e)--- (enlighten) their inside. The students (f)--- (learn) their lessons now as their teachers (g)--- (instruct) them. But the students nowadays act as though they (h)--- (know) everything. They are not (i)--- (pay) heed to their teachers’ advice. But the students must be careful in their studies lest they (j)--- (fail) to secure good marks.</a:t>
            </a:r>
          </a:p>
        </p:txBody>
      </p:sp>
    </p:spTree>
    <p:extLst>
      <p:ext uri="{BB962C8B-B14F-4D97-AF65-F5344CB8AC3E}">
        <p14:creationId xmlns:p14="http://schemas.microsoft.com/office/powerpoint/2010/main" val="324651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644" y="0"/>
            <a:ext cx="9286644" cy="6858000"/>
          </a:xfrm>
        </p:spPr>
      </p:pic>
    </p:spTree>
    <p:extLst>
      <p:ext uri="{BB962C8B-B14F-4D97-AF65-F5344CB8AC3E}">
        <p14:creationId xmlns:p14="http://schemas.microsoft.com/office/powerpoint/2010/main" val="36519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828</Words>
  <Application>Microsoft Office PowerPoint</Application>
  <PresentationFormat>On-screen Show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Cricket is a  popular game. Both the young and the old (a) —- (get) pleasure from this game. In fact, cricket (b)—- (call) the gentlemen’s game. It (c) —- (entertain) us with politeness and discipline. A sense of brotherhood and fraternity (d) —- (create) among the playing nations through it. At present cricket is the most popular game in Bangladesh. The English (e) — (play) it here in this subcontinent and since then it (f) —– (become) an internal part of our entertainment. Our team (g) —– (consist) of skilled players. They already (h) —- (show) their performance in serial matches. But it is a matter of sorrow that sometimes our players (i) — (play) so poorly that our countrymen (j) —- (become) astonish. </vt:lpstr>
      <vt:lpstr>PowerPoint Presentation</vt:lpstr>
      <vt:lpstr>PowerPoint Presentation</vt:lpstr>
      <vt:lpstr>PowerPoint Presentation</vt:lpstr>
      <vt:lpstr>Rules of Right form of verbs </vt:lpstr>
      <vt:lpstr>Rules of right form of verbs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Cricket is a  popular game. Both the young and the old (a) —- (get) pleasure from this game. In fact, cricket (b)—- (call) the gentlemen’s game. It (c) —- (entertain) us with politeness and discipline. A sense of brotherhood and fraternity (d) —- (create) among the playing nations through it. At present cricket is the most popular game in Bangladesh. The English (e) — (play) it here in this subcontinent and since then it (f) —– (become) an internal part of our entertainment. Our team (g) —– (consist) of skilled players. They already (h) —- (show) their performance in serial matches. But it is a matter of sorrow that sometimes our players (i) — (play) so poorly that our countrymen (j) —- (become) astonish. </dc:title>
  <dc:creator>Sohee</dc:creator>
  <cp:lastModifiedBy>Sohee</cp:lastModifiedBy>
  <cp:revision>15</cp:revision>
  <dcterms:created xsi:type="dcterms:W3CDTF">2022-05-14T04:42:24Z</dcterms:created>
  <dcterms:modified xsi:type="dcterms:W3CDTF">2026-09-25T06:11:56Z</dcterms:modified>
</cp:coreProperties>
</file>