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81" r:id="rId4"/>
    <p:sldId id="272" r:id="rId5"/>
    <p:sldId id="257" r:id="rId6"/>
    <p:sldId id="258" r:id="rId7"/>
    <p:sldId id="273" r:id="rId8"/>
    <p:sldId id="277" r:id="rId9"/>
    <p:sldId id="278" r:id="rId10"/>
    <p:sldId id="276" r:id="rId11"/>
    <p:sldId id="275" r:id="rId12"/>
    <p:sldId id="280" r:id="rId13"/>
    <p:sldId id="279" r:id="rId14"/>
    <p:sldId id="259" r:id="rId15"/>
    <p:sldId id="274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45FA00-DD82-DAC4-CAD7-8269FA59A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8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0244CE5-C27D-A2E3-33DA-1D9CFA6244FD}"/>
              </a:ext>
            </a:extLst>
          </p:cNvPr>
          <p:cNvGrpSpPr/>
          <p:nvPr/>
        </p:nvGrpSpPr>
        <p:grpSpPr>
          <a:xfrm>
            <a:off x="984067" y="1566952"/>
            <a:ext cx="10083001" cy="3724096"/>
            <a:chOff x="1969191" y="1864482"/>
            <a:chExt cx="8745602" cy="288633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ED02FA9-514C-FABB-CFEB-EFF172B79DB9}"/>
                </a:ext>
              </a:extLst>
            </p:cNvPr>
            <p:cNvSpPr txBox="1"/>
            <p:nvPr/>
          </p:nvSpPr>
          <p:spPr>
            <a:xfrm>
              <a:off x="4687194" y="1864482"/>
              <a:ext cx="6027599" cy="2886331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rgbClr val="AD5C4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3600" b="1" dirty="0"/>
            </a:p>
            <a:p>
              <a:pPr algn="ctr"/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মুন্সী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রুহুল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আমিন</a:t>
              </a:r>
              <a:endPara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প্রভাষক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উৎপাদন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ব্যবস্থাপনা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বিপণন</a:t>
              </a:r>
              <a:endPara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রাজানগর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রাণীরহাট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ডিগ্রি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endPara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রাঙ্গুনিয়া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চট্টগ্রাম</a:t>
              </a:r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endParaRPr lang="en-US" sz="2400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202D733-EB0A-A85F-415D-5AF6F5ECB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191" y="1864482"/>
              <a:ext cx="2613269" cy="2886331"/>
            </a:xfrm>
            <a:prstGeom prst="rect">
              <a:avLst/>
            </a:prstGeom>
            <a:solidFill>
              <a:srgbClr val="FFF4ED"/>
            </a:solidFill>
            <a:ln w="285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54484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C8132-784B-923B-B6E4-8BADF8442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88A8CBA-A853-4CC2-9142-428189ABF4E0}"/>
              </a:ext>
            </a:extLst>
          </p:cNvPr>
          <p:cNvGrpSpPr/>
          <p:nvPr/>
        </p:nvGrpSpPr>
        <p:grpSpPr>
          <a:xfrm>
            <a:off x="2287905" y="1523619"/>
            <a:ext cx="7872984" cy="3375553"/>
            <a:chOff x="2240280" y="923544"/>
            <a:chExt cx="7872984" cy="337555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260E5AA-626A-60A3-4381-020C18B5FA01}"/>
                </a:ext>
              </a:extLst>
            </p:cNvPr>
            <p:cNvSpPr txBox="1"/>
            <p:nvPr/>
          </p:nvSpPr>
          <p:spPr>
            <a:xfrm>
              <a:off x="2240280" y="923544"/>
              <a:ext cx="7872984" cy="1015663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 err="1">
                  <a:solidFill>
                    <a:srgbClr val="C00000"/>
                  </a:solidFill>
                </a:rPr>
                <a:t>পাঠ</a:t>
              </a:r>
              <a:r>
                <a:rPr lang="en-US" sz="6000" b="1" dirty="0">
                  <a:solidFill>
                    <a:srgbClr val="C00000"/>
                  </a:solidFill>
                </a:rPr>
                <a:t> </a:t>
              </a:r>
              <a:r>
                <a:rPr lang="en-US" sz="6000" b="1" dirty="0" err="1">
                  <a:solidFill>
                    <a:srgbClr val="C00000"/>
                  </a:solidFill>
                </a:rPr>
                <a:t>পরিচিতি</a:t>
              </a:r>
              <a:endParaRPr lang="en-US" sz="60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A59600-DBB9-28B1-98E8-A1773AE4936E}"/>
                </a:ext>
              </a:extLst>
            </p:cNvPr>
            <p:cNvSpPr txBox="1"/>
            <p:nvPr/>
          </p:nvSpPr>
          <p:spPr>
            <a:xfrm>
              <a:off x="2240280" y="2236994"/>
              <a:ext cx="7872984" cy="2062103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b="1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বিষয়ঃ </a:t>
              </a:r>
              <a:r>
                <a:rPr lang="en-US" sz="4800" b="1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উৎপাদন</a:t>
              </a:r>
              <a:r>
                <a:rPr lang="en-US" sz="4800" b="1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ব্যবস্থাপনা</a:t>
              </a:r>
              <a:r>
                <a:rPr lang="en-US" sz="4800" b="1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4800" b="1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বিপণন</a:t>
              </a:r>
              <a:endParaRPr lang="en-US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4400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শ্রেণ</a:t>
              </a:r>
              <a:r>
                <a:rPr lang="en-US" sz="4400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িঃ</a:t>
              </a:r>
              <a:r>
                <a:rPr lang="en-US" sz="4400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একাদশ</a:t>
              </a:r>
              <a:endParaRPr lang="bn-BD" sz="3600" dirty="0">
                <a:solidFill>
                  <a:schemeClr val="bg2">
                    <a:lumMod val="10000"/>
                  </a:schemeClr>
                </a:solidFill>
                <a:latin typeface="SutonnyMJ" pitchFamily="2" charset="0"/>
                <a:cs typeface="SutonnyMJ" pitchFamily="2" charset="0"/>
              </a:endParaRPr>
            </a:p>
            <a:p>
              <a:pPr algn="ctr"/>
              <a:r>
                <a:rPr lang="bn-BD" sz="3600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অধ্যায়ঃ</a:t>
              </a:r>
              <a:r>
                <a:rPr lang="en-GB" sz="3600" dirty="0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bg2">
                      <a:lumMod val="10000"/>
                    </a:schemeClr>
                  </a:solidFill>
                  <a:latin typeface="NikoshBAN" pitchFamily="2" charset="0"/>
                  <a:cs typeface="NikoshBAN" pitchFamily="2" charset="0"/>
                </a:rPr>
                <a:t>দ্বিতীয়</a:t>
              </a:r>
              <a:endParaRPr lang="bn-BD" sz="36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54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B4FC1C9-A238-524F-3C40-015336A1FBFD}"/>
              </a:ext>
            </a:extLst>
          </p:cNvPr>
          <p:cNvGrpSpPr/>
          <p:nvPr/>
        </p:nvGrpSpPr>
        <p:grpSpPr>
          <a:xfrm>
            <a:off x="1138142" y="171449"/>
            <a:ext cx="10019761" cy="6600826"/>
            <a:chOff x="1138142" y="171449"/>
            <a:chExt cx="10019761" cy="6600826"/>
          </a:xfrm>
        </p:grpSpPr>
        <p:pic>
          <p:nvPicPr>
            <p:cNvPr id="4" name="Picture 3" descr="Fascism is the Biggest Enemy of the Working Class and it Needs to be Defeated: Rajiv Dimri | NewsClick">
              <a:extLst>
                <a:ext uri="{FF2B5EF4-FFF2-40B4-BE49-F238E27FC236}">
                  <a16:creationId xmlns:a16="http://schemas.microsoft.com/office/drawing/2014/main" id="{432B1268-B5AF-4B61-AF84-8FF23BBEC0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8143" y="171450"/>
              <a:ext cx="4957857" cy="32575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chemeClr val="tx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Picture 4" descr="Despiden a una agricultora de Cuenca que faltó 5 días a su puesto de trabajo tras quejarse de su sueldo de 1.685€">
              <a:extLst>
                <a:ext uri="{FF2B5EF4-FFF2-40B4-BE49-F238E27FC236}">
                  <a16:creationId xmlns:a16="http://schemas.microsoft.com/office/drawing/2014/main" id="{7CDC5949-2424-4A9B-8B42-2F170F6C4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0046" y="171449"/>
              <a:ext cx="4957857" cy="325755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Factors of Production - JUNIOR cert business studies:THE ECONOMIC FRAMEWORK">
              <a:extLst>
                <a:ext uri="{FF2B5EF4-FFF2-40B4-BE49-F238E27FC236}">
                  <a16:creationId xmlns:a16="http://schemas.microsoft.com/office/drawing/2014/main" id="{FA04A4EC-DB39-4A8C-A456-D2D908D8B1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8142" y="3514725"/>
              <a:ext cx="4957857" cy="32575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chemeClr val="tx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3AF020D-967D-9C6B-E088-BA2BC68D9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00047" y="3514725"/>
              <a:ext cx="4957856" cy="325755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75861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644D2C6-0405-7224-8C30-6E82B29E9C76}"/>
              </a:ext>
            </a:extLst>
          </p:cNvPr>
          <p:cNvGrpSpPr/>
          <p:nvPr/>
        </p:nvGrpSpPr>
        <p:grpSpPr>
          <a:xfrm>
            <a:off x="-14260" y="0"/>
            <a:ext cx="12206260" cy="6915150"/>
            <a:chOff x="-14260" y="0"/>
            <a:chExt cx="12206260" cy="6915150"/>
          </a:xfrm>
        </p:grpSpPr>
        <p:pic>
          <p:nvPicPr>
            <p:cNvPr id="4" name="Picture 4" descr="Construction Site Background - A PowerPoint Background">
              <a:extLst>
                <a:ext uri="{FF2B5EF4-FFF2-40B4-BE49-F238E27FC236}">
                  <a16:creationId xmlns:a16="http://schemas.microsoft.com/office/drawing/2014/main" id="{1E14C1B4-D183-7018-B336-D65E731BB5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60" y="0"/>
              <a:ext cx="1220626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F05947-8590-278C-A2F5-C8CCB8A8E9BF}"/>
                </a:ext>
              </a:extLst>
            </p:cNvPr>
            <p:cNvSpPr txBox="1"/>
            <p:nvPr/>
          </p:nvSpPr>
          <p:spPr>
            <a:xfrm>
              <a:off x="6517333" y="2406223"/>
              <a:ext cx="5313411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bliqueBottomRight"/>
                <a:lightRig rig="threePt" dir="t"/>
              </a:scene3d>
              <a:sp3d extrusionH="57150">
                <a:bevelT w="38100" h="38100" prst="slope"/>
              </a:sp3d>
            </a:bodyPr>
            <a:lstStyle/>
            <a:p>
              <a:pPr algn="ctr"/>
              <a:r>
                <a:rPr lang="en-US" sz="28700" b="1" u="sng" dirty="0" err="1">
                  <a:ln w="9525">
                    <a:solidFill>
                      <a:schemeClr val="bg1"/>
                    </a:solidFill>
                    <a:prstDash val="solid"/>
                  </a:ln>
                  <a:latin typeface="NikoshBAN" panose="02000000000000000000" pitchFamily="2" charset="0"/>
                  <a:cs typeface="NikoshBAN" panose="02000000000000000000" pitchFamily="2" charset="0"/>
                </a:rPr>
                <a:t>শ্রম</a:t>
              </a:r>
              <a:endParaRPr lang="en-US" sz="28700" b="1" u="sng" dirty="0">
                <a:ln w="9525">
                  <a:solidFill>
                    <a:schemeClr val="bg1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9D5AA3D-0F9A-D5F2-D69A-A3EADE68B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19" b="95000" l="10000" r="90000">
                          <a14:foregroundMark x1="50313" y1="85469" x2="54375" y2="93125"/>
                          <a14:foregroundMark x1="54375" y1="93125" x2="55937" y2="85313"/>
                          <a14:foregroundMark x1="55937" y1="85313" x2="50625" y2="85313"/>
                          <a14:foregroundMark x1="57188" y1="87344" x2="60000" y2="95000"/>
                          <a14:foregroundMark x1="60000" y1="95000" x2="57188" y2="86875"/>
                          <a14:foregroundMark x1="57188" y1="86875" x2="57188" y2="86875"/>
                          <a14:foregroundMark x1="86250" y1="11094" x2="77500" y2="12031"/>
                          <a14:foregroundMark x1="77500" y1="12031" x2="86094" y2="10938"/>
                          <a14:foregroundMark x1="86094" y1="10938" x2="86406" y2="11406"/>
                          <a14:foregroundMark x1="89063" y1="12969" x2="87656" y2="21094"/>
                          <a14:foregroundMark x1="87656" y1="21094" x2="87656" y2="21094"/>
                          <a14:foregroundMark x1="75313" y1="7031" x2="79063" y2="67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087" y="0"/>
              <a:ext cx="6519888" cy="6743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477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8C4439-7ABA-2DE3-FC7B-E3132BAC26A6}"/>
              </a:ext>
            </a:extLst>
          </p:cNvPr>
          <p:cNvSpPr txBox="1"/>
          <p:nvPr/>
        </p:nvSpPr>
        <p:spPr>
          <a:xfrm>
            <a:off x="1395412" y="1924051"/>
            <a:ext cx="9401175" cy="28007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28925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21096-6199-4132-3DF2-B0F907454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F578F4-0DC0-3C62-FE26-3DADC9F94C99}"/>
              </a:ext>
            </a:extLst>
          </p:cNvPr>
          <p:cNvSpPr txBox="1"/>
          <p:nvPr/>
        </p:nvSpPr>
        <p:spPr>
          <a:xfrm>
            <a:off x="1704975" y="2228671"/>
            <a:ext cx="8534400" cy="1200329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পরিশ্রমকে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15376C-FA43-FCA2-B1A2-DCAACAFC7733}"/>
              </a:ext>
            </a:extLst>
          </p:cNvPr>
          <p:cNvSpPr txBox="1"/>
          <p:nvPr/>
        </p:nvSpPr>
        <p:spPr>
          <a:xfrm>
            <a:off x="1704975" y="1109097"/>
            <a:ext cx="8534400" cy="769441"/>
          </a:xfrm>
          <a:prstGeom prst="rect">
            <a:avLst/>
          </a:prstGeom>
          <a:solidFill>
            <a:schemeClr val="tx1">
              <a:lumMod val="85000"/>
            </a:schemeClr>
          </a:solidFill>
          <a:ln w="28575"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C3510-ADE8-1FC0-AE49-EB9F23A9958E}"/>
              </a:ext>
            </a:extLst>
          </p:cNvPr>
          <p:cNvSpPr txBox="1"/>
          <p:nvPr/>
        </p:nvSpPr>
        <p:spPr>
          <a:xfrm>
            <a:off x="1704975" y="3779133"/>
            <a:ext cx="8534400" cy="1754326"/>
          </a:xfrm>
          <a:prstGeom prst="rect">
            <a:avLst/>
          </a:prstGeom>
          <a:solidFill>
            <a:schemeClr val="tx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অর্থনীতির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উপার্জনের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জড়িত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নিয়োজিত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কর্মপ্রচেষ্টাকে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6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3200" b="1" dirty="0">
              <a:solidFill>
                <a:srgbClr val="00206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29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6EB8-47F9-DC86-CF09-67015A3BC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0CDF35-F308-397E-6A28-9513A1C2B041}"/>
              </a:ext>
            </a:extLst>
          </p:cNvPr>
          <p:cNvSpPr txBox="1"/>
          <p:nvPr/>
        </p:nvSpPr>
        <p:spPr>
          <a:xfrm>
            <a:off x="4772025" y="27241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341E21-1550-19F9-1984-1357652BA461}"/>
              </a:ext>
            </a:extLst>
          </p:cNvPr>
          <p:cNvSpPr txBox="1"/>
          <p:nvPr/>
        </p:nvSpPr>
        <p:spPr>
          <a:xfrm>
            <a:off x="2676978" y="3261742"/>
            <a:ext cx="7680960" cy="707886"/>
          </a:xfrm>
          <a:prstGeom prst="rect">
            <a:avLst/>
          </a:prstGeom>
          <a:solidFill>
            <a:schemeClr val="tx1">
              <a:lumMod val="95000"/>
            </a:schemeClr>
          </a:solidFill>
          <a:ln w="28575"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মাতৃস্নেহ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কেনো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–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কথায়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লিখো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90A331-FA3A-EB42-3BEE-A4AFD594E490}"/>
              </a:ext>
            </a:extLst>
          </p:cNvPr>
          <p:cNvSpPr txBox="1"/>
          <p:nvPr/>
        </p:nvSpPr>
        <p:spPr>
          <a:xfrm>
            <a:off x="2676978" y="1757785"/>
            <a:ext cx="7680960" cy="769441"/>
          </a:xfrm>
          <a:prstGeom prst="rect">
            <a:avLst/>
          </a:prstGeom>
          <a:solidFill>
            <a:schemeClr val="tx1">
              <a:lumMod val="95000"/>
            </a:schemeClr>
          </a:solidFill>
          <a:ln w="28575"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1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DE301-2EF1-181A-EB2D-B38F4A93A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0F1125-1798-802E-AB3B-BF30DF3E13CD}"/>
              </a:ext>
            </a:extLst>
          </p:cNvPr>
          <p:cNvSpPr txBox="1"/>
          <p:nvPr/>
        </p:nvSpPr>
        <p:spPr>
          <a:xfrm>
            <a:off x="4162682" y="1375292"/>
            <a:ext cx="3676135" cy="646986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12700"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FF9F2-A652-C255-2726-F61980A83BD5}"/>
              </a:ext>
            </a:extLst>
          </p:cNvPr>
          <p:cNvSpPr txBox="1"/>
          <p:nvPr/>
        </p:nvSpPr>
        <p:spPr>
          <a:xfrm>
            <a:off x="1645508" y="2709134"/>
            <a:ext cx="3676135" cy="646986"/>
          </a:xfrm>
          <a:prstGeom prst="roundRect">
            <a:avLst/>
          </a:prstGeom>
          <a:solidFill>
            <a:schemeClr val="tx1">
              <a:lumMod val="75000"/>
            </a:schemeClr>
          </a:solidFill>
          <a:ln w="28575"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2D73AD-2AF5-5F06-A1C4-2B17E371AC61}"/>
              </a:ext>
            </a:extLst>
          </p:cNvPr>
          <p:cNvSpPr txBox="1"/>
          <p:nvPr/>
        </p:nvSpPr>
        <p:spPr>
          <a:xfrm>
            <a:off x="6679855" y="2716771"/>
            <a:ext cx="3676135" cy="646986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6351CD-D3D5-939E-E66A-BAD642388531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00750" y="2022278"/>
            <a:ext cx="0" cy="1067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325C04-3F30-C9C9-9732-199FBF967206}"/>
              </a:ext>
            </a:extLst>
          </p:cNvPr>
          <p:cNvCxnSpPr>
            <a:cxnSpLocks/>
          </p:cNvCxnSpPr>
          <p:nvPr/>
        </p:nvCxnSpPr>
        <p:spPr>
          <a:xfrm flipH="1">
            <a:off x="3483576" y="2144901"/>
            <a:ext cx="503434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59F3FB-28A3-3343-90F8-4E3673B9DC90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8517922" y="2163694"/>
            <a:ext cx="1" cy="5530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1962FBC-978C-81A3-A0D7-D6D86DBECA31}"/>
              </a:ext>
            </a:extLst>
          </p:cNvPr>
          <p:cNvCxnSpPr>
            <a:cxnSpLocks/>
          </p:cNvCxnSpPr>
          <p:nvPr/>
        </p:nvCxnSpPr>
        <p:spPr>
          <a:xfrm>
            <a:off x="3483576" y="2163694"/>
            <a:ext cx="1" cy="5530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2877121-A2B4-1901-0391-8FA3251B6D31}"/>
              </a:ext>
            </a:extLst>
          </p:cNvPr>
          <p:cNvSpPr txBox="1"/>
          <p:nvPr/>
        </p:nvSpPr>
        <p:spPr>
          <a:xfrm>
            <a:off x="1652456" y="3657423"/>
            <a:ext cx="3676135" cy="2281476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 শক্তি ও দৈহিক পরিশ্রমের মাধ্যমে সম্পাদিত শ্রমকে শারীরিক শ্রম বলে।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75B864-8817-B820-2C2F-9030AADA61A4}"/>
              </a:ext>
            </a:extLst>
          </p:cNvPr>
          <p:cNvCxnSpPr/>
          <p:nvPr/>
        </p:nvCxnSpPr>
        <p:spPr>
          <a:xfrm flipH="1">
            <a:off x="8517922" y="3338700"/>
            <a:ext cx="1" cy="3110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CACDDCF-2AD3-40C8-15F1-CEE2F9B8FA4C}"/>
              </a:ext>
            </a:extLst>
          </p:cNvPr>
          <p:cNvCxnSpPr/>
          <p:nvPr/>
        </p:nvCxnSpPr>
        <p:spPr>
          <a:xfrm flipH="1">
            <a:off x="3490524" y="3317034"/>
            <a:ext cx="1" cy="3110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97A6FDD-D717-3775-85AA-4FFECAC4B940}"/>
              </a:ext>
            </a:extLst>
          </p:cNvPr>
          <p:cNvSpPr txBox="1"/>
          <p:nvPr/>
        </p:nvSpPr>
        <p:spPr>
          <a:xfrm>
            <a:off x="1856325" y="409719"/>
            <a:ext cx="8363998" cy="707886"/>
          </a:xfrm>
          <a:prstGeom prst="rect">
            <a:avLst/>
          </a:prstGeom>
          <a:solidFill>
            <a:schemeClr val="tx1">
              <a:lumMod val="95000"/>
            </a:schemeClr>
          </a:solidFill>
          <a:ln w="28575">
            <a:solidFill>
              <a:schemeClr val="bg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05D271-ABBB-0A10-CB03-85D3417CCA3C}"/>
              </a:ext>
            </a:extLst>
          </p:cNvPr>
          <p:cNvSpPr txBox="1"/>
          <p:nvPr/>
        </p:nvSpPr>
        <p:spPr>
          <a:xfrm>
            <a:off x="6679854" y="3649788"/>
            <a:ext cx="3676135" cy="2281476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মেধা, জ্ঞান, বুদ্ধি ও চিন্তাশক্তি প্রয়োগ করে যে শ্রম সম্পাদন করা হয়, তাকে মানসিক শ্রম বলে।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022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3200-EC15-37F2-27AA-69EB019B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5A0F29-DF35-6150-3D78-6248AFC4A3A0}"/>
              </a:ext>
            </a:extLst>
          </p:cNvPr>
          <p:cNvSpPr txBox="1"/>
          <p:nvPr/>
        </p:nvSpPr>
        <p:spPr>
          <a:xfrm>
            <a:off x="1828801" y="1239222"/>
            <a:ext cx="8677274" cy="707886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57829B-EE1C-C288-A81A-50B0207FCA6F}"/>
              </a:ext>
            </a:extLst>
          </p:cNvPr>
          <p:cNvSpPr txBox="1"/>
          <p:nvPr/>
        </p:nvSpPr>
        <p:spPr>
          <a:xfrm>
            <a:off x="1828801" y="2278410"/>
            <a:ext cx="8677274" cy="2862322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ঘটনাগুলো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algn="just"/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শ্রেণিকক্ষে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পাঠদান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নির্মাণ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শ্রমিকের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ইটের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কৃষকের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জমিতে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প্রোগ্রামারের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সফট্‌ওয়্যার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833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827E7-1207-DAE3-0AB3-30101008A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5158B7-3C92-7180-F8A3-96F98FD35C7A}"/>
              </a:ext>
            </a:extLst>
          </p:cNvPr>
          <p:cNvSpPr txBox="1"/>
          <p:nvPr/>
        </p:nvSpPr>
        <p:spPr>
          <a:xfrm>
            <a:off x="3547217" y="933225"/>
            <a:ext cx="5097566" cy="4308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গতিশীল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শ্রমিক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অবিচ্ছিন্ন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বৈচিত্র্যময়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সীমিত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996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CCBF-CC5D-EB53-B782-0C489BDA4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DB5570-1F22-67FB-53C6-4D01768E2D8C}"/>
              </a:ext>
            </a:extLst>
          </p:cNvPr>
          <p:cNvSpPr txBox="1"/>
          <p:nvPr/>
        </p:nvSpPr>
        <p:spPr>
          <a:xfrm>
            <a:off x="1987378" y="1676192"/>
            <a:ext cx="8217243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আরিয়ান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দীর্ঘদিন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সুনামের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আসছে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সম্প্রতি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সেমিনারে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অংশগ্রহনের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বাহিরে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করছেন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রোগিরা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বঞ্চিত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উদ্দীপকটি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বৈশিষ্ট্যকে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B2E344-8DEB-D7A7-C7B6-EFFC0094AE72}"/>
              </a:ext>
            </a:extLst>
          </p:cNvPr>
          <p:cNvSpPr txBox="1"/>
          <p:nvPr/>
        </p:nvSpPr>
        <p:spPr>
          <a:xfrm>
            <a:off x="5036921" y="807037"/>
            <a:ext cx="2118155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345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2A4A-D02A-84E0-ED2C-CA0ABE4DA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DE9A93-CFB6-2904-5426-FE0A9943D2C0}"/>
              </a:ext>
            </a:extLst>
          </p:cNvPr>
          <p:cNvSpPr txBox="1"/>
          <p:nvPr/>
        </p:nvSpPr>
        <p:spPr>
          <a:xfrm>
            <a:off x="3551022" y="3099167"/>
            <a:ext cx="5878727" cy="2123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4DD9D-BDB4-8DA1-C64D-C014CB8B1D8A}"/>
              </a:ext>
            </a:extLst>
          </p:cNvPr>
          <p:cNvSpPr txBox="1"/>
          <p:nvPr/>
        </p:nvSpPr>
        <p:spPr>
          <a:xfrm>
            <a:off x="3551022" y="1635175"/>
            <a:ext cx="5878726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sz="5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89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1798A2-9A16-2BF8-6915-3FD01DC9E9D9}"/>
              </a:ext>
            </a:extLst>
          </p:cNvPr>
          <p:cNvSpPr txBox="1"/>
          <p:nvPr/>
        </p:nvSpPr>
        <p:spPr>
          <a:xfrm>
            <a:off x="1352550" y="97877"/>
            <a:ext cx="968692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48C68-7BBD-D884-5CA3-378DE25D2475}"/>
              </a:ext>
            </a:extLst>
          </p:cNvPr>
          <p:cNvSpPr txBox="1"/>
          <p:nvPr/>
        </p:nvSpPr>
        <p:spPr>
          <a:xfrm>
            <a:off x="1352549" y="817015"/>
            <a:ext cx="9686926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প্রকৃতির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দান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	খ)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সমন্বিত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প্রচেষ্টা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মানবিক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		ঘ)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সঞ্চয়ের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647055-7380-38BE-C1D1-EE6F329B55B4}"/>
              </a:ext>
            </a:extLst>
          </p:cNvPr>
          <p:cNvSpPr txBox="1"/>
          <p:nvPr/>
        </p:nvSpPr>
        <p:spPr>
          <a:xfrm>
            <a:off x="1352548" y="2274817"/>
            <a:ext cx="9686926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শ্রমিককে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বিদ্যমান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ক)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শ্রমকে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	     খ)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শ্রমিক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অবিচ্ছিন্ন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গ)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কষাকষির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ঘ)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সর্বাপেক্ষা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ধ্বংসশীল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541D0-B4E7-BCFE-35C6-0917C3159959}"/>
              </a:ext>
            </a:extLst>
          </p:cNvPr>
          <p:cNvSpPr txBox="1"/>
          <p:nvPr/>
        </p:nvSpPr>
        <p:spPr>
          <a:xfrm>
            <a:off x="1352549" y="3659812"/>
            <a:ext cx="9686925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বিষয়টি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জড়িত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পরিশ্রমই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ii)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হস্তান্তর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iii)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যোগান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পরিবর্তনশীল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ii			খ)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iii 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গ) ii ও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iiii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		ঘ)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ii ও iii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1B1EC9A-7C6E-1944-7B1E-56365C4C9301}"/>
              </a:ext>
            </a:extLst>
          </p:cNvPr>
          <p:cNvSpPr/>
          <p:nvPr/>
        </p:nvSpPr>
        <p:spPr>
          <a:xfrm>
            <a:off x="1438273" y="1784053"/>
            <a:ext cx="447677" cy="235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BE87F1C-CEFF-CD2B-E495-BD00E270E8E1}"/>
              </a:ext>
            </a:extLst>
          </p:cNvPr>
          <p:cNvSpPr/>
          <p:nvPr/>
        </p:nvSpPr>
        <p:spPr>
          <a:xfrm>
            <a:off x="5438773" y="2813287"/>
            <a:ext cx="447677" cy="235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1C69377-2F32-DC20-F339-F809561D790C}"/>
              </a:ext>
            </a:extLst>
          </p:cNvPr>
          <p:cNvSpPr/>
          <p:nvPr/>
        </p:nvSpPr>
        <p:spPr>
          <a:xfrm>
            <a:off x="3714748" y="5923361"/>
            <a:ext cx="447677" cy="235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0" grpId="0" animBg="1"/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5C429-910E-E5FB-74A7-9A77DE69D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A5C71F-88E3-11CD-D52D-A9EBAF5A466B}"/>
              </a:ext>
            </a:extLst>
          </p:cNvPr>
          <p:cNvSpPr txBox="1"/>
          <p:nvPr/>
        </p:nvSpPr>
        <p:spPr>
          <a:xfrm>
            <a:off x="2196929" y="1730008"/>
            <a:ext cx="764239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1E7B60-9A24-286B-C543-31A30731E2EF}"/>
              </a:ext>
            </a:extLst>
          </p:cNvPr>
          <p:cNvSpPr txBox="1"/>
          <p:nvPr/>
        </p:nvSpPr>
        <p:spPr>
          <a:xfrm>
            <a:off x="2196930" y="2909144"/>
            <a:ext cx="7642396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এলাকার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শ্রমের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বৈশিষ্ট্যগুলো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নজরে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425086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97104AA-543D-3D9A-CF6A-AEB390D87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056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{40FDA96E-0358-42E2-BC48-F381CC8C9979}TF6d5feb1e-e145-43f1-b745-cb4b54c5ee97c08fbe0c-84ec64d2cf32</Template>
  <TotalTime>125</TotalTime>
  <Words>418</Words>
  <Application>Microsoft Office PowerPoint</Application>
  <PresentationFormat>Widescreen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Kalpurush</vt:lpstr>
      <vt:lpstr>NikoshBAN</vt:lpstr>
      <vt:lpstr>SutonnyMJ</vt:lpstr>
      <vt:lpstr>Tw Cen MT</vt:lpstr>
      <vt:lpstr>Wingdings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Ruhul Amin</dc:creator>
  <cp:lastModifiedBy>Ruhul Amin</cp:lastModifiedBy>
  <cp:revision>31</cp:revision>
  <dcterms:created xsi:type="dcterms:W3CDTF">2026-09-28T05:49:39Z</dcterms:created>
  <dcterms:modified xsi:type="dcterms:W3CDTF">2026-09-28T10:19:58Z</dcterms:modified>
</cp:coreProperties>
</file>