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9" r:id="rId2"/>
    <p:sldId id="270" r:id="rId3"/>
    <p:sldId id="271" r:id="rId4"/>
    <p:sldId id="258" r:id="rId5"/>
    <p:sldId id="259" r:id="rId6"/>
    <p:sldId id="273" r:id="rId7"/>
    <p:sldId id="257" r:id="rId8"/>
    <p:sldId id="285" r:id="rId9"/>
    <p:sldId id="286" r:id="rId10"/>
    <p:sldId id="278" r:id="rId11"/>
    <p:sldId id="280" r:id="rId12"/>
    <p:sldId id="281" r:id="rId13"/>
    <p:sldId id="263" r:id="rId14"/>
    <p:sldId id="282" r:id="rId15"/>
    <p:sldId id="283" r:id="rId16"/>
    <p:sldId id="275" r:id="rId17"/>
    <p:sldId id="266" r:id="rId18"/>
    <p:sldId id="284" r:id="rId19"/>
    <p:sldId id="274" r:id="rId20"/>
    <p:sldId id="272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1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28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01FA5-3DB2-0781-9877-82C4F07D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4DB0D-CF17-EF6E-3DBE-081E1B692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B63376-EC3B-6569-DC52-A685AE643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59283-72FD-3F17-E03C-68F7666D8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36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594AF-C837-CCD8-8B1F-1574F1BC2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0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36510-CDC7-531A-7C32-6A4161013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6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63C05-F154-3335-14CA-59F05516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6D7F4F-FB02-CB1E-68FE-9E957188D688}"/>
              </a:ext>
            </a:extLst>
          </p:cNvPr>
          <p:cNvSpPr txBox="1"/>
          <p:nvPr/>
        </p:nvSpPr>
        <p:spPr>
          <a:xfrm>
            <a:off x="1738425" y="2321170"/>
            <a:ext cx="844466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সপ্তম</a:t>
            </a:r>
            <a:r>
              <a:rPr lang="en-US" sz="32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অধ্যায়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বাংলাদেশের</a:t>
            </a: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endParaRPr lang="en-US" sz="3200" b="1" dirty="0">
              <a:solidFill>
                <a:srgbClr val="1A1A1A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তৃতীয়</a:t>
            </a:r>
            <a:r>
              <a:rPr lang="en-US" sz="24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ক্লাস</a:t>
            </a:r>
            <a:r>
              <a:rPr lang="en-US" sz="24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•  অংশ-৩</a:t>
            </a:r>
            <a:endParaRPr lang="en-US" dirty="0"/>
          </a:p>
          <a:p>
            <a:pPr algn="ctr"/>
            <a:r>
              <a:rPr lang="en-US" sz="32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: ৫০মিনিট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0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831702" y="63779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6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6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600" b="1" dirty="0"/>
          </a:p>
        </p:txBody>
      </p:sp>
      <p:sp>
        <p:nvSpPr>
          <p:cNvPr id="4" name="Text 2"/>
          <p:cNvSpPr/>
          <p:nvPr/>
        </p:nvSpPr>
        <p:spPr>
          <a:xfrm>
            <a:off x="548640" y="1609591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পূর্বজ্ঞান</a:t>
            </a:r>
            <a:r>
              <a:rPr lang="en-US" sz="48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যাচাই</a:t>
            </a:r>
            <a:endParaRPr lang="en-US" sz="4800" b="1" dirty="0">
              <a:solidFill>
                <a:srgbClr val="FF0000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চলো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একটু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চিন্তা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করি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…</a:t>
            </a:r>
            <a:endParaRPr lang="en-US" sz="3600" dirty="0"/>
          </a:p>
          <a:p>
            <a:pPr marL="0" indent="0">
              <a:buNone/>
            </a:pPr>
            <a:endParaRPr lang="en-US" sz="2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D1A808-22A4-6901-6269-0E6FA6600EFD}"/>
              </a:ext>
            </a:extLst>
          </p:cNvPr>
          <p:cNvGrpSpPr/>
          <p:nvPr/>
        </p:nvGrpSpPr>
        <p:grpSpPr>
          <a:xfrm>
            <a:off x="578815" y="2813798"/>
            <a:ext cx="11079175" cy="835423"/>
            <a:chOff x="548640" y="1371600"/>
            <a:chExt cx="11064240" cy="1280160"/>
          </a:xfrm>
        </p:grpSpPr>
        <p:sp>
          <p:nvSpPr>
            <p:cNvPr id="6" name="Shape 4"/>
            <p:cNvSpPr/>
            <p:nvPr/>
          </p:nvSpPr>
          <p:spPr>
            <a:xfrm>
              <a:off x="548640" y="137160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822960" y="1691640"/>
              <a:ext cx="640080" cy="640080"/>
            </a:xfrm>
            <a:prstGeom prst="ellipse">
              <a:avLst/>
            </a:prstGeom>
            <a:solidFill>
              <a:srgbClr val="1A5276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822960" y="178308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</a:t>
              </a:r>
              <a:endParaRPr lang="en-US" sz="20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737360" y="1691640"/>
              <a:ext cx="95097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পার্থক্য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8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9E8E44-B323-A006-0A7F-3A31836250E1}"/>
              </a:ext>
            </a:extLst>
          </p:cNvPr>
          <p:cNvGrpSpPr/>
          <p:nvPr/>
        </p:nvGrpSpPr>
        <p:grpSpPr>
          <a:xfrm>
            <a:off x="578815" y="4039945"/>
            <a:ext cx="11183694" cy="835424"/>
            <a:chOff x="548640" y="2834640"/>
            <a:chExt cx="11064240" cy="1280160"/>
          </a:xfrm>
        </p:grpSpPr>
        <p:sp>
          <p:nvSpPr>
            <p:cNvPr id="10" name="Shape 8"/>
            <p:cNvSpPr/>
            <p:nvPr/>
          </p:nvSpPr>
          <p:spPr>
            <a:xfrm>
              <a:off x="548640" y="283464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2" name="Text 10"/>
            <p:cNvSpPr/>
            <p:nvPr/>
          </p:nvSpPr>
          <p:spPr>
            <a:xfrm>
              <a:off x="822960" y="3246120"/>
              <a:ext cx="640080" cy="4572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</a:t>
              </a:r>
              <a:endParaRPr lang="en-US" sz="20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737360" y="3154680"/>
              <a:ext cx="9509760" cy="6400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কারখানা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(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সিমেন্ট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গার্মেন্টস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)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শ্রেণির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DD4644-E569-CCFF-5F00-F4EE0D33CFED}"/>
              </a:ext>
            </a:extLst>
          </p:cNvPr>
          <p:cNvGrpSpPr/>
          <p:nvPr/>
        </p:nvGrpSpPr>
        <p:grpSpPr>
          <a:xfrm>
            <a:off x="578813" y="5174373"/>
            <a:ext cx="11183694" cy="793471"/>
            <a:chOff x="548640" y="4297680"/>
            <a:chExt cx="11064240" cy="1280160"/>
          </a:xfrm>
        </p:grpSpPr>
        <p:sp>
          <p:nvSpPr>
            <p:cNvPr id="14" name="Shape 12"/>
            <p:cNvSpPr/>
            <p:nvPr/>
          </p:nvSpPr>
          <p:spPr>
            <a:xfrm>
              <a:off x="548640" y="429768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822960" y="4709160"/>
              <a:ext cx="640080" cy="4572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</a:t>
              </a:r>
              <a:endParaRPr lang="en-US" sz="20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737360" y="4617720"/>
              <a:ext cx="9509760" cy="64008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তোমরা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নিজেরা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কোনো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চাও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400" b="1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20F170-3855-5E94-EFFC-9B4035F2CD5B}"/>
              </a:ext>
            </a:extLst>
          </p:cNvPr>
          <p:cNvSpPr txBox="1"/>
          <p:nvPr/>
        </p:nvSpPr>
        <p:spPr>
          <a:xfrm>
            <a:off x="9580098" y="1026942"/>
            <a:ext cx="1941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৩মিনিট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286000" y="63779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4" name="Text 2"/>
          <p:cNvSpPr/>
          <p:nvPr/>
        </p:nvSpPr>
        <p:spPr>
          <a:xfrm>
            <a:off x="3780160" y="731522"/>
            <a:ext cx="62160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গল্প: 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শিমুর</a:t>
            </a: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পরিবারের</a:t>
            </a: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গল্পের</a:t>
            </a: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সমাপ্তি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1097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871E10-2F75-8AFE-5A17-85489BB44C66}"/>
              </a:ext>
            </a:extLst>
          </p:cNvPr>
          <p:cNvGrpSpPr/>
          <p:nvPr/>
        </p:nvGrpSpPr>
        <p:grpSpPr>
          <a:xfrm>
            <a:off x="457200" y="1508760"/>
            <a:ext cx="5614416" cy="1737360"/>
            <a:chOff x="457200" y="1508760"/>
            <a:chExt cx="5614416" cy="1737360"/>
          </a:xfrm>
        </p:grpSpPr>
        <p:sp>
          <p:nvSpPr>
            <p:cNvPr id="5" name="Shape 3"/>
            <p:cNvSpPr/>
            <p:nvPr/>
          </p:nvSpPr>
          <p:spPr>
            <a:xfrm>
              <a:off x="457200" y="1508760"/>
              <a:ext cx="5614416" cy="173736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457200" y="1508760"/>
              <a:ext cx="128016" cy="1737360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8" name="Text 6"/>
            <p:cNvSpPr/>
            <p:nvPr/>
          </p:nvSpPr>
          <p:spPr>
            <a:xfrm>
              <a:off x="822960" y="1645920"/>
              <a:ext cx="5029200" cy="1371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ছবি</a:t>
              </a:r>
              <a:r>
                <a:rPr lang="en-US" sz="24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endParaRPr lang="en-US" sz="2400" b="1" dirty="0"/>
            </a:p>
            <a:p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শিমু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দেখল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(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তৈরি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পোশাক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সিমেন্ট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খাদ্য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প্রক্রিয়া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)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কীভাবে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অর্থনীতিতে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অবদান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রাখে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sp>
        <p:nvSpPr>
          <p:cNvPr id="11" name="Text 9"/>
          <p:cNvSpPr/>
          <p:nvPr/>
        </p:nvSpPr>
        <p:spPr>
          <a:xfrm>
            <a:off x="6675120" y="1097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A2E39A0-8BDB-88BF-A61A-D4C53A4493AF}"/>
              </a:ext>
            </a:extLst>
          </p:cNvPr>
          <p:cNvGrpSpPr/>
          <p:nvPr/>
        </p:nvGrpSpPr>
        <p:grpSpPr>
          <a:xfrm>
            <a:off x="6309360" y="1531619"/>
            <a:ext cx="5425440" cy="1737363"/>
            <a:chOff x="6309360" y="1508757"/>
            <a:chExt cx="5425440" cy="1737363"/>
          </a:xfrm>
        </p:grpSpPr>
        <p:sp>
          <p:nvSpPr>
            <p:cNvPr id="9" name="Shape 7"/>
            <p:cNvSpPr/>
            <p:nvPr/>
          </p:nvSpPr>
          <p:spPr>
            <a:xfrm>
              <a:off x="6309360" y="1508760"/>
              <a:ext cx="542544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Shape 8"/>
            <p:cNvSpPr/>
            <p:nvPr/>
          </p:nvSpPr>
          <p:spPr>
            <a:xfrm>
              <a:off x="6309360" y="1508757"/>
              <a:ext cx="123506" cy="173736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6675120" y="1645920"/>
              <a:ext cx="5029200" cy="1371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D354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উপলব্ধি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থেকে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হওয়া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সম্ভব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দিয়েই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অনেক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উদ্যোক্তা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করেছেন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82296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910CC7-014E-5A01-C36B-740342BDCBCF}"/>
              </a:ext>
            </a:extLst>
          </p:cNvPr>
          <p:cNvGrpSpPr/>
          <p:nvPr/>
        </p:nvGrpSpPr>
        <p:grpSpPr>
          <a:xfrm>
            <a:off x="457200" y="4114800"/>
            <a:ext cx="5623560" cy="1737360"/>
            <a:chOff x="457200" y="4114800"/>
            <a:chExt cx="5623560" cy="1737360"/>
          </a:xfrm>
        </p:grpSpPr>
        <p:sp>
          <p:nvSpPr>
            <p:cNvPr id="13" name="Shape 11"/>
            <p:cNvSpPr/>
            <p:nvPr/>
          </p:nvSpPr>
          <p:spPr>
            <a:xfrm>
              <a:off x="457200" y="4114800"/>
              <a:ext cx="562356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4" name="Shape 12"/>
            <p:cNvSpPr/>
            <p:nvPr/>
          </p:nvSpPr>
          <p:spPr>
            <a:xfrm>
              <a:off x="457200" y="4114800"/>
              <a:ext cx="128016" cy="173736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822960" y="4251960"/>
              <a:ext cx="5029200" cy="1371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0E6655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সিদ্ধান্ত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প্রথমে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দিয়ে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করবে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এবং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একদিন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স্বপ্ন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দেখবে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sp>
        <p:nvSpPr>
          <p:cNvPr id="19" name="Text 17"/>
          <p:cNvSpPr/>
          <p:nvPr/>
        </p:nvSpPr>
        <p:spPr>
          <a:xfrm>
            <a:off x="667512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6AF307-5559-E988-8372-A97A161F7C6F}"/>
              </a:ext>
            </a:extLst>
          </p:cNvPr>
          <p:cNvGrpSpPr/>
          <p:nvPr/>
        </p:nvGrpSpPr>
        <p:grpSpPr>
          <a:xfrm>
            <a:off x="6309360" y="4114800"/>
            <a:ext cx="5425440" cy="1737360"/>
            <a:chOff x="6309360" y="4114800"/>
            <a:chExt cx="5425440" cy="1737360"/>
          </a:xfrm>
        </p:grpSpPr>
        <p:sp>
          <p:nvSpPr>
            <p:cNvPr id="17" name="Shape 15"/>
            <p:cNvSpPr/>
            <p:nvPr/>
          </p:nvSpPr>
          <p:spPr>
            <a:xfrm>
              <a:off x="6309360" y="4114800"/>
              <a:ext cx="542544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8" name="Shape 16"/>
            <p:cNvSpPr/>
            <p:nvPr/>
          </p:nvSpPr>
          <p:spPr>
            <a:xfrm>
              <a:off x="6309360" y="4114800"/>
              <a:ext cx="123506" cy="1737360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20" name="Text 18"/>
            <p:cNvSpPr/>
            <p:nvPr/>
          </p:nvSpPr>
          <p:spPr>
            <a:xfrm>
              <a:off x="6675120" y="4251960"/>
              <a:ext cx="5029200" cy="13716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96F3D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বার্তা</a:t>
              </a:r>
              <a:endParaRPr lang="en-US" sz="2400" b="1" dirty="0"/>
            </a:p>
            <a:p>
              <a:pPr algn="ctr"/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“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আমিও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একজন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উদ্যোক্তা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হতে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”—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সোহানীর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অনুভূতিই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আজকের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শিক্ষা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>
            <a:extLst>
              <a:ext uri="{FF2B5EF4-FFF2-40B4-BE49-F238E27FC236}">
                <a16:creationId xmlns:a16="http://schemas.microsoft.com/office/drawing/2014/main" id="{350299A1-8491-EB29-896A-930C77B8C1C2}"/>
              </a:ext>
            </a:extLst>
          </p:cNvPr>
          <p:cNvSpPr/>
          <p:nvPr/>
        </p:nvSpPr>
        <p:spPr>
          <a:xfrm>
            <a:off x="4253344" y="3200400"/>
            <a:ext cx="5530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 7">
            <a:extLst>
              <a:ext uri="{FF2B5EF4-FFF2-40B4-BE49-F238E27FC236}">
                <a16:creationId xmlns:a16="http://schemas.microsoft.com/office/drawing/2014/main" id="{D4435696-B518-586D-2BAE-6012FDD20979}"/>
              </a:ext>
            </a:extLst>
          </p:cNvPr>
          <p:cNvSpPr/>
          <p:nvPr/>
        </p:nvSpPr>
        <p:spPr>
          <a:xfrm>
            <a:off x="3546763" y="4981146"/>
            <a:ext cx="509847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dirty="0" err="1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</a:t>
            </a:r>
            <a:r>
              <a:rPr lang="en-US" sz="3600" dirty="0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ৎ </a:t>
            </a:r>
            <a:r>
              <a:rPr lang="en-US" sz="3600" dirty="0" err="1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r>
              <a:rPr lang="en-US" sz="3600" dirty="0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3600" dirty="0" err="1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অনুপ্রেরণা</a:t>
            </a:r>
            <a:endParaRPr lang="en-US" sz="36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9C9A9B-5B63-6853-A41E-FE8C80537784}"/>
              </a:ext>
            </a:extLst>
          </p:cNvPr>
          <p:cNvGrpSpPr/>
          <p:nvPr/>
        </p:nvGrpSpPr>
        <p:grpSpPr>
          <a:xfrm>
            <a:off x="0" y="0"/>
            <a:ext cx="12191695" cy="6858000"/>
            <a:chOff x="0" y="0"/>
            <a:chExt cx="12191695" cy="6858000"/>
          </a:xfrm>
        </p:grpSpPr>
        <p:sp>
          <p:nvSpPr>
            <p:cNvPr id="6" name="Shape 0">
              <a:extLst>
                <a:ext uri="{FF2B5EF4-FFF2-40B4-BE49-F238E27FC236}">
                  <a16:creationId xmlns:a16="http://schemas.microsoft.com/office/drawing/2014/main" id="{B1765361-8E68-3CC4-04E5-E1E4DCFF2C1A}"/>
                </a:ext>
              </a:extLst>
            </p:cNvPr>
            <p:cNvSpPr/>
            <p:nvPr/>
          </p:nvSpPr>
          <p:spPr>
            <a:xfrm>
              <a:off x="0" y="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7" name="Shape 1">
              <a:extLst>
                <a:ext uri="{FF2B5EF4-FFF2-40B4-BE49-F238E27FC236}">
                  <a16:creationId xmlns:a16="http://schemas.microsoft.com/office/drawing/2014/main" id="{8EDC7C9D-B9B9-5FAD-7263-63E7A918A0B6}"/>
                </a:ext>
              </a:extLst>
            </p:cNvPr>
            <p:cNvSpPr/>
            <p:nvPr/>
          </p:nvSpPr>
          <p:spPr>
            <a:xfrm>
              <a:off x="0" y="672084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D1FE36EB-01A2-B26C-FBFA-76E35EF1145C}"/>
                </a:ext>
              </a:extLst>
            </p:cNvPr>
            <p:cNvSpPr/>
            <p:nvPr/>
          </p:nvSpPr>
          <p:spPr>
            <a:xfrm rot="5400000" flipV="1">
              <a:off x="-3295170" y="335128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9" name="Shape 6">
              <a:extLst>
                <a:ext uri="{FF2B5EF4-FFF2-40B4-BE49-F238E27FC236}">
                  <a16:creationId xmlns:a16="http://schemas.microsoft.com/office/drawing/2014/main" id="{9FBE6577-951E-5050-5606-83D0BB469486}"/>
                </a:ext>
              </a:extLst>
            </p:cNvPr>
            <p:cNvSpPr/>
            <p:nvPr/>
          </p:nvSpPr>
          <p:spPr>
            <a:xfrm rot="5400000" flipV="1">
              <a:off x="8786804" y="337445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E16EDA-E10A-7330-8138-0AA7C99B2621}"/>
              </a:ext>
            </a:extLst>
          </p:cNvPr>
          <p:cNvGrpSpPr/>
          <p:nvPr/>
        </p:nvGrpSpPr>
        <p:grpSpPr>
          <a:xfrm>
            <a:off x="554587" y="957887"/>
            <a:ext cx="10972800" cy="3785691"/>
            <a:chOff x="554587" y="957887"/>
            <a:chExt cx="10972800" cy="3785691"/>
          </a:xfrm>
        </p:grpSpPr>
        <p:sp>
          <p:nvSpPr>
            <p:cNvPr id="3" name="Shape 6">
              <a:extLst>
                <a:ext uri="{FF2B5EF4-FFF2-40B4-BE49-F238E27FC236}">
                  <a16:creationId xmlns:a16="http://schemas.microsoft.com/office/drawing/2014/main" id="{A8FA987A-53D4-F46E-EDAD-57C55F9F1DBE}"/>
                </a:ext>
              </a:extLst>
            </p:cNvPr>
            <p:cNvSpPr/>
            <p:nvPr/>
          </p:nvSpPr>
          <p:spPr>
            <a:xfrm>
              <a:off x="2011089" y="4690917"/>
              <a:ext cx="8119881" cy="52661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3580D0D-97CE-4D98-FA49-68DACBBE0001}"/>
                </a:ext>
              </a:extLst>
            </p:cNvPr>
            <p:cNvGrpSpPr/>
            <p:nvPr/>
          </p:nvGrpSpPr>
          <p:grpSpPr>
            <a:xfrm>
              <a:off x="554587" y="957887"/>
              <a:ext cx="10972800" cy="3733030"/>
              <a:chOff x="554587" y="957887"/>
              <a:chExt cx="10972800" cy="3733030"/>
            </a:xfrm>
          </p:grpSpPr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011EF133-DE43-D547-E177-D633CBBE5127}"/>
                  </a:ext>
                </a:extLst>
              </p:cNvPr>
              <p:cNvSpPr/>
              <p:nvPr/>
            </p:nvSpPr>
            <p:spPr>
              <a:xfrm>
                <a:off x="2626170" y="2357569"/>
                <a:ext cx="6206837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ব্যবসায়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উদ্যোগ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•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নবম-দশম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শ্রেণি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endParaRPr lang="en-US" sz="4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5BD558BE-DE69-C36A-FC5F-4385ACED9733}"/>
                  </a:ext>
                </a:extLst>
              </p:cNvPr>
              <p:cNvSpPr/>
              <p:nvPr/>
            </p:nvSpPr>
            <p:spPr>
              <a:xfrm>
                <a:off x="3009852" y="3052980"/>
                <a:ext cx="525311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000" b="1" dirty="0" err="1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সপ্তম</a:t>
                </a:r>
                <a:r>
                  <a:rPr lang="en-US" sz="4000" b="1" dirty="0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b="1" dirty="0" err="1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অধ্যায়</a:t>
                </a:r>
                <a:endParaRPr lang="en-US" sz="4000" b="1" dirty="0"/>
              </a:p>
            </p:txBody>
          </p:sp>
          <p:sp>
            <p:nvSpPr>
              <p:cNvPr id="13" name="Text 4">
                <a:extLst>
                  <a:ext uri="{FF2B5EF4-FFF2-40B4-BE49-F238E27FC236}">
                    <a16:creationId xmlns:a16="http://schemas.microsoft.com/office/drawing/2014/main" id="{3DD40540-044E-43E1-66EA-381D007776A1}"/>
                  </a:ext>
                </a:extLst>
              </p:cNvPr>
              <p:cNvSpPr/>
              <p:nvPr/>
            </p:nvSpPr>
            <p:spPr>
              <a:xfrm>
                <a:off x="554587" y="3959397"/>
                <a:ext cx="1097280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বাংলাদেশের</a:t>
                </a:r>
                <a:r>
                  <a:rPr lang="en-US" sz="4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শিল্প</a:t>
                </a:r>
                <a:endParaRPr lang="en-US" sz="4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3F1675-8597-A1A0-2792-AC010D9805EB}"/>
                  </a:ext>
                </a:extLst>
              </p:cNvPr>
              <p:cNvSpPr txBox="1"/>
              <p:nvPr/>
            </p:nvSpPr>
            <p:spPr>
              <a:xfrm>
                <a:off x="4596844" y="3471401"/>
                <a:ext cx="23391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তৃতীয়</a:t>
                </a:r>
                <a:r>
                  <a:rPr lang="en-US" sz="2400" dirty="0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ক্লাস</a:t>
                </a:r>
                <a:r>
                  <a:rPr lang="en-US" sz="2400" dirty="0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•  অংশ-৩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78A3DD-9B0B-10C0-F458-A20AB9DEFC33}"/>
                  </a:ext>
                </a:extLst>
              </p:cNvPr>
              <p:cNvSpPr txBox="1"/>
              <p:nvPr/>
            </p:nvSpPr>
            <p:spPr>
              <a:xfrm>
                <a:off x="4335410" y="957887"/>
                <a:ext cx="260199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b="1" dirty="0" err="1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পাঠ</a:t>
                </a:r>
                <a:r>
                  <a:rPr lang="en-US" sz="4400" b="1" dirty="0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শিরোনাম</a:t>
                </a:r>
                <a:endParaRPr lang="en-US" sz="44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499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316175" y="62636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4" name="Text 2"/>
          <p:cNvSpPr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আজকের শিখনফল</a:t>
            </a:r>
            <a:endParaRPr lang="en-US" sz="4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D50372-D6F4-ADBA-0BD7-5CE512AEE04C}"/>
              </a:ext>
            </a:extLst>
          </p:cNvPr>
          <p:cNvGrpSpPr/>
          <p:nvPr/>
        </p:nvGrpSpPr>
        <p:grpSpPr>
          <a:xfrm>
            <a:off x="548640" y="1296786"/>
            <a:ext cx="11064240" cy="1097280"/>
            <a:chOff x="548640" y="1005840"/>
            <a:chExt cx="11064240" cy="1097280"/>
          </a:xfrm>
        </p:grpSpPr>
        <p:sp>
          <p:nvSpPr>
            <p:cNvPr id="5" name="Shape 3"/>
            <p:cNvSpPr/>
            <p:nvPr/>
          </p:nvSpPr>
          <p:spPr>
            <a:xfrm>
              <a:off x="548640" y="1005840"/>
              <a:ext cx="11064240" cy="1097280"/>
            </a:xfrm>
            <a:prstGeom prst="roundRect">
              <a:avLst>
                <a:gd name="adj" fmla="val 8333"/>
              </a:avLst>
            </a:prstGeom>
            <a:solidFill>
              <a:srgbClr val="00B050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8" name="Text 6"/>
            <p:cNvSpPr/>
            <p:nvPr/>
          </p:nvSpPr>
          <p:spPr>
            <a:xfrm>
              <a:off x="1920240" y="1234440"/>
              <a:ext cx="9326880" cy="548640"/>
            </a:xfrm>
            <a:prstGeom prst="rect">
              <a:avLst/>
            </a:prstGeom>
            <a:solidFill>
              <a:srgbClr val="00B050"/>
            </a:solidFill>
            <a:ln/>
          </p:spPr>
          <p:txBody>
            <a:bodyPr wrap="square" lIns="0" tIns="0" rIns="0" bIns="0" rtlCol="0" anchor="ctr"/>
            <a:lstStyle/>
            <a:p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১.বৃহৎ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ধারণা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বৈশিষ্ট্য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বর্ণনা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32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32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D6514A-E9D9-91AF-9B43-33B74D5D44C4}"/>
              </a:ext>
            </a:extLst>
          </p:cNvPr>
          <p:cNvGrpSpPr/>
          <p:nvPr/>
        </p:nvGrpSpPr>
        <p:grpSpPr>
          <a:xfrm>
            <a:off x="578815" y="2705793"/>
            <a:ext cx="11064240" cy="1097280"/>
            <a:chOff x="563880" y="2377440"/>
            <a:chExt cx="11064240" cy="1097280"/>
          </a:xfrm>
        </p:grpSpPr>
        <p:sp>
          <p:nvSpPr>
            <p:cNvPr id="9" name="Shape 7"/>
            <p:cNvSpPr/>
            <p:nvPr/>
          </p:nvSpPr>
          <p:spPr>
            <a:xfrm>
              <a:off x="563880" y="2377440"/>
              <a:ext cx="11064240" cy="1097280"/>
            </a:xfrm>
            <a:prstGeom prst="roundRect">
              <a:avLst>
                <a:gd name="adj" fmla="val 8333"/>
              </a:avLst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2" name="Text 10"/>
            <p:cNvSpPr/>
            <p:nvPr/>
          </p:nvSpPr>
          <p:spPr>
            <a:xfrm>
              <a:off x="1920240" y="2468880"/>
              <a:ext cx="93268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২.বাংলাদেশের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আর্থ-সামাজিক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অবস্থায়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বৃহ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ৎ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গুরুত্ব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ব্যাখ্যা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800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280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28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083876-0199-3A00-7FCF-D8632461913E}"/>
              </a:ext>
            </a:extLst>
          </p:cNvPr>
          <p:cNvGrpSpPr/>
          <p:nvPr/>
        </p:nvGrpSpPr>
        <p:grpSpPr>
          <a:xfrm>
            <a:off x="578815" y="4114800"/>
            <a:ext cx="11064240" cy="1097280"/>
            <a:chOff x="548640" y="4663440"/>
            <a:chExt cx="11064240" cy="1097280"/>
          </a:xfrm>
        </p:grpSpPr>
        <p:sp>
          <p:nvSpPr>
            <p:cNvPr id="17" name="Shape 15"/>
            <p:cNvSpPr/>
            <p:nvPr/>
          </p:nvSpPr>
          <p:spPr>
            <a:xfrm>
              <a:off x="548640" y="4663440"/>
              <a:ext cx="11064240" cy="1097280"/>
            </a:xfrm>
            <a:prstGeom prst="roundRect">
              <a:avLst>
                <a:gd name="adj" fmla="val 8333"/>
              </a:avLst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0" name="Text 18"/>
            <p:cNvSpPr/>
            <p:nvPr/>
          </p:nvSpPr>
          <p:spPr>
            <a:xfrm>
              <a:off x="1920240" y="4937760"/>
              <a:ext cx="93268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স্থাপনে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অনুপ্রাণিত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হব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800" b="1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6C987C-8E0D-F831-32F2-2729BFCB0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41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6121B1-E005-F431-E3CB-D2FEC3063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32497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61848B-1260-B53C-7170-AD5FA4B54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3249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40183F-1D3B-8553-5867-D258E4D63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49756"/>
            <a:ext cx="6096000" cy="3608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E472DB-87E5-4642-E919-5CBC32F72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3249757"/>
            <a:ext cx="6096000" cy="36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54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60359EBC-E8F1-1D19-7DC2-26F08670F613}"/>
              </a:ext>
            </a:extLst>
          </p:cNvPr>
          <p:cNvSpPr/>
          <p:nvPr/>
        </p:nvSpPr>
        <p:spPr>
          <a:xfrm>
            <a:off x="2316175" y="6305823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7CD67D08-EDFC-6298-2222-3B4191280F99}"/>
              </a:ext>
            </a:extLst>
          </p:cNvPr>
          <p:cNvSpPr/>
          <p:nvPr/>
        </p:nvSpPr>
        <p:spPr>
          <a:xfrm>
            <a:off x="4572853" y="898538"/>
            <a:ext cx="383877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</a:t>
            </a: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ৎ 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ধারণা</a:t>
            </a:r>
            <a:endParaRPr lang="en-US" sz="32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CFA030-EE99-9894-B5B7-1EEC8CF4D57C}"/>
              </a:ext>
            </a:extLst>
          </p:cNvPr>
          <p:cNvGrpSpPr/>
          <p:nvPr/>
        </p:nvGrpSpPr>
        <p:grpSpPr>
          <a:xfrm>
            <a:off x="457200" y="1828798"/>
            <a:ext cx="5532120" cy="3977641"/>
            <a:chOff x="457200" y="868680"/>
            <a:chExt cx="5532120" cy="493776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6CA0E5B9-4C5B-F177-61DF-97293DF79A56}"/>
                </a:ext>
              </a:extLst>
            </p:cNvPr>
            <p:cNvSpPr/>
            <p:nvPr/>
          </p:nvSpPr>
          <p:spPr>
            <a:xfrm>
              <a:off x="457200" y="868680"/>
              <a:ext cx="5532120" cy="4937760"/>
            </a:xfrm>
            <a:prstGeom prst="roundRect">
              <a:avLst>
                <a:gd name="adj" fmla="val 1852"/>
              </a:avLst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4">
              <a:extLst>
                <a:ext uri="{FF2B5EF4-FFF2-40B4-BE49-F238E27FC236}">
                  <a16:creationId xmlns:a16="http://schemas.microsoft.com/office/drawing/2014/main" id="{0E1A3026-6F06-FC4B-8051-7567A7F15E5B}"/>
                </a:ext>
              </a:extLst>
            </p:cNvPr>
            <p:cNvSpPr/>
            <p:nvPr/>
          </p:nvSpPr>
          <p:spPr>
            <a:xfrm>
              <a:off x="457200" y="868680"/>
              <a:ext cx="5532120" cy="640080"/>
            </a:xfrm>
            <a:prstGeom prst="rect">
              <a:avLst/>
            </a:prstGeom>
            <a:solidFill>
              <a:srgbClr val="D35400"/>
            </a:solidFill>
            <a:ln/>
          </p:spPr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5E9CBEEC-DB71-475F-9D99-417984054D00}"/>
                </a:ext>
              </a:extLst>
            </p:cNvPr>
            <p:cNvSpPr/>
            <p:nvPr/>
          </p:nvSpPr>
          <p:spPr>
            <a:xfrm>
              <a:off x="457200" y="987552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উৎপাদনমুখী</a:t>
              </a: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বৃহ</a:t>
              </a: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ৎ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endParaRPr lang="en-US" sz="2800" dirty="0"/>
            </a:p>
          </p:txBody>
        </p:sp>
        <p:sp>
          <p:nvSpPr>
            <p:cNvPr id="15" name="Text 6">
              <a:extLst>
                <a:ext uri="{FF2B5EF4-FFF2-40B4-BE49-F238E27FC236}">
                  <a16:creationId xmlns:a16="http://schemas.microsoft.com/office/drawing/2014/main" id="{D987E978-CBF7-4EF4-033F-FD05FFB61029}"/>
                </a:ext>
              </a:extLst>
            </p:cNvPr>
            <p:cNvSpPr/>
            <p:nvPr/>
          </p:nvSpPr>
          <p:spPr>
            <a:xfrm>
              <a:off x="670560" y="1828801"/>
              <a:ext cx="5090160" cy="3108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স্থায়ী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টাকার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অধিক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২৫০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জনের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বেশি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তৈরি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পোশাক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(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),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সিমেন্ট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ইস্পাত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জাহাজ</a:t>
              </a:r>
              <a:endParaRPr lang="en-US" sz="28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2DE2B0-4605-CDDE-2BEC-5ABF4A5AB930}"/>
              </a:ext>
            </a:extLst>
          </p:cNvPr>
          <p:cNvGrpSpPr/>
          <p:nvPr/>
        </p:nvGrpSpPr>
        <p:grpSpPr>
          <a:xfrm>
            <a:off x="6217920" y="1828800"/>
            <a:ext cx="5532120" cy="3977640"/>
            <a:chOff x="6217920" y="868680"/>
            <a:chExt cx="5532120" cy="4937760"/>
          </a:xfrm>
        </p:grpSpPr>
        <p:sp>
          <p:nvSpPr>
            <p:cNvPr id="17" name="Shape 7">
              <a:extLst>
                <a:ext uri="{FF2B5EF4-FFF2-40B4-BE49-F238E27FC236}">
                  <a16:creationId xmlns:a16="http://schemas.microsoft.com/office/drawing/2014/main" id="{0A137651-27C7-7F19-6EA7-7EF2C4F3E8C4}"/>
                </a:ext>
              </a:extLst>
            </p:cNvPr>
            <p:cNvSpPr/>
            <p:nvPr/>
          </p:nvSpPr>
          <p:spPr>
            <a:xfrm>
              <a:off x="6217920" y="868680"/>
              <a:ext cx="5532120" cy="4937760"/>
            </a:xfrm>
            <a:prstGeom prst="roundRect">
              <a:avLst>
                <a:gd name="adj" fmla="val 1852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D35DBC17-BC20-2CA3-D8CD-7AFA91993793}"/>
                </a:ext>
              </a:extLst>
            </p:cNvPr>
            <p:cNvSpPr/>
            <p:nvPr/>
          </p:nvSpPr>
          <p:spPr>
            <a:xfrm>
              <a:off x="6217920" y="868680"/>
              <a:ext cx="5532120" cy="640080"/>
            </a:xfrm>
            <a:prstGeom prst="rect">
              <a:avLst/>
            </a:prstGeom>
            <a:solidFill>
              <a:srgbClr val="6C3483"/>
            </a:solidFill>
            <a:ln/>
          </p:spPr>
        </p:sp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BAB85E74-4B67-0C7C-8157-1A1E1A07C3A6}"/>
                </a:ext>
              </a:extLst>
            </p:cNvPr>
            <p:cNvSpPr/>
            <p:nvPr/>
          </p:nvSpPr>
          <p:spPr>
            <a:xfrm>
              <a:off x="6217920" y="987552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সেবামূলক</a:t>
              </a: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বৃহ</a:t>
              </a: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ৎ </a:t>
              </a:r>
              <a:r>
                <a:rPr lang="en-US" sz="2800" b="1" dirty="0" err="1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endParaRPr lang="en-US" sz="2800" dirty="0"/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DB90D418-25A3-8AF8-8284-705856F54261}"/>
                </a:ext>
              </a:extLst>
            </p:cNvPr>
            <p:cNvSpPr/>
            <p:nvPr/>
          </p:nvSpPr>
          <p:spPr>
            <a:xfrm>
              <a:off x="6492240" y="1828800"/>
              <a:ext cx="5029200" cy="3657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স্থায়ী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১৫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টাকার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অধিক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১০০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জনের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বেশি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হাসপাতাল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ব্যাংক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টেলিকম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পর্যটন</a:t>
              </a:r>
              <a:endParaRPr 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287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381720E3-3555-CBC0-9BEA-94B89000E4B7}"/>
              </a:ext>
            </a:extLst>
          </p:cNvPr>
          <p:cNvSpPr/>
          <p:nvPr/>
        </p:nvSpPr>
        <p:spPr>
          <a:xfrm>
            <a:off x="1914393" y="6368657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106246F1-4E1B-48CA-2E8C-B47444534B72}"/>
              </a:ext>
            </a:extLst>
          </p:cNvPr>
          <p:cNvSpPr/>
          <p:nvPr/>
        </p:nvSpPr>
        <p:spPr>
          <a:xfrm>
            <a:off x="4114495" y="1097280"/>
            <a:ext cx="375488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ৎ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বৈশিষ্ট্য</a:t>
            </a:r>
            <a:endParaRPr lang="en-US" sz="4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F58F36-8E0C-8E1B-A2A2-E1546087BFB9}"/>
              </a:ext>
            </a:extLst>
          </p:cNvPr>
          <p:cNvGrpSpPr/>
          <p:nvPr/>
        </p:nvGrpSpPr>
        <p:grpSpPr>
          <a:xfrm>
            <a:off x="983367" y="1874520"/>
            <a:ext cx="3131128" cy="1645920"/>
            <a:chOff x="411480" y="1874520"/>
            <a:chExt cx="2788920" cy="164592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C000F9DA-63E2-E8A7-982A-4E814B5BA4D9}"/>
                </a:ext>
              </a:extLst>
            </p:cNvPr>
            <p:cNvSpPr/>
            <p:nvPr/>
          </p:nvSpPr>
          <p:spPr>
            <a:xfrm>
              <a:off x="41148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1" name="Text 6">
              <a:extLst>
                <a:ext uri="{FF2B5EF4-FFF2-40B4-BE49-F238E27FC236}">
                  <a16:creationId xmlns:a16="http://schemas.microsoft.com/office/drawing/2014/main" id="{3AF07815-A7EF-125F-EBBF-FC1D91D11B63}"/>
                </a:ext>
              </a:extLst>
            </p:cNvPr>
            <p:cNvSpPr/>
            <p:nvPr/>
          </p:nvSpPr>
          <p:spPr>
            <a:xfrm>
              <a:off x="548640" y="2148840"/>
              <a:ext cx="2514600" cy="1371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বিপুল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মূলধন</a:t>
              </a:r>
              <a:endPara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পরিমাণ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বিনিয়োগ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প্রয়োজন</a:t>
              </a:r>
              <a:endParaRPr lang="en-US" sz="2400" b="1" dirty="0"/>
            </a:p>
            <a:p>
              <a:pPr algn="ctr"/>
              <a:endParaRPr lang="en-US" sz="24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C2EF851-106C-6097-4B19-49CBF7C86339}"/>
              </a:ext>
            </a:extLst>
          </p:cNvPr>
          <p:cNvGrpSpPr/>
          <p:nvPr/>
        </p:nvGrpSpPr>
        <p:grpSpPr>
          <a:xfrm>
            <a:off x="4686299" y="1929384"/>
            <a:ext cx="3131127" cy="1371600"/>
            <a:chOff x="3337560" y="1874520"/>
            <a:chExt cx="2788920" cy="1371600"/>
          </a:xfrm>
        </p:grpSpPr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2E06EABF-CA1C-0501-30C1-B01D5736FC72}"/>
                </a:ext>
              </a:extLst>
            </p:cNvPr>
            <p:cNvSpPr/>
            <p:nvPr/>
          </p:nvSpPr>
          <p:spPr>
            <a:xfrm>
              <a:off x="333756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2BBD7A56-0595-5194-FB05-70E7F9FA88C1}"/>
                </a:ext>
              </a:extLst>
            </p:cNvPr>
            <p:cNvSpPr/>
            <p:nvPr/>
          </p:nvSpPr>
          <p:spPr>
            <a:xfrm>
              <a:off x="3474720" y="21488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আধুনিক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</a:t>
              </a:r>
              <a:endPara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যন্ত্রপাতি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উন্নত</a:t>
              </a:r>
              <a:endParaRPr lang="en-US" sz="2400" b="1" dirty="0"/>
            </a:p>
            <a:p>
              <a:pPr algn="ctr"/>
              <a:endParaRPr lang="en-US" sz="24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9BBEE30-5035-5806-79F1-6E9CA197DB85}"/>
              </a:ext>
            </a:extLst>
          </p:cNvPr>
          <p:cNvGrpSpPr/>
          <p:nvPr/>
        </p:nvGrpSpPr>
        <p:grpSpPr>
          <a:xfrm>
            <a:off x="8352904" y="2057400"/>
            <a:ext cx="3131127" cy="1371600"/>
            <a:chOff x="6263640" y="1874520"/>
            <a:chExt cx="2788920" cy="1371600"/>
          </a:xfrm>
        </p:grpSpPr>
        <p:sp>
          <p:nvSpPr>
            <p:cNvPr id="17" name="Shape 11">
              <a:extLst>
                <a:ext uri="{FF2B5EF4-FFF2-40B4-BE49-F238E27FC236}">
                  <a16:creationId xmlns:a16="http://schemas.microsoft.com/office/drawing/2014/main" id="{223D6DF7-B272-C400-FA57-CFD3B9E34043}"/>
                </a:ext>
              </a:extLst>
            </p:cNvPr>
            <p:cNvSpPr/>
            <p:nvPr/>
          </p:nvSpPr>
          <p:spPr>
            <a:xfrm>
              <a:off x="626364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9" name="Text 14">
              <a:extLst>
                <a:ext uri="{FF2B5EF4-FFF2-40B4-BE49-F238E27FC236}">
                  <a16:creationId xmlns:a16="http://schemas.microsoft.com/office/drawing/2014/main" id="{D08CDEA2-E7C4-004B-BFB7-1267D8136044}"/>
                </a:ext>
              </a:extLst>
            </p:cNvPr>
            <p:cNvSpPr/>
            <p:nvPr/>
          </p:nvSpPr>
          <p:spPr>
            <a:xfrm>
              <a:off x="6400800" y="21488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পরিসর</a:t>
              </a:r>
              <a:endPara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ব্যাপক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ক্ষমতা</a:t>
              </a:r>
              <a:endParaRPr lang="en-US" sz="2400" b="1" dirty="0"/>
            </a:p>
            <a:p>
              <a:pPr algn="ctr"/>
              <a:endParaRPr lang="en-US" sz="2400" b="1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9ED890D-1C71-2002-75FB-8EBBEFE2F951}"/>
              </a:ext>
            </a:extLst>
          </p:cNvPr>
          <p:cNvGrpSpPr/>
          <p:nvPr/>
        </p:nvGrpSpPr>
        <p:grpSpPr>
          <a:xfrm>
            <a:off x="845127" y="4315968"/>
            <a:ext cx="3131128" cy="1683050"/>
            <a:chOff x="9189720" y="1874520"/>
            <a:chExt cx="2788920" cy="1371600"/>
          </a:xfrm>
        </p:grpSpPr>
        <p:sp>
          <p:nvSpPr>
            <p:cNvPr id="21" name="Shape 15">
              <a:extLst>
                <a:ext uri="{FF2B5EF4-FFF2-40B4-BE49-F238E27FC236}">
                  <a16:creationId xmlns:a16="http://schemas.microsoft.com/office/drawing/2014/main" id="{83EC1299-E6E0-9BD5-4FA8-FE51C12401B2}"/>
                </a:ext>
              </a:extLst>
            </p:cNvPr>
            <p:cNvSpPr/>
            <p:nvPr/>
          </p:nvSpPr>
          <p:spPr>
            <a:xfrm>
              <a:off x="918972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3" name="Text 18">
              <a:extLst>
                <a:ext uri="{FF2B5EF4-FFF2-40B4-BE49-F238E27FC236}">
                  <a16:creationId xmlns:a16="http://schemas.microsoft.com/office/drawing/2014/main" id="{B56255E6-9397-1605-5359-6DC4F8976913}"/>
                </a:ext>
              </a:extLst>
            </p:cNvPr>
            <p:cNvSpPr/>
            <p:nvPr/>
          </p:nvSpPr>
          <p:spPr>
            <a:xfrm>
              <a:off x="9326880" y="21488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৪.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জটিল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ব্যবস্থাপনা</a:t>
              </a:r>
              <a:endPara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পেশাদার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ব্যবস্থাপনা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প্রয়োজন</a:t>
              </a:r>
              <a:endParaRPr lang="en-US" sz="2400" b="1" dirty="0"/>
            </a:p>
            <a:p>
              <a:pPr algn="ctr"/>
              <a:endParaRPr lang="en-US" sz="2400" b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9694C86-1D6B-E775-27DE-BC7718A5AC51}"/>
              </a:ext>
            </a:extLst>
          </p:cNvPr>
          <p:cNvGrpSpPr/>
          <p:nvPr/>
        </p:nvGrpSpPr>
        <p:grpSpPr>
          <a:xfrm>
            <a:off x="4502727" y="4242816"/>
            <a:ext cx="3360419" cy="1517904"/>
            <a:chOff x="457200" y="4407408"/>
            <a:chExt cx="2788920" cy="1517904"/>
          </a:xfrm>
        </p:grpSpPr>
        <p:sp>
          <p:nvSpPr>
            <p:cNvPr id="25" name="Shape 19">
              <a:extLst>
                <a:ext uri="{FF2B5EF4-FFF2-40B4-BE49-F238E27FC236}">
                  <a16:creationId xmlns:a16="http://schemas.microsoft.com/office/drawing/2014/main" id="{518D0AFD-5E9C-B507-BC01-6BBF7CEFBEAC}"/>
                </a:ext>
              </a:extLst>
            </p:cNvPr>
            <p:cNvSpPr/>
            <p:nvPr/>
          </p:nvSpPr>
          <p:spPr>
            <a:xfrm>
              <a:off x="457200" y="4407408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7" name="Text 22">
              <a:extLst>
                <a:ext uri="{FF2B5EF4-FFF2-40B4-BE49-F238E27FC236}">
                  <a16:creationId xmlns:a16="http://schemas.microsoft.com/office/drawing/2014/main" id="{4430DF69-ADD8-6EDC-24C2-839EE3412197}"/>
                </a:ext>
              </a:extLst>
            </p:cNvPr>
            <p:cNvSpPr/>
            <p:nvPr/>
          </p:nvSpPr>
          <p:spPr>
            <a:xfrm>
              <a:off x="548640" y="475488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জাতীয়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</a:t>
              </a:r>
              <a:endPara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দেশজুড়ে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রপ্তানি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</a:t>
              </a:r>
              <a:endParaRPr lang="en-US" sz="2400" b="1" dirty="0"/>
            </a:p>
            <a:p>
              <a:pPr algn="ctr"/>
              <a:endParaRPr lang="en-US" sz="2400" b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04EC0C6-5EB6-273B-3AEA-334A3B987EA9}"/>
              </a:ext>
            </a:extLst>
          </p:cNvPr>
          <p:cNvGrpSpPr/>
          <p:nvPr/>
        </p:nvGrpSpPr>
        <p:grpSpPr>
          <a:xfrm>
            <a:off x="8352905" y="4242816"/>
            <a:ext cx="3131126" cy="1517904"/>
            <a:chOff x="3337560" y="4334256"/>
            <a:chExt cx="2788920" cy="1517904"/>
          </a:xfrm>
        </p:grpSpPr>
        <p:sp>
          <p:nvSpPr>
            <p:cNvPr id="29" name="Shape 23">
              <a:extLst>
                <a:ext uri="{FF2B5EF4-FFF2-40B4-BE49-F238E27FC236}">
                  <a16:creationId xmlns:a16="http://schemas.microsoft.com/office/drawing/2014/main" id="{F78912F2-C6A3-B5E5-8634-C83EDD2576FF}"/>
                </a:ext>
              </a:extLst>
            </p:cNvPr>
            <p:cNvSpPr/>
            <p:nvPr/>
          </p:nvSpPr>
          <p:spPr>
            <a:xfrm>
              <a:off x="333756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31" name="Text 26">
              <a:extLst>
                <a:ext uri="{FF2B5EF4-FFF2-40B4-BE49-F238E27FC236}">
                  <a16:creationId xmlns:a16="http://schemas.microsoft.com/office/drawing/2014/main" id="{F869B312-EC48-9C28-5DCE-BD49CA271694}"/>
                </a:ext>
              </a:extLst>
            </p:cNvPr>
            <p:cNvSpPr/>
            <p:nvPr/>
          </p:nvSpPr>
          <p:spPr>
            <a:xfrm>
              <a:off x="3474720" y="475488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৬.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কর্মসংস্থান</a:t>
              </a:r>
              <a:endPara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হাজার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হাজার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কর্মী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নিয়োগ</a:t>
              </a:r>
              <a:endParaRPr lang="en-US" sz="2400" b="1" dirty="0"/>
            </a:p>
            <a:p>
              <a:pPr algn="ctr"/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596975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5DB67BCF-7B50-B5FD-FF3C-2E9220546B3F}"/>
              </a:ext>
            </a:extLst>
          </p:cNvPr>
          <p:cNvSpPr/>
          <p:nvPr/>
        </p:nvSpPr>
        <p:spPr>
          <a:xfrm>
            <a:off x="1534582" y="6242582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7621AEE7-7E77-E9F7-7821-CD1B15E8868E}"/>
              </a:ext>
            </a:extLst>
          </p:cNvPr>
          <p:cNvSpPr/>
          <p:nvPr/>
        </p:nvSpPr>
        <p:spPr>
          <a:xfrm>
            <a:off x="4114495" y="1097280"/>
            <a:ext cx="554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ৎ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গুরুত্ব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(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বাংলাদেশ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)</a:t>
            </a:r>
            <a:endParaRPr lang="en-US" sz="4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0F82EEB-1967-4877-F7F9-11A69BD7B50E}"/>
              </a:ext>
            </a:extLst>
          </p:cNvPr>
          <p:cNvGrpSpPr/>
          <p:nvPr/>
        </p:nvGrpSpPr>
        <p:grpSpPr>
          <a:xfrm>
            <a:off x="457200" y="1829770"/>
            <a:ext cx="3454822" cy="1371600"/>
            <a:chOff x="411480" y="1874520"/>
            <a:chExt cx="2788920" cy="137160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9D0F70B8-EE02-6B5D-D31D-0DE66CAB2035}"/>
                </a:ext>
              </a:extLst>
            </p:cNvPr>
            <p:cNvSpPr/>
            <p:nvPr/>
          </p:nvSpPr>
          <p:spPr>
            <a:xfrm>
              <a:off x="41148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1" name="Text 6">
              <a:extLst>
                <a:ext uri="{FF2B5EF4-FFF2-40B4-BE49-F238E27FC236}">
                  <a16:creationId xmlns:a16="http://schemas.microsoft.com/office/drawing/2014/main" id="{23F5F217-6BF0-466B-0FCD-1DBBC238F538}"/>
                </a:ext>
              </a:extLst>
            </p:cNvPr>
            <p:cNvSpPr/>
            <p:nvPr/>
          </p:nvSpPr>
          <p:spPr>
            <a:xfrm>
              <a:off x="548640" y="205740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কর্মসংস্থান</a:t>
              </a:r>
              <a:endParaRPr lang="en-US" sz="2800" dirty="0"/>
            </a:p>
            <a:p>
              <a:pPr algn="ctr"/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লক্ষ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লক্ষ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মানুষের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চাকরি</a:t>
              </a:r>
              <a:endParaRPr lang="en-US" sz="28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C363D7A-5A5D-333F-A0D8-7F02F1B0182D}"/>
              </a:ext>
            </a:extLst>
          </p:cNvPr>
          <p:cNvGrpSpPr/>
          <p:nvPr/>
        </p:nvGrpSpPr>
        <p:grpSpPr>
          <a:xfrm>
            <a:off x="4220595" y="1802753"/>
            <a:ext cx="3454823" cy="1371600"/>
            <a:chOff x="3337560" y="1874520"/>
            <a:chExt cx="2788920" cy="1371600"/>
          </a:xfrm>
        </p:grpSpPr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6F001CCC-AD8E-F4A2-2E94-B79F545BB862}"/>
                </a:ext>
              </a:extLst>
            </p:cNvPr>
            <p:cNvSpPr/>
            <p:nvPr/>
          </p:nvSpPr>
          <p:spPr>
            <a:xfrm>
              <a:off x="333756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B1E16FCA-1A42-2038-26F2-BEEB28B6D448}"/>
                </a:ext>
              </a:extLst>
            </p:cNvPr>
            <p:cNvSpPr/>
            <p:nvPr/>
          </p:nvSpPr>
          <p:spPr>
            <a:xfrm>
              <a:off x="3474720" y="2047702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রপ্তানি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আয়</a:t>
              </a:r>
              <a:endParaRPr lang="en-US" sz="2800" dirty="0"/>
            </a:p>
            <a:p>
              <a:pPr algn="ctr"/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বৈদেশিক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মুদ্রা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অর্জন</a:t>
              </a:r>
              <a:endParaRPr lang="en-US" sz="28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8F3809-6DB0-67A0-96CF-5180295D9176}"/>
              </a:ext>
            </a:extLst>
          </p:cNvPr>
          <p:cNvGrpSpPr/>
          <p:nvPr/>
        </p:nvGrpSpPr>
        <p:grpSpPr>
          <a:xfrm>
            <a:off x="7971406" y="1748444"/>
            <a:ext cx="3380897" cy="1371600"/>
            <a:chOff x="6263640" y="1874520"/>
            <a:chExt cx="2788920" cy="1371600"/>
          </a:xfrm>
        </p:grpSpPr>
        <p:sp>
          <p:nvSpPr>
            <p:cNvPr id="17" name="Shape 11">
              <a:extLst>
                <a:ext uri="{FF2B5EF4-FFF2-40B4-BE49-F238E27FC236}">
                  <a16:creationId xmlns:a16="http://schemas.microsoft.com/office/drawing/2014/main" id="{7DB1F474-1B63-EE05-0026-498F6B96D27E}"/>
                </a:ext>
              </a:extLst>
            </p:cNvPr>
            <p:cNvSpPr/>
            <p:nvPr/>
          </p:nvSpPr>
          <p:spPr>
            <a:xfrm>
              <a:off x="626364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9" name="Text 14">
              <a:extLst>
                <a:ext uri="{FF2B5EF4-FFF2-40B4-BE49-F238E27FC236}">
                  <a16:creationId xmlns:a16="http://schemas.microsoft.com/office/drawing/2014/main" id="{3E04337A-A943-43B3-F980-586C3987C9C4}"/>
                </a:ext>
              </a:extLst>
            </p:cNvPr>
            <p:cNvSpPr/>
            <p:nvPr/>
          </p:nvSpPr>
          <p:spPr>
            <a:xfrm>
              <a:off x="6400800" y="2047702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শিল্পোন্নয়ন</a:t>
              </a:r>
              <a:endParaRPr lang="en-US" sz="2800" dirty="0"/>
            </a:p>
            <a:p>
              <a:pPr algn="ctr"/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দেশকে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শিল্পোন্নত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করে</a:t>
              </a:r>
              <a:endParaRPr lang="en-US" sz="28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F057201-DCDA-7ED0-950F-0EC864A96C54}"/>
              </a:ext>
            </a:extLst>
          </p:cNvPr>
          <p:cNvGrpSpPr/>
          <p:nvPr/>
        </p:nvGrpSpPr>
        <p:grpSpPr>
          <a:xfrm>
            <a:off x="457200" y="4178254"/>
            <a:ext cx="3454822" cy="1371600"/>
            <a:chOff x="9265615" y="1874520"/>
            <a:chExt cx="2788920" cy="1371600"/>
          </a:xfrm>
        </p:grpSpPr>
        <p:sp>
          <p:nvSpPr>
            <p:cNvPr id="21" name="Shape 15">
              <a:extLst>
                <a:ext uri="{FF2B5EF4-FFF2-40B4-BE49-F238E27FC236}">
                  <a16:creationId xmlns:a16="http://schemas.microsoft.com/office/drawing/2014/main" id="{5436235E-2415-88EE-0456-E89409C4012E}"/>
                </a:ext>
              </a:extLst>
            </p:cNvPr>
            <p:cNvSpPr/>
            <p:nvPr/>
          </p:nvSpPr>
          <p:spPr>
            <a:xfrm>
              <a:off x="9265615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3" name="Text 18">
              <a:extLst>
                <a:ext uri="{FF2B5EF4-FFF2-40B4-BE49-F238E27FC236}">
                  <a16:creationId xmlns:a16="http://schemas.microsoft.com/office/drawing/2014/main" id="{18FFBC65-B939-52DF-889B-CCBA44F2E54B}"/>
                </a:ext>
              </a:extLst>
            </p:cNvPr>
            <p:cNvSpPr/>
            <p:nvPr/>
          </p:nvSpPr>
          <p:spPr>
            <a:xfrm>
              <a:off x="9402775" y="2047702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৪.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সাপ্লাই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চেইন</a:t>
              </a:r>
              <a:endParaRPr lang="en-US" sz="2800" dirty="0"/>
            </a:p>
            <a:p>
              <a:pPr algn="ctr"/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সহায়ক</a:t>
              </a:r>
              <a:endParaRPr lang="en-US" sz="280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9F8A30D-4039-6DB8-741C-56DC31BA547A}"/>
              </a:ext>
            </a:extLst>
          </p:cNvPr>
          <p:cNvGrpSpPr/>
          <p:nvPr/>
        </p:nvGrpSpPr>
        <p:grpSpPr>
          <a:xfrm>
            <a:off x="4220596" y="4031950"/>
            <a:ext cx="3454822" cy="1517904"/>
            <a:chOff x="411480" y="4334256"/>
            <a:chExt cx="2788920" cy="1517904"/>
          </a:xfrm>
        </p:grpSpPr>
        <p:sp>
          <p:nvSpPr>
            <p:cNvPr id="25" name="Shape 19">
              <a:extLst>
                <a:ext uri="{FF2B5EF4-FFF2-40B4-BE49-F238E27FC236}">
                  <a16:creationId xmlns:a16="http://schemas.microsoft.com/office/drawing/2014/main" id="{6C7E5B84-7725-C49A-0D2E-05C900B1AA2D}"/>
                </a:ext>
              </a:extLst>
            </p:cNvPr>
            <p:cNvSpPr/>
            <p:nvPr/>
          </p:nvSpPr>
          <p:spPr>
            <a:xfrm>
              <a:off x="41148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7" name="Text 22">
              <a:extLst>
                <a:ext uri="{FF2B5EF4-FFF2-40B4-BE49-F238E27FC236}">
                  <a16:creationId xmlns:a16="http://schemas.microsoft.com/office/drawing/2014/main" id="{3EE3F084-F561-A3CD-195E-32384B6522E6}"/>
                </a:ext>
              </a:extLst>
            </p:cNvPr>
            <p:cNvSpPr/>
            <p:nvPr/>
          </p:nvSpPr>
          <p:spPr>
            <a:xfrm>
              <a:off x="548640" y="4590288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৫.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প্লাজিডিপি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বৃদ্ধি</a:t>
              </a:r>
              <a:endParaRPr lang="en-US" sz="2800" dirty="0"/>
            </a:p>
            <a:p>
              <a:pPr algn="ctr"/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অর্থনৈতিক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প্রবৃদ্ধি</a:t>
              </a:r>
              <a:endParaRPr lang="en-US" sz="280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57503C9-709B-57C3-7F64-D6913E7D6500}"/>
              </a:ext>
            </a:extLst>
          </p:cNvPr>
          <p:cNvGrpSpPr/>
          <p:nvPr/>
        </p:nvGrpSpPr>
        <p:grpSpPr>
          <a:xfrm>
            <a:off x="7971406" y="3994543"/>
            <a:ext cx="3380897" cy="1517904"/>
            <a:chOff x="3337560" y="4334256"/>
            <a:chExt cx="2788920" cy="1517904"/>
          </a:xfrm>
        </p:grpSpPr>
        <p:sp>
          <p:nvSpPr>
            <p:cNvPr id="29" name="Shape 23">
              <a:extLst>
                <a:ext uri="{FF2B5EF4-FFF2-40B4-BE49-F238E27FC236}">
                  <a16:creationId xmlns:a16="http://schemas.microsoft.com/office/drawing/2014/main" id="{FD62650E-4539-CA9B-51F4-1CE6BE2E47B8}"/>
                </a:ext>
              </a:extLst>
            </p:cNvPr>
            <p:cNvSpPr/>
            <p:nvPr/>
          </p:nvSpPr>
          <p:spPr>
            <a:xfrm>
              <a:off x="333756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31" name="Text 26">
              <a:extLst>
                <a:ext uri="{FF2B5EF4-FFF2-40B4-BE49-F238E27FC236}">
                  <a16:creationId xmlns:a16="http://schemas.microsoft.com/office/drawing/2014/main" id="{D005F012-4BC1-9B97-821F-F1DC1896CD85}"/>
                </a:ext>
              </a:extLst>
            </p:cNvPr>
            <p:cNvSpPr/>
            <p:nvPr/>
          </p:nvSpPr>
          <p:spPr>
            <a:xfrm>
              <a:off x="3474720" y="4590288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৬.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আধুনিকায়ন</a:t>
              </a:r>
              <a:endParaRPr lang="en-US" sz="2800" dirty="0"/>
            </a:p>
            <a:p>
              <a:pPr algn="ctr"/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</a:t>
              </a:r>
              <a:r>
                <a:rPr lang="en-US" sz="28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অবকাঠামো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4452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805940" y="5756263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4" name="Text 2"/>
          <p:cNvSpPr/>
          <p:nvPr/>
        </p:nvSpPr>
        <p:spPr>
          <a:xfrm>
            <a:off x="4114495" y="1097280"/>
            <a:ext cx="554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বাংলাদেশের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সম্ভাবনাময়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ৎ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endParaRPr lang="en-US" sz="4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7E5E9C9-1ADB-2995-C9C1-B06495F285D6}"/>
              </a:ext>
            </a:extLst>
          </p:cNvPr>
          <p:cNvGrpSpPr/>
          <p:nvPr/>
        </p:nvGrpSpPr>
        <p:grpSpPr>
          <a:xfrm>
            <a:off x="411480" y="1874520"/>
            <a:ext cx="2788920" cy="1371600"/>
            <a:chOff x="411480" y="1874520"/>
            <a:chExt cx="2788920" cy="1371600"/>
          </a:xfrm>
        </p:grpSpPr>
        <p:sp>
          <p:nvSpPr>
            <p:cNvPr id="5" name="Shape 3"/>
            <p:cNvSpPr/>
            <p:nvPr/>
          </p:nvSpPr>
          <p:spPr>
            <a:xfrm>
              <a:off x="41148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8" name="Text 6"/>
            <p:cNvSpPr/>
            <p:nvPr/>
          </p:nvSpPr>
          <p:spPr>
            <a:xfrm>
              <a:off x="548640" y="205740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তৈরি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পোশাক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রপ্তানির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প্রধান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খাত</a:t>
              </a:r>
              <a:endParaRPr lang="en-US" sz="2800" b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8E3F858-7CA6-B44B-A32C-86FB5BE5A791}"/>
              </a:ext>
            </a:extLst>
          </p:cNvPr>
          <p:cNvGrpSpPr/>
          <p:nvPr/>
        </p:nvGrpSpPr>
        <p:grpSpPr>
          <a:xfrm>
            <a:off x="3337560" y="1874520"/>
            <a:ext cx="2788920" cy="1371600"/>
            <a:chOff x="3337560" y="1874520"/>
            <a:chExt cx="2788920" cy="1371600"/>
          </a:xfrm>
        </p:grpSpPr>
        <p:sp>
          <p:nvSpPr>
            <p:cNvPr id="9" name="Shape 7"/>
            <p:cNvSpPr/>
            <p:nvPr/>
          </p:nvSpPr>
          <p:spPr>
            <a:xfrm>
              <a:off x="333756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2" name="Text 10"/>
            <p:cNvSpPr/>
            <p:nvPr/>
          </p:nvSpPr>
          <p:spPr>
            <a:xfrm>
              <a:off x="3474720" y="205740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খাদ্য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প্রক্রিয়া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কৃষিভিত্তিক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সম্ভাবনা</a:t>
              </a:r>
              <a:endParaRPr lang="en-US" sz="2800" b="1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DAC641-FD10-A4D6-E395-9BFB3023FE99}"/>
              </a:ext>
            </a:extLst>
          </p:cNvPr>
          <p:cNvGrpSpPr/>
          <p:nvPr/>
        </p:nvGrpSpPr>
        <p:grpSpPr>
          <a:xfrm>
            <a:off x="6263640" y="1874520"/>
            <a:ext cx="2788920" cy="1371600"/>
            <a:chOff x="6263640" y="1874520"/>
            <a:chExt cx="2788920" cy="1371600"/>
          </a:xfrm>
        </p:grpSpPr>
        <p:sp>
          <p:nvSpPr>
            <p:cNvPr id="13" name="Shape 11"/>
            <p:cNvSpPr/>
            <p:nvPr/>
          </p:nvSpPr>
          <p:spPr>
            <a:xfrm>
              <a:off x="626364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6400800" y="205740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চামড়াজাত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রপ্তানি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সম্ভাবনা</a:t>
              </a:r>
              <a:endParaRPr lang="en-US" sz="2800" b="1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BD1C60-A887-E63D-FD53-6C482EC6C26A}"/>
              </a:ext>
            </a:extLst>
          </p:cNvPr>
          <p:cNvGrpSpPr/>
          <p:nvPr/>
        </p:nvGrpSpPr>
        <p:grpSpPr>
          <a:xfrm>
            <a:off x="9189720" y="1874520"/>
            <a:ext cx="2788920" cy="1371600"/>
            <a:chOff x="9189720" y="1874520"/>
            <a:chExt cx="2788920" cy="1371600"/>
          </a:xfrm>
        </p:grpSpPr>
        <p:sp>
          <p:nvSpPr>
            <p:cNvPr id="17" name="Shape 15"/>
            <p:cNvSpPr/>
            <p:nvPr/>
          </p:nvSpPr>
          <p:spPr>
            <a:xfrm>
              <a:off x="918972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0" name="Text 18"/>
            <p:cNvSpPr/>
            <p:nvPr/>
          </p:nvSpPr>
          <p:spPr>
            <a:xfrm>
              <a:off x="9326880" y="205740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৪.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জাহাজ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নির্মাণ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নতুন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সম্ভাবনার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খাত</a:t>
              </a:r>
              <a:endParaRPr lang="en-US" sz="28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D64D84-31AE-D150-832E-86F648890535}"/>
              </a:ext>
            </a:extLst>
          </p:cNvPr>
          <p:cNvGrpSpPr/>
          <p:nvPr/>
        </p:nvGrpSpPr>
        <p:grpSpPr>
          <a:xfrm>
            <a:off x="480060" y="3724656"/>
            <a:ext cx="2788920" cy="1517904"/>
            <a:chOff x="411480" y="4334256"/>
            <a:chExt cx="2788920" cy="1517904"/>
          </a:xfrm>
        </p:grpSpPr>
        <p:sp>
          <p:nvSpPr>
            <p:cNvPr id="21" name="Shape 19"/>
            <p:cNvSpPr/>
            <p:nvPr/>
          </p:nvSpPr>
          <p:spPr>
            <a:xfrm>
              <a:off x="41148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4" name="Text 22"/>
            <p:cNvSpPr/>
            <p:nvPr/>
          </p:nvSpPr>
          <p:spPr>
            <a:xfrm>
              <a:off x="548640" y="46634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আইসিটি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ডিজিটাল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বাংলাদেশ</a:t>
              </a:r>
              <a:endParaRPr lang="en-US" sz="2800" b="1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2F1914-2019-1A46-6A8F-349E73F235CA}"/>
              </a:ext>
            </a:extLst>
          </p:cNvPr>
          <p:cNvGrpSpPr/>
          <p:nvPr/>
        </p:nvGrpSpPr>
        <p:grpSpPr>
          <a:xfrm>
            <a:off x="3406140" y="3724656"/>
            <a:ext cx="2788920" cy="1517904"/>
            <a:chOff x="3337560" y="4334256"/>
            <a:chExt cx="2788920" cy="1517904"/>
          </a:xfrm>
        </p:grpSpPr>
        <p:sp>
          <p:nvSpPr>
            <p:cNvPr id="25" name="Shape 23"/>
            <p:cNvSpPr/>
            <p:nvPr/>
          </p:nvSpPr>
          <p:spPr>
            <a:xfrm>
              <a:off x="333756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28" name="Text 26"/>
            <p:cNvSpPr/>
            <p:nvPr/>
          </p:nvSpPr>
          <p:spPr>
            <a:xfrm>
              <a:off x="3474720" y="46634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৬.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নবায়নযোগ্য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শক্তি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সোলার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উইন্ড</a:t>
              </a:r>
              <a:endParaRPr lang="en-US" sz="28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A9265F-8786-F34F-B655-C5DB3D6D551C}"/>
              </a:ext>
            </a:extLst>
          </p:cNvPr>
          <p:cNvGrpSpPr/>
          <p:nvPr/>
        </p:nvGrpSpPr>
        <p:grpSpPr>
          <a:xfrm>
            <a:off x="6271262" y="3742239"/>
            <a:ext cx="2788920" cy="1517905"/>
            <a:chOff x="6202682" y="4351839"/>
            <a:chExt cx="2788920" cy="1517905"/>
          </a:xfrm>
        </p:grpSpPr>
        <p:sp>
          <p:nvSpPr>
            <p:cNvPr id="29" name="Shape 27"/>
            <p:cNvSpPr/>
            <p:nvPr/>
          </p:nvSpPr>
          <p:spPr>
            <a:xfrm>
              <a:off x="6202682" y="4351839"/>
              <a:ext cx="2788920" cy="1517905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2" name="Text 30"/>
            <p:cNvSpPr/>
            <p:nvPr/>
          </p:nvSpPr>
          <p:spPr>
            <a:xfrm>
              <a:off x="6400800" y="46634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৭.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পর্যটন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সম্ভাবনা</a:t>
              </a:r>
              <a:endParaRPr lang="en-US" sz="28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DBCC4CA-1034-0AF9-4D4D-F18250141060}"/>
              </a:ext>
            </a:extLst>
          </p:cNvPr>
          <p:cNvGrpSpPr/>
          <p:nvPr/>
        </p:nvGrpSpPr>
        <p:grpSpPr>
          <a:xfrm>
            <a:off x="9273544" y="3742238"/>
            <a:ext cx="2788920" cy="1517906"/>
            <a:chOff x="9189720" y="4334254"/>
            <a:chExt cx="2788920" cy="1517906"/>
          </a:xfrm>
        </p:grpSpPr>
        <p:sp>
          <p:nvSpPr>
            <p:cNvPr id="33" name="Shape 31"/>
            <p:cNvSpPr/>
            <p:nvPr/>
          </p:nvSpPr>
          <p:spPr>
            <a:xfrm>
              <a:off x="9189720" y="4334254"/>
              <a:ext cx="2788920" cy="1517906"/>
            </a:xfrm>
            <a:prstGeom prst="roundRect">
              <a:avLst>
                <a:gd name="adj" fmla="val 3846"/>
              </a:avLst>
            </a:prstGeom>
            <a:blipFill>
              <a:blip r:embed="rId3"/>
              <a:tile tx="0" ty="0" sx="100000" sy="100000" flip="none" algn="tl"/>
            </a:blip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36" name="Text 34"/>
            <p:cNvSpPr/>
            <p:nvPr/>
          </p:nvSpPr>
          <p:spPr>
            <a:xfrm>
              <a:off x="9326880" y="466344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৮.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অটোমোবাইল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ভবিষ্যতের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endParaRPr lang="en-US" sz="2800" b="1" dirty="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1C897209-4FB0-2B76-2E1B-815A4265457D}"/>
              </a:ext>
            </a:extLst>
          </p:cNvPr>
          <p:cNvSpPr/>
          <p:nvPr/>
        </p:nvSpPr>
        <p:spPr>
          <a:xfrm>
            <a:off x="1640378" y="63779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24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2400" b="1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21B02CA0-D989-2BE8-7984-C64106ECEC61}"/>
              </a:ext>
            </a:extLst>
          </p:cNvPr>
          <p:cNvSpPr/>
          <p:nvPr/>
        </p:nvSpPr>
        <p:spPr>
          <a:xfrm>
            <a:off x="548640" y="182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তিন শ্রেণির তুলনা</a:t>
            </a:r>
            <a:endParaRPr lang="en-US" sz="2400" b="1" dirty="0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55B81281-B5FD-CEEE-F50B-7B29379C7205}"/>
              </a:ext>
            </a:extLst>
          </p:cNvPr>
          <p:cNvSpPr/>
          <p:nvPr/>
        </p:nvSpPr>
        <p:spPr>
          <a:xfrm>
            <a:off x="457200" y="685800"/>
            <a:ext cx="11247120" cy="64008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E3347E51-B935-F323-C092-9D61F6E62CA3}"/>
              </a:ext>
            </a:extLst>
          </p:cNvPr>
          <p:cNvSpPr/>
          <p:nvPr/>
        </p:nvSpPr>
        <p:spPr>
          <a:xfrm>
            <a:off x="457200" y="777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বিষয়</a:t>
            </a:r>
            <a:endParaRPr lang="en-US" sz="3600" b="1" dirty="0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7385330B-FB0C-3CD8-B62A-BC2B3CC407C6}"/>
              </a:ext>
            </a:extLst>
          </p:cNvPr>
          <p:cNvSpPr/>
          <p:nvPr/>
        </p:nvSpPr>
        <p:spPr>
          <a:xfrm>
            <a:off x="2743200" y="7772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কুটির</a:t>
            </a:r>
            <a:endParaRPr lang="en-US" sz="3600" b="1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0D963354-36A0-4077-6F62-B40B0A36057F}"/>
              </a:ext>
            </a:extLst>
          </p:cNvPr>
          <p:cNvSpPr/>
          <p:nvPr/>
        </p:nvSpPr>
        <p:spPr>
          <a:xfrm>
            <a:off x="5669280" y="777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ক্ষুদ্র/মাঝারি</a:t>
            </a:r>
            <a:endParaRPr lang="en-US" sz="3600" b="1" dirty="0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A8614E04-E9AF-E81D-C718-95E7C191AAC2}"/>
              </a:ext>
            </a:extLst>
          </p:cNvPr>
          <p:cNvSpPr/>
          <p:nvPr/>
        </p:nvSpPr>
        <p:spPr>
          <a:xfrm>
            <a:off x="8961120" y="7772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বৃহৎ</a:t>
            </a:r>
            <a:endParaRPr lang="en-US" sz="3600" b="1" dirty="0"/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6E88EA44-59DF-F207-62C9-3F293025847B}"/>
              </a:ext>
            </a:extLst>
          </p:cNvPr>
          <p:cNvSpPr/>
          <p:nvPr/>
        </p:nvSpPr>
        <p:spPr>
          <a:xfrm>
            <a:off x="457200" y="1417320"/>
            <a:ext cx="11247120" cy="86868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A9A17F10-25F2-E3C0-2B97-98DBA921C0B8}"/>
              </a:ext>
            </a:extLst>
          </p:cNvPr>
          <p:cNvSpPr/>
          <p:nvPr/>
        </p:nvSpPr>
        <p:spPr>
          <a:xfrm>
            <a:off x="457200" y="16002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মূলধন</a:t>
            </a:r>
            <a:endParaRPr lang="en-US" sz="2800" b="1" dirty="0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64FAAD93-EBEF-A148-DFCA-6A7365650F03}"/>
              </a:ext>
            </a:extLst>
          </p:cNvPr>
          <p:cNvSpPr/>
          <p:nvPr/>
        </p:nvSpPr>
        <p:spPr>
          <a:xfrm>
            <a:off x="2743200" y="160020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৫ লক্ষের নিচে</a:t>
            </a:r>
            <a:endParaRPr lang="en-US" sz="2800" b="1" dirty="0"/>
          </a:p>
        </p:txBody>
      </p:sp>
      <p:sp>
        <p:nvSpPr>
          <p:cNvPr id="25" name="Text 11">
            <a:extLst>
              <a:ext uri="{FF2B5EF4-FFF2-40B4-BE49-F238E27FC236}">
                <a16:creationId xmlns:a16="http://schemas.microsoft.com/office/drawing/2014/main" id="{4A519522-31D4-F977-4BE2-1429ECD6D456}"/>
              </a:ext>
            </a:extLst>
          </p:cNvPr>
          <p:cNvSpPr/>
          <p:nvPr/>
        </p:nvSpPr>
        <p:spPr>
          <a:xfrm>
            <a:off x="5669280" y="16002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৫০ লক্ষ–৩০ কোটি</a:t>
            </a:r>
            <a:endParaRPr lang="en-US" sz="2800" b="1" dirty="0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1B0E8225-EECB-7BCE-8554-C96752383C2A}"/>
              </a:ext>
            </a:extLst>
          </p:cNvPr>
          <p:cNvSpPr/>
          <p:nvPr/>
        </p:nvSpPr>
        <p:spPr>
          <a:xfrm>
            <a:off x="8961120" y="16002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৩০ কোটির অধিক</a:t>
            </a:r>
            <a:endParaRPr lang="en-US" sz="2800" b="1" dirty="0"/>
          </a:p>
        </p:txBody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0AE83255-1E70-D2DB-BD7C-FF94848E78F6}"/>
              </a:ext>
            </a:extLst>
          </p:cNvPr>
          <p:cNvSpPr/>
          <p:nvPr/>
        </p:nvSpPr>
        <p:spPr>
          <a:xfrm>
            <a:off x="457200" y="2286000"/>
            <a:ext cx="11247120" cy="86868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1" name="Text 14">
            <a:extLst>
              <a:ext uri="{FF2B5EF4-FFF2-40B4-BE49-F238E27FC236}">
                <a16:creationId xmlns:a16="http://schemas.microsoft.com/office/drawing/2014/main" id="{1A426256-0F34-850D-A943-5FCC2BC7224E}"/>
              </a:ext>
            </a:extLst>
          </p:cNvPr>
          <p:cNvSpPr/>
          <p:nvPr/>
        </p:nvSpPr>
        <p:spPr>
          <a:xfrm>
            <a:off x="457200" y="24688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শ্রমিক</a:t>
            </a:r>
            <a:endParaRPr lang="en-US" sz="2800" b="1" dirty="0"/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BE584295-5B10-8190-78EE-61DE6975BEBF}"/>
              </a:ext>
            </a:extLst>
          </p:cNvPr>
          <p:cNvSpPr/>
          <p:nvPr/>
        </p:nvSpPr>
        <p:spPr>
          <a:xfrm>
            <a:off x="2743200" y="246888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সর্বোচ্চ ১০</a:t>
            </a:r>
            <a:endParaRPr lang="en-US" sz="2800" b="1" dirty="0"/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89F80A71-F791-7C3B-B9E4-93BC7476ACA4}"/>
              </a:ext>
            </a:extLst>
          </p:cNvPr>
          <p:cNvSpPr/>
          <p:nvPr/>
        </p:nvSpPr>
        <p:spPr>
          <a:xfrm>
            <a:off x="5669280" y="24688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১০–২৫০</a:t>
            </a:r>
            <a:endParaRPr lang="en-US" sz="2800" b="1" dirty="0"/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2971EB0D-2B48-5AA8-649D-91A3393B9824}"/>
              </a:ext>
            </a:extLst>
          </p:cNvPr>
          <p:cNvSpPr/>
          <p:nvPr/>
        </p:nvSpPr>
        <p:spPr>
          <a:xfrm>
            <a:off x="8961120" y="24688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২৫০+</a:t>
            </a:r>
            <a:endParaRPr lang="en-US" sz="2800" b="1" dirty="0"/>
          </a:p>
        </p:txBody>
      </p:sp>
      <p:sp>
        <p:nvSpPr>
          <p:cNvPr id="39" name="Shape 18">
            <a:extLst>
              <a:ext uri="{FF2B5EF4-FFF2-40B4-BE49-F238E27FC236}">
                <a16:creationId xmlns:a16="http://schemas.microsoft.com/office/drawing/2014/main" id="{5E9E47D7-CE4E-144A-6AEE-DAA87B167003}"/>
              </a:ext>
            </a:extLst>
          </p:cNvPr>
          <p:cNvSpPr/>
          <p:nvPr/>
        </p:nvSpPr>
        <p:spPr>
          <a:xfrm>
            <a:off x="457200" y="3154680"/>
            <a:ext cx="11247120" cy="86868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7AFA3430-E6E3-2536-4062-9581B57147BF}"/>
              </a:ext>
            </a:extLst>
          </p:cNvPr>
          <p:cNvSpPr/>
          <p:nvPr/>
        </p:nvSpPr>
        <p:spPr>
          <a:xfrm>
            <a:off x="457200" y="333756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প্রযুক্তি</a:t>
            </a:r>
            <a:endParaRPr lang="en-US" sz="2800" b="1" dirty="0"/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CD4D8526-846D-65EF-8AFB-EEC117E74000}"/>
              </a:ext>
            </a:extLst>
          </p:cNvPr>
          <p:cNvSpPr/>
          <p:nvPr/>
        </p:nvSpPr>
        <p:spPr>
          <a:xfrm>
            <a:off x="2743200" y="33375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সাধারণ/হস্ত</a:t>
            </a:r>
            <a:endParaRPr lang="en-US" sz="2800" b="1" dirty="0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AB0DA1AE-A50B-FF35-A89E-00E536343719}"/>
              </a:ext>
            </a:extLst>
          </p:cNvPr>
          <p:cNvSpPr/>
          <p:nvPr/>
        </p:nvSpPr>
        <p:spPr>
          <a:xfrm>
            <a:off x="5669280" y="33375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আধা-আধুনিক</a:t>
            </a:r>
            <a:endParaRPr lang="en-US" sz="2800" b="1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2B06252A-DFC8-F9BD-B856-0553C925A407}"/>
              </a:ext>
            </a:extLst>
          </p:cNvPr>
          <p:cNvSpPr/>
          <p:nvPr/>
        </p:nvSpPr>
        <p:spPr>
          <a:xfrm>
            <a:off x="8961120" y="33375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আধুনিক</a:t>
            </a:r>
            <a:endParaRPr lang="en-US" sz="2800" b="1" dirty="0"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7AA7B516-AA9B-3F0A-3DA9-E26F285586D7}"/>
              </a:ext>
            </a:extLst>
          </p:cNvPr>
          <p:cNvSpPr/>
          <p:nvPr/>
        </p:nvSpPr>
        <p:spPr>
          <a:xfrm>
            <a:off x="457200" y="4023360"/>
            <a:ext cx="11247120" cy="868680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B38D7DD4-F2F5-A5C9-1311-C78960DD2FDC}"/>
              </a:ext>
            </a:extLst>
          </p:cNvPr>
          <p:cNvSpPr/>
          <p:nvPr/>
        </p:nvSpPr>
        <p:spPr>
          <a:xfrm>
            <a:off x="457200" y="42062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পরিসর</a:t>
            </a:r>
            <a:endParaRPr lang="en-US" sz="2800" b="1" dirty="0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1FB5058D-6B80-B16F-1E7E-671A20485F99}"/>
              </a:ext>
            </a:extLst>
          </p:cNvPr>
          <p:cNvSpPr/>
          <p:nvPr/>
        </p:nvSpPr>
        <p:spPr>
          <a:xfrm>
            <a:off x="2743200" y="420624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পরিবারকেন্দ্রিক</a:t>
            </a:r>
            <a:endParaRPr lang="en-US" sz="2800" b="1" dirty="0"/>
          </a:p>
        </p:txBody>
      </p:sp>
      <p:sp>
        <p:nvSpPr>
          <p:cNvPr id="55" name="Text 26">
            <a:extLst>
              <a:ext uri="{FF2B5EF4-FFF2-40B4-BE49-F238E27FC236}">
                <a16:creationId xmlns:a16="http://schemas.microsoft.com/office/drawing/2014/main" id="{A75FF828-89F5-5758-ECB9-62233FCE4FAC}"/>
              </a:ext>
            </a:extLst>
          </p:cNvPr>
          <p:cNvSpPr/>
          <p:nvPr/>
        </p:nvSpPr>
        <p:spPr>
          <a:xfrm>
            <a:off x="5669280" y="4206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ছোট-মাঝারি</a:t>
            </a:r>
            <a:endParaRPr lang="en-US" sz="2800" b="1" dirty="0"/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366F8955-6572-1834-48A3-394F36450446}"/>
              </a:ext>
            </a:extLst>
          </p:cNvPr>
          <p:cNvSpPr/>
          <p:nvPr/>
        </p:nvSpPr>
        <p:spPr>
          <a:xfrm>
            <a:off x="8961120" y="42062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বড় পরিসর</a:t>
            </a:r>
            <a:endParaRPr lang="en-US" sz="2800" b="1" dirty="0"/>
          </a:p>
        </p:txBody>
      </p:sp>
      <p:sp>
        <p:nvSpPr>
          <p:cNvPr id="59" name="Shape 28">
            <a:extLst>
              <a:ext uri="{FF2B5EF4-FFF2-40B4-BE49-F238E27FC236}">
                <a16:creationId xmlns:a16="http://schemas.microsoft.com/office/drawing/2014/main" id="{0DCA2694-FCBC-8D35-4AEA-EF07DBE51936}"/>
              </a:ext>
            </a:extLst>
          </p:cNvPr>
          <p:cNvSpPr/>
          <p:nvPr/>
        </p:nvSpPr>
        <p:spPr>
          <a:xfrm>
            <a:off x="457200" y="4892040"/>
            <a:ext cx="11247120" cy="86868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61" name="Text 29">
            <a:extLst>
              <a:ext uri="{FF2B5EF4-FFF2-40B4-BE49-F238E27FC236}">
                <a16:creationId xmlns:a16="http://schemas.microsoft.com/office/drawing/2014/main" id="{660420F6-79AE-AF6C-9E4C-EF00AD08B3A8}"/>
              </a:ext>
            </a:extLst>
          </p:cNvPr>
          <p:cNvSpPr/>
          <p:nvPr/>
        </p:nvSpPr>
        <p:spPr>
          <a:xfrm>
            <a:off x="457200" y="50749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বাজার</a:t>
            </a:r>
            <a:endParaRPr lang="en-US" sz="2800" b="1" dirty="0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A523838F-E241-D80D-8300-61CD53253FD6}"/>
              </a:ext>
            </a:extLst>
          </p:cNvPr>
          <p:cNvSpPr/>
          <p:nvPr/>
        </p:nvSpPr>
        <p:spPr>
          <a:xfrm>
            <a:off x="2743200" y="50749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স্থানীয়</a:t>
            </a:r>
            <a:endParaRPr lang="en-US" sz="2800" b="1" dirty="0"/>
          </a:p>
        </p:txBody>
      </p:sp>
      <p:sp>
        <p:nvSpPr>
          <p:cNvPr id="65" name="Text 31">
            <a:extLst>
              <a:ext uri="{FF2B5EF4-FFF2-40B4-BE49-F238E27FC236}">
                <a16:creationId xmlns:a16="http://schemas.microsoft.com/office/drawing/2014/main" id="{32A275F3-A271-0CE9-CF7D-687E808ECBD8}"/>
              </a:ext>
            </a:extLst>
          </p:cNvPr>
          <p:cNvSpPr/>
          <p:nvPr/>
        </p:nvSpPr>
        <p:spPr>
          <a:xfrm>
            <a:off x="5669280" y="50749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স্থানীয়+রপ্তানি</a:t>
            </a:r>
            <a:endParaRPr lang="en-US" sz="2800" b="1" dirty="0"/>
          </a:p>
        </p:txBody>
      </p:sp>
      <p:sp>
        <p:nvSpPr>
          <p:cNvPr id="67" name="Text 32">
            <a:extLst>
              <a:ext uri="{FF2B5EF4-FFF2-40B4-BE49-F238E27FC236}">
                <a16:creationId xmlns:a16="http://schemas.microsoft.com/office/drawing/2014/main" id="{5634ED81-08B3-707C-F13E-B3B3C9B07DFD}"/>
              </a:ext>
            </a:extLst>
          </p:cNvPr>
          <p:cNvSpPr/>
          <p:nvPr/>
        </p:nvSpPr>
        <p:spPr>
          <a:xfrm>
            <a:off x="8961120" y="50749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জাতীয়+রপ্তানি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23065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E643D-2C82-201D-4B73-A7BED9EA6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64CD67A3-1730-A24D-1A22-4070992952E9}"/>
              </a:ext>
            </a:extLst>
          </p:cNvPr>
          <p:cNvSpPr/>
          <p:nvPr/>
        </p:nvSpPr>
        <p:spPr>
          <a:xfrm>
            <a:off x="2133295" y="6178851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b="1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b="1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b="1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101832EF-27E9-EE5C-A6DF-6F2F997E7665}"/>
              </a:ext>
            </a:extLst>
          </p:cNvPr>
          <p:cNvSpPr/>
          <p:nvPr/>
        </p:nvSpPr>
        <p:spPr>
          <a:xfrm>
            <a:off x="2687782" y="1097280"/>
            <a:ext cx="697407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অনুপ্রেরণা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: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আমিও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উদ্যোক্তা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হতে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পারি</a:t>
            </a:r>
            <a:endParaRPr lang="en-US" sz="4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85357CF-36CF-E63E-2969-756E9472B23B}"/>
              </a:ext>
            </a:extLst>
          </p:cNvPr>
          <p:cNvGrpSpPr/>
          <p:nvPr/>
        </p:nvGrpSpPr>
        <p:grpSpPr>
          <a:xfrm>
            <a:off x="457200" y="1829770"/>
            <a:ext cx="3454822" cy="1371600"/>
            <a:chOff x="411480" y="1874520"/>
            <a:chExt cx="2788920" cy="137160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1777A0C9-9800-A098-65CF-3982E43CE7B0}"/>
                </a:ext>
              </a:extLst>
            </p:cNvPr>
            <p:cNvSpPr/>
            <p:nvPr/>
          </p:nvSpPr>
          <p:spPr>
            <a:xfrm>
              <a:off x="41148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1" name="Text 6">
              <a:extLst>
                <a:ext uri="{FF2B5EF4-FFF2-40B4-BE49-F238E27FC236}">
                  <a16:creationId xmlns:a16="http://schemas.microsoft.com/office/drawing/2014/main" id="{680CFD73-9409-DCBB-F2B8-7C60AA81F98F}"/>
                </a:ext>
              </a:extLst>
            </p:cNvPr>
            <p:cNvSpPr/>
            <p:nvPr/>
          </p:nvSpPr>
          <p:spPr>
            <a:xfrm>
              <a:off x="548640" y="2057400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থেকে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দিয়ে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সম্ভব</a:t>
              </a:r>
              <a:endParaRPr lang="en-US" sz="2400" b="1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687E5A-F467-8D57-063B-F4E638CDD709}"/>
              </a:ext>
            </a:extLst>
          </p:cNvPr>
          <p:cNvGrpSpPr/>
          <p:nvPr/>
        </p:nvGrpSpPr>
        <p:grpSpPr>
          <a:xfrm>
            <a:off x="4220595" y="1802753"/>
            <a:ext cx="3454823" cy="1371600"/>
            <a:chOff x="3337560" y="1874520"/>
            <a:chExt cx="2788920" cy="1371600"/>
          </a:xfrm>
        </p:grpSpPr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9437B1D6-DE13-1E6D-EE64-13F8EB7DB0F5}"/>
                </a:ext>
              </a:extLst>
            </p:cNvPr>
            <p:cNvSpPr/>
            <p:nvPr/>
          </p:nvSpPr>
          <p:spPr>
            <a:xfrm>
              <a:off x="333756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E7400340-B27C-F2B3-1976-C3AC5F341319}"/>
                </a:ext>
              </a:extLst>
            </p:cNvPr>
            <p:cNvSpPr/>
            <p:nvPr/>
          </p:nvSpPr>
          <p:spPr>
            <a:xfrm>
              <a:off x="3474720" y="2047702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স্থানীয়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এলাকার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কাঁচামাল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দক্ষতা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কাজে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লাগাও</a:t>
              </a:r>
              <a:endParaRPr lang="en-US" sz="2400" b="1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25AF90-9351-EDDE-60EE-4DE36CB34590}"/>
              </a:ext>
            </a:extLst>
          </p:cNvPr>
          <p:cNvGrpSpPr/>
          <p:nvPr/>
        </p:nvGrpSpPr>
        <p:grpSpPr>
          <a:xfrm>
            <a:off x="7971406" y="1748444"/>
            <a:ext cx="3380897" cy="1371600"/>
            <a:chOff x="6263640" y="1874520"/>
            <a:chExt cx="2788920" cy="1371600"/>
          </a:xfrm>
        </p:grpSpPr>
        <p:sp>
          <p:nvSpPr>
            <p:cNvPr id="17" name="Shape 11">
              <a:extLst>
                <a:ext uri="{FF2B5EF4-FFF2-40B4-BE49-F238E27FC236}">
                  <a16:creationId xmlns:a16="http://schemas.microsoft.com/office/drawing/2014/main" id="{1EF19998-E550-33EA-B341-E0CC2E1983A4}"/>
                </a:ext>
              </a:extLst>
            </p:cNvPr>
            <p:cNvSpPr/>
            <p:nvPr/>
          </p:nvSpPr>
          <p:spPr>
            <a:xfrm>
              <a:off x="6263640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9" name="Text 14">
              <a:extLst>
                <a:ext uri="{FF2B5EF4-FFF2-40B4-BE49-F238E27FC236}">
                  <a16:creationId xmlns:a16="http://schemas.microsoft.com/office/drawing/2014/main" id="{0142EB23-B034-42AE-9875-A7B8A7261531}"/>
                </a:ext>
              </a:extLst>
            </p:cNvPr>
            <p:cNvSpPr/>
            <p:nvPr/>
          </p:nvSpPr>
          <p:spPr>
            <a:xfrm>
              <a:off x="6400800" y="2047702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৩.সরকারি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সহায়তা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বিসিক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ব্যাংক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ঋণ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প্রশিক্ষণ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আছে</a:t>
              </a:r>
              <a:endParaRPr lang="en-US" sz="2400" b="1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59E12E-D11C-5243-59C0-DE07C6080790}"/>
              </a:ext>
            </a:extLst>
          </p:cNvPr>
          <p:cNvGrpSpPr/>
          <p:nvPr/>
        </p:nvGrpSpPr>
        <p:grpSpPr>
          <a:xfrm>
            <a:off x="457200" y="4178254"/>
            <a:ext cx="3454822" cy="1371600"/>
            <a:chOff x="9265615" y="1874520"/>
            <a:chExt cx="2788920" cy="1371600"/>
          </a:xfrm>
        </p:grpSpPr>
        <p:sp>
          <p:nvSpPr>
            <p:cNvPr id="21" name="Shape 15">
              <a:extLst>
                <a:ext uri="{FF2B5EF4-FFF2-40B4-BE49-F238E27FC236}">
                  <a16:creationId xmlns:a16="http://schemas.microsoft.com/office/drawing/2014/main" id="{CC5E76D1-EF53-F4CA-6DC8-AE00469F158D}"/>
                </a:ext>
              </a:extLst>
            </p:cNvPr>
            <p:cNvSpPr/>
            <p:nvPr/>
          </p:nvSpPr>
          <p:spPr>
            <a:xfrm>
              <a:off x="9265615" y="1874520"/>
              <a:ext cx="2788920" cy="1371600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3" name="Text 18">
              <a:extLst>
                <a:ext uri="{FF2B5EF4-FFF2-40B4-BE49-F238E27FC236}">
                  <a16:creationId xmlns:a16="http://schemas.microsoft.com/office/drawing/2014/main" id="{A6F59053-A8F4-077B-9E7A-2068D3782C55}"/>
                </a:ext>
              </a:extLst>
            </p:cNvPr>
            <p:cNvSpPr/>
            <p:nvPr/>
          </p:nvSpPr>
          <p:spPr>
            <a:xfrm>
              <a:off x="9402775" y="2047702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৪.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চাহিদা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চিহ্নিত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করো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নিজ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এলাকার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চাহিদা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সম্ভাবনা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দেখো</a:t>
              </a:r>
              <a:endParaRPr lang="en-US" sz="2400" b="1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D0E09E-EBEC-0CDD-67D6-AE3C18938EBC}"/>
              </a:ext>
            </a:extLst>
          </p:cNvPr>
          <p:cNvGrpSpPr/>
          <p:nvPr/>
        </p:nvGrpSpPr>
        <p:grpSpPr>
          <a:xfrm>
            <a:off x="4220596" y="4031950"/>
            <a:ext cx="3454822" cy="1517904"/>
            <a:chOff x="411480" y="4334256"/>
            <a:chExt cx="2788920" cy="1517904"/>
          </a:xfrm>
        </p:grpSpPr>
        <p:sp>
          <p:nvSpPr>
            <p:cNvPr id="25" name="Shape 19">
              <a:extLst>
                <a:ext uri="{FF2B5EF4-FFF2-40B4-BE49-F238E27FC236}">
                  <a16:creationId xmlns:a16="http://schemas.microsoft.com/office/drawing/2014/main" id="{AED9BD90-4ECC-B20E-2461-8FF9ED3C7BE9}"/>
                </a:ext>
              </a:extLst>
            </p:cNvPr>
            <p:cNvSpPr/>
            <p:nvPr/>
          </p:nvSpPr>
          <p:spPr>
            <a:xfrm>
              <a:off x="41148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7" name="Text 22">
              <a:extLst>
                <a:ext uri="{FF2B5EF4-FFF2-40B4-BE49-F238E27FC236}">
                  <a16:creationId xmlns:a16="http://schemas.microsoft.com/office/drawing/2014/main" id="{9D463992-6012-4722-B080-5FDADE289EB2}"/>
                </a:ext>
              </a:extLst>
            </p:cNvPr>
            <p:cNvSpPr/>
            <p:nvPr/>
          </p:nvSpPr>
          <p:spPr>
            <a:xfrm>
              <a:off x="548640" y="4590288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পরিকল্পনা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করো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পরিকল্পনা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দিয়ে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শুরু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করো</a:t>
              </a:r>
              <a:endParaRPr lang="en-US" sz="2400" b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40DB86-D346-0C9A-12BD-A65BAD7FF5E9}"/>
              </a:ext>
            </a:extLst>
          </p:cNvPr>
          <p:cNvGrpSpPr/>
          <p:nvPr/>
        </p:nvGrpSpPr>
        <p:grpSpPr>
          <a:xfrm>
            <a:off x="7971406" y="3994543"/>
            <a:ext cx="3380897" cy="1517904"/>
            <a:chOff x="3337560" y="4334256"/>
            <a:chExt cx="2788920" cy="1517904"/>
          </a:xfrm>
        </p:grpSpPr>
        <p:sp>
          <p:nvSpPr>
            <p:cNvPr id="29" name="Shape 23">
              <a:extLst>
                <a:ext uri="{FF2B5EF4-FFF2-40B4-BE49-F238E27FC236}">
                  <a16:creationId xmlns:a16="http://schemas.microsoft.com/office/drawing/2014/main" id="{6E0B38C8-7439-88B0-D8B5-34EC6AF0D095}"/>
                </a:ext>
              </a:extLst>
            </p:cNvPr>
            <p:cNvSpPr/>
            <p:nvPr/>
          </p:nvSpPr>
          <p:spPr>
            <a:xfrm>
              <a:off x="3337560" y="4334256"/>
              <a:ext cx="2788920" cy="1517904"/>
            </a:xfrm>
            <a:prstGeom prst="roundRect">
              <a:avLst>
                <a:gd name="adj" fmla="val 3846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31" name="Text 26">
              <a:extLst>
                <a:ext uri="{FF2B5EF4-FFF2-40B4-BE49-F238E27FC236}">
                  <a16:creationId xmlns:a16="http://schemas.microsoft.com/office/drawing/2014/main" id="{508249DB-63A4-CC26-76F9-3590A1991B60}"/>
                </a:ext>
              </a:extLst>
            </p:cNvPr>
            <p:cNvSpPr/>
            <p:nvPr/>
          </p:nvSpPr>
          <p:spPr>
            <a:xfrm>
              <a:off x="3474720" y="4590288"/>
              <a:ext cx="251460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৬.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স্বপ্ন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দেখো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একদিন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শিল্পও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সম্ভব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85407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5C1FA-6C67-F181-DE3A-CC6EF70D0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C7FD6177-77B7-E116-47C8-8993942A5239}"/>
              </a:ext>
            </a:extLst>
          </p:cNvPr>
          <p:cNvSpPr/>
          <p:nvPr/>
        </p:nvSpPr>
        <p:spPr>
          <a:xfrm>
            <a:off x="411480" y="822960"/>
            <a:ext cx="5120640" cy="5522422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9D5F6AE-30FF-1764-F121-609FCDE3D102}"/>
              </a:ext>
            </a:extLst>
          </p:cNvPr>
          <p:cNvSpPr/>
          <p:nvPr/>
        </p:nvSpPr>
        <p:spPr>
          <a:xfrm>
            <a:off x="411480" y="822960"/>
            <a:ext cx="5120640" cy="64008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1D80336-06C5-2B31-14E4-D8036B20CE21}"/>
              </a:ext>
            </a:extLst>
          </p:cNvPr>
          <p:cNvSpPr/>
          <p:nvPr/>
        </p:nvSpPr>
        <p:spPr>
          <a:xfrm>
            <a:off x="411479" y="914400"/>
            <a:ext cx="495300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 err="1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দলীয়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কাজ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		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৮মিনিট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9465314-F0D9-3730-16C9-3399EE102C20}"/>
              </a:ext>
            </a:extLst>
          </p:cNvPr>
          <p:cNvSpPr/>
          <p:nvPr/>
        </p:nvSpPr>
        <p:spPr>
          <a:xfrm>
            <a:off x="640080" y="1737359"/>
            <a:ext cx="4547018" cy="5029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একটি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কল্পিত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বৃহ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ৎ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ছোট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পরিকল্পনা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তৈরি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করো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:</a:t>
            </a:r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নাম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পণ্য</a:t>
            </a:r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কেন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উপযুক্ত</a:t>
            </a:r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কীভাবে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শুরু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করবে</a:t>
            </a:r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কী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কী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সহায়তা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লাগবে</a:t>
            </a:r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দলগতভাবে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উপস্থাপন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করো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।</a:t>
            </a:r>
            <a:endParaRPr lang="en-US" sz="2800" b="1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480C1EE-2306-30FD-CC54-20DEF1D00073}"/>
              </a:ext>
            </a:extLst>
          </p:cNvPr>
          <p:cNvSpPr/>
          <p:nvPr/>
        </p:nvSpPr>
        <p:spPr>
          <a:xfrm>
            <a:off x="6217920" y="9144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একক কাজ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938C64-FE73-8DC3-55CC-837AA5051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"/>
            <a:ext cx="6431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23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9"/>
          <p:cNvSpPr/>
          <p:nvPr/>
        </p:nvSpPr>
        <p:spPr>
          <a:xfrm>
            <a:off x="6217920" y="9144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একক কাজ</a:t>
            </a:r>
            <a:endParaRPr lang="en-US" sz="2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C550ED-5C25-C265-90D3-3E3D20AEAC05}"/>
              </a:ext>
            </a:extLst>
          </p:cNvPr>
          <p:cNvGrpSpPr/>
          <p:nvPr/>
        </p:nvGrpSpPr>
        <p:grpSpPr>
          <a:xfrm>
            <a:off x="18757" y="-1"/>
            <a:ext cx="12037255" cy="6858001"/>
            <a:chOff x="18757" y="-1"/>
            <a:chExt cx="12037255" cy="68580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649C5E3-FA8D-A53F-B9F5-D297EBD18CDB}"/>
                </a:ext>
              </a:extLst>
            </p:cNvPr>
            <p:cNvGrpSpPr/>
            <p:nvPr/>
          </p:nvGrpSpPr>
          <p:grpSpPr>
            <a:xfrm>
              <a:off x="6595403" y="-1"/>
              <a:ext cx="5460609" cy="6710292"/>
              <a:chOff x="6595403" y="822960"/>
              <a:chExt cx="5577840" cy="4817127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6595403" y="822961"/>
                <a:ext cx="5577840" cy="4817126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10" name="Shape 8"/>
              <p:cNvSpPr/>
              <p:nvPr/>
            </p:nvSpPr>
            <p:spPr>
              <a:xfrm>
                <a:off x="6595403" y="822960"/>
                <a:ext cx="5577840" cy="640080"/>
              </a:xfrm>
              <a:prstGeom prst="rect">
                <a:avLst/>
              </a:prstGeom>
              <a:solidFill>
                <a:srgbClr val="196F3D"/>
              </a:solidFill>
              <a:ln/>
            </p:spPr>
            <p:txBody>
              <a:bodyPr/>
              <a:lstStyle/>
              <a:p>
                <a:r>
                  <a:rPr lang="en-US" sz="40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একক</a:t>
                </a:r>
                <a:r>
                  <a:rPr lang="en-US" sz="40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কাজ</a:t>
                </a:r>
                <a:r>
                  <a:rPr lang="en-US" sz="40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			</a:t>
                </a:r>
                <a:r>
                  <a:rPr lang="en-US" sz="4000" b="1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৫মিনিট</a:t>
                </a:r>
              </a:p>
              <a:p>
                <a:endPara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 10"/>
              <p:cNvSpPr/>
              <p:nvPr/>
            </p:nvSpPr>
            <p:spPr>
              <a:xfrm>
                <a:off x="6595403" y="1691640"/>
                <a:ext cx="5088596" cy="3840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খাতায়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লিখো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:</a:t>
                </a:r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১.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বৃহ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ৎ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শিল্প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কাকে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বলে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?</a:t>
                </a:r>
                <a:endParaRPr lang="en-US" sz="2800" b="1" dirty="0"/>
              </a:p>
              <a:p>
                <a:pPr algn="ctr"/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এর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দুটি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বৈশিষ্ট্য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।</a:t>
                </a:r>
                <a:endParaRPr lang="en-US" sz="2800" b="1" dirty="0"/>
              </a:p>
              <a:p>
                <a:pPr algn="ctr"/>
                <a:endParaRPr lang="en-US" sz="2800" b="1" dirty="0"/>
              </a:p>
              <a:p>
                <a:pPr algn="ctr"/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২.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বৃহ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ৎ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শিল্পের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দুটি</a:t>
                </a:r>
                <a:endParaRPr lang="en-US" sz="2800" b="1" dirty="0"/>
              </a:p>
              <a:p>
                <a:pPr algn="ctr"/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গুরুত্ব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।</a:t>
                </a:r>
                <a:endParaRPr lang="en-US" sz="2800" b="1" dirty="0"/>
              </a:p>
              <a:p>
                <a:pPr algn="ctr"/>
                <a:endParaRPr lang="en-US" sz="2400" b="1" dirty="0"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BB81AF-87A2-E354-2913-EBB62CE95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57" y="0"/>
              <a:ext cx="6427763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3DAA40F4-F11A-D37F-E4CC-B84EE732A8B4}"/>
              </a:ext>
            </a:extLst>
          </p:cNvPr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82D59068-2E8D-02A7-7571-511106784954}"/>
              </a:ext>
            </a:extLst>
          </p:cNvPr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1ADE6A2A-FFF7-353D-2634-DC39FBBF8B89}"/>
              </a:ext>
            </a:extLst>
          </p:cNvPr>
          <p:cNvSpPr/>
          <p:nvPr/>
        </p:nvSpPr>
        <p:spPr>
          <a:xfrm>
            <a:off x="640080" y="11887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সপ্তম অধ্যায় সম্পন্ন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2BD676E3-F615-4596-1FF0-1F48DE95DC37}"/>
              </a:ext>
            </a:extLst>
          </p:cNvPr>
          <p:cNvSpPr/>
          <p:nvPr/>
        </p:nvSpPr>
        <p:spPr>
          <a:xfrm>
            <a:off x="640080" y="17373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বাংলাদেশের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(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যা</a:t>
            </a: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শিখলাম</a:t>
            </a: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)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F31059FF-1F82-A5CD-3335-3F1EDBEBF7CB}"/>
              </a:ext>
            </a:extLst>
          </p:cNvPr>
          <p:cNvSpPr/>
          <p:nvPr/>
        </p:nvSpPr>
        <p:spPr>
          <a:xfrm flipV="1">
            <a:off x="3860569" y="2441448"/>
            <a:ext cx="4470862" cy="7315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2C33F68D-1648-1A43-4F9C-707A24B490C2}"/>
              </a:ext>
            </a:extLst>
          </p:cNvPr>
          <p:cNvSpPr/>
          <p:nvPr/>
        </p:nvSpPr>
        <p:spPr>
          <a:xfrm>
            <a:off x="640080" y="283464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কুটির • ক্ষুদ্র • মাঝারি • বৃহৎ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সব শিল্পই দেশের অর্থনীতির জন্য গুরুত্বপূর্ণ।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ছোট থেকে শুরু করে বড় হওয়া সম্ভব।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তোমরাও উদ্যোক্তা হতে পারো!</a:t>
            </a:r>
            <a:endParaRPr lang="en-US" sz="36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9AACB181-FF40-186A-FFFD-A44320919AD4}"/>
              </a:ext>
            </a:extLst>
          </p:cNvPr>
          <p:cNvSpPr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কারো</a:t>
            </a:r>
            <a:r>
              <a:rPr lang="en-US" sz="4000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কিছু</a:t>
            </a:r>
            <a:r>
              <a:rPr lang="en-US" sz="4000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জানার</a:t>
            </a:r>
            <a:r>
              <a:rPr lang="en-US" sz="4000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থাকলে</a:t>
            </a:r>
            <a:r>
              <a:rPr lang="en-US" sz="4000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প্রশ্ন</a:t>
            </a:r>
            <a:r>
              <a:rPr lang="en-US" sz="4000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থাকলে জিজ্ঞাসা করো!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09091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962DA-7540-6148-B198-9BA12E9D2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BAD5C8-AA20-C6D6-83C1-BC8965024764}"/>
              </a:ext>
            </a:extLst>
          </p:cNvPr>
          <p:cNvSpPr txBox="1"/>
          <p:nvPr/>
        </p:nvSpPr>
        <p:spPr>
          <a:xfrm>
            <a:off x="180110" y="1983666"/>
            <a:ext cx="5915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৩.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তুমি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কোন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ধরনের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r>
              <a:rPr lang="en-US" sz="2400" b="1" dirty="0"/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স্থাপন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করতে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চাও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এবং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কেন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?</a:t>
            </a:r>
            <a:endParaRPr lang="en-US" sz="2400" b="1" dirty="0"/>
          </a:p>
          <a:p>
            <a:pPr algn="ctr"/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বিস্তারিত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লিখে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আনবে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।</a:t>
            </a:r>
            <a:endParaRPr lang="en-US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36AF3F-5B53-E6E7-0219-7588DD9D543B}"/>
              </a:ext>
            </a:extLst>
          </p:cNvPr>
          <p:cNvSpPr txBox="1"/>
          <p:nvPr/>
        </p:nvSpPr>
        <p:spPr>
          <a:xfrm>
            <a:off x="1330036" y="484909"/>
            <a:ext cx="268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298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1FD51-7F4B-C948-2E1D-90B4F5CB8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72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663</Words>
  <Application>Microsoft Office PowerPoint</Application>
  <PresentationFormat>Widescreen</PresentationFormat>
  <Paragraphs>169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বাংলাদেশের শিল্প — প্রথম ক্লাস (কুটির শিল্প)</dc:title>
  <dc:subject>PptxGenJS Presentation</dc:subject>
  <dc:creator>ব্যবসায় উদ্যোগ | নবম-দশম শ্রেণি</dc:creator>
  <cp:lastModifiedBy>M IBRAHIM</cp:lastModifiedBy>
  <cp:revision>87</cp:revision>
  <dcterms:created xsi:type="dcterms:W3CDTF">2026-09-05T06:01:06Z</dcterms:created>
  <dcterms:modified xsi:type="dcterms:W3CDTF">2026-09-28T00:58:05Z</dcterms:modified>
</cp:coreProperties>
</file>