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8" r:id="rId3"/>
    <p:sldId id="257" r:id="rId4"/>
    <p:sldId id="256" r:id="rId5"/>
    <p:sldId id="285" r:id="rId6"/>
    <p:sldId id="275" r:id="rId7"/>
    <p:sldId id="272" r:id="rId8"/>
    <p:sldId id="286" r:id="rId9"/>
    <p:sldId id="274" r:id="rId10"/>
    <p:sldId id="266" r:id="rId11"/>
    <p:sldId id="287" r:id="rId12"/>
    <p:sldId id="288" r:id="rId13"/>
    <p:sldId id="289" r:id="rId14"/>
    <p:sldId id="290" r:id="rId15"/>
    <p:sldId id="28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ECA"/>
    <a:srgbClr val="FCC8C8"/>
    <a:srgbClr val="C5E8FF"/>
    <a:srgbClr val="EDFEB8"/>
    <a:srgbClr val="D3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22" autoAdjust="0"/>
  </p:normalViewPr>
  <p:slideViewPr>
    <p:cSldViewPr snapToGrid="0">
      <p:cViewPr varScale="1">
        <p:scale>
          <a:sx n="73" d="100"/>
          <a:sy n="73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3106C-B4DC-D991-7C55-92176A39E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AF482-83CA-99BA-8164-591E22EC2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A2267-26E2-E954-81CB-BF9E0B7B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F087E-AA0A-985E-AAEF-0572B94A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3726D-42DE-68E5-F257-B5C242B64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4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95A8-1E14-9930-FC4B-CEEEB4F3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1C73A-45E5-FC32-915D-E00CB9E48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36B86-8B1D-3519-8AB5-286BF632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19B5F-3D39-B013-12E9-E343E97A0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80574-BB59-9B6D-2460-1FA2F757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3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106C0-DB91-1049-B6B1-FBBBE2A8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9BCF7-1C43-B5C6-48DD-FC8E799A5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D42BB-CF97-B9CF-2FA6-248F1C18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820D9-6DE2-CA7D-EA4E-84A06F00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56EEB-7EBD-B110-B57D-57E10CA66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0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120E-112D-5E2E-5F52-B61618F9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FD401-BB4E-D052-2D4F-EB8E1E702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ABC49-A965-D5F2-0F3C-08556EC5F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62823-9ABA-EEA7-A25D-74A9EED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68668-3923-19A1-AE27-C0D19829C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7BCF7-B7C5-DB29-06D0-BF52D819D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5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1475-C6B2-C0D0-6D43-CD698ECCA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7FAFA-4A3F-F0B9-AF70-B7D0D7C72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091F9-38B3-1413-7F5D-5BA773493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113607-F950-8A63-0553-8260BE7C5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A2D6CE-D593-F2A2-7A56-74F8E16D2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998585-3201-7A7B-E06F-C53EAA72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26F49-4FEE-2AE7-936A-2475739A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27D94C-22D3-0C83-52DC-ED23B091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6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C90AE-41B2-9287-9464-7D23B779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41E824-BEBD-6874-8F72-AD578728A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B3C87-D0F6-5CFA-3D6A-88669AF7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7B01B-0F32-0902-4F1A-FBB2D115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FE7EC4-B028-FD13-004F-E84A7C39D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F28309-FE7B-2D2F-AB62-D8CDAF11A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EECF7-5E11-5C7F-F537-6A30B46F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0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89C0A-00FC-3D32-5F3B-9FC7E0261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55188-74CE-2F78-5203-DF9A41C7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94BE3-8E6B-4C78-1F3E-77C337A90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D5AE9-7650-6AFE-E849-F5AE39AA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D9958-29EA-3EFE-77ED-BBBC0714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770DB-29CC-FF3B-15F0-ACBEFC55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69F77-DAC4-FE63-368B-4B7343E7B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9EB41D-5DED-635B-9A51-CDA5FD62560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3C28D-E632-1B19-D4D3-728995D98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F7942-06BF-CF5A-33B3-5E946153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B17A6-8BD5-98BE-5CA5-E4476D9A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1F697-3DFE-29E5-DD87-74DA1076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4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E8870-96E0-0E52-B0F2-5C6B59A43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494D20-EBE7-24A0-D08D-C20459C52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D4E87-0229-18E9-FF09-95DB18F4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9A69F-ABE7-0412-18FD-51973C494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91AF-1A1A-031E-14E8-ACB1FF280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0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0A3EE4-0B2A-05DC-EF58-8EAC16B9AE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CE4BC-D1FD-C203-8416-A5288C8D8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C832B-F4AC-4978-EA0A-4A4511F5D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F6DE-8B31-6B55-AA0A-1A2BB100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F26F8-1A0F-5DD9-5FDF-1EB5FDAF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24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481">
              <a:schemeClr val="accent5">
                <a:lumMod val="40000"/>
                <a:lumOff val="60000"/>
              </a:schemeClr>
            </a:gs>
            <a:gs pos="51066">
              <a:srgbClr val="D5FECA"/>
            </a:gs>
            <a:gs pos="61547">
              <a:schemeClr val="accent3">
                <a:lumMod val="40000"/>
                <a:lumOff val="60000"/>
              </a:schemeClr>
            </a:gs>
            <a:gs pos="37069">
              <a:schemeClr val="accent1">
                <a:lumMod val="40000"/>
                <a:lumOff val="60000"/>
              </a:schemeClr>
            </a:gs>
            <a:gs pos="23000">
              <a:srgbClr val="E5FCCD"/>
            </a:gs>
            <a:gs pos="0">
              <a:srgbClr val="EDFEB8"/>
            </a:gs>
            <a:gs pos="74000">
              <a:srgbClr val="D3F9FD"/>
            </a:gs>
            <a:gs pos="83000">
              <a:srgbClr val="FCC8C8"/>
            </a:gs>
            <a:gs pos="100000">
              <a:schemeClr val="accent3">
                <a:lumMod val="20000"/>
                <a:lumOff val="8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18FA31-9158-8AEB-74AA-2F2615D4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236C6-9A25-0552-C760-F5849A0F1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8649A-7524-8E0B-C358-49BC3B267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90FA35-8819-4AB5-99E5-B38D65D59070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FE775-A825-1332-0EB8-42D9154D2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7E7D-A117-89C4-7C98-099794999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B26516-633D-4775-9162-B6070093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estflowersite.co/beautiful-natural-flower-garden-pictures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n.wikipedia.org/wiki/%E0%A6%AC%E0%A6%BF%E0%A6%AE%E0%A6%BE%E0%A6%A8" TargetMode="External"/><Relationship Id="rId13" Type="http://schemas.openxmlformats.org/officeDocument/2006/relationships/image" Target="../media/image11.png"/><Relationship Id="rId18" Type="http://schemas.openxmlformats.org/officeDocument/2006/relationships/hyperlink" Target="https://freepngimg.com/png/49703-ceiling-fan-hq-image-free-png" TargetMode="External"/><Relationship Id="rId3" Type="http://schemas.openxmlformats.org/officeDocument/2006/relationships/image" Target="../media/image6.jpg"/><Relationship Id="rId21" Type="http://schemas.openxmlformats.org/officeDocument/2006/relationships/image" Target="../media/image15.png"/><Relationship Id="rId7" Type="http://schemas.openxmlformats.org/officeDocument/2006/relationships/image" Target="../media/image8.jpg"/><Relationship Id="rId12" Type="http://schemas.openxmlformats.org/officeDocument/2006/relationships/hyperlink" Target="https://www.alamy.com/nurse-adjusting-x-ray-machine-for-patient-in-clinic-image483753004.html" TargetMode="External"/><Relationship Id="rId17" Type="http://schemas.openxmlformats.org/officeDocument/2006/relationships/image" Target="../media/image13.png"/><Relationship Id="rId2" Type="http://schemas.openxmlformats.org/officeDocument/2006/relationships/image" Target="../media/image5.jpg"/><Relationship Id="rId16" Type="http://schemas.openxmlformats.org/officeDocument/2006/relationships/hyperlink" Target="https://damkototaka.com/%E0%A6%A1%E0%A6%BE%E0%A6%AC%E0%A6%B2-%E0%A6%97%E0%A7%8D%E0%A6%AF%E0%A6%BE%E0%A6%B8%E0%A7%87%E0%A6%B0-%E0%A6%9A%E0%A7%81%E0%A6%B2%E0%A6%BE%E0%A6%B0-%E0%A6%A6%E0%A6%BE%E0%A6%AE-%E0%A6%AC%E0%A6%BE/" TargetMode="External"/><Relationship Id="rId20" Type="http://schemas.openxmlformats.org/officeDocument/2006/relationships/hyperlink" Target="https://www.mby.com/news/speed-record-in-sight-for-spirit-of-australia-ii-and-bluebird-k7-comes-home-13126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reepik.com/premium-ai-image/high-quality-attractive-laptop_133307072.htm" TargetMode="External"/><Relationship Id="rId11" Type="http://schemas.openxmlformats.org/officeDocument/2006/relationships/image" Target="../media/image10.jpg"/><Relationship Id="rId5" Type="http://schemas.openxmlformats.org/officeDocument/2006/relationships/image" Target="../media/image7.jpg"/><Relationship Id="rId15" Type="http://schemas.openxmlformats.org/officeDocument/2006/relationships/image" Target="../media/image12.png"/><Relationship Id="rId10" Type="http://schemas.openxmlformats.org/officeDocument/2006/relationships/hyperlink" Target="https://www.alamy.com/stock-photo/bangladesh-ferry-ferries.html" TargetMode="External"/><Relationship Id="rId19" Type="http://schemas.openxmlformats.org/officeDocument/2006/relationships/image" Target="../media/image14.jpg"/><Relationship Id="rId4" Type="http://schemas.openxmlformats.org/officeDocument/2006/relationships/hyperlink" Target="https://farmingbase.com/kubota-vs-mahindra-which-tractor-brand-is-better/" TargetMode="External"/><Relationship Id="rId9" Type="http://schemas.openxmlformats.org/officeDocument/2006/relationships/image" Target="../media/image9.jpg"/><Relationship Id="rId14" Type="http://schemas.openxmlformats.org/officeDocument/2006/relationships/hyperlink" Target="https://pixabay.com/vectors/fever-sick-thermometer-woman-bed-310721/" TargetMode="External"/><Relationship Id="rId22" Type="http://schemas.openxmlformats.org/officeDocument/2006/relationships/hyperlink" Target="https://www.rawpixel.com/search/ultrasound%20pregnancy?sort=curated&amp;page=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freepngimg.com/png/4778-moto-png-image-motorcycle-png-picture-download" TargetMode="External"/><Relationship Id="rId13" Type="http://schemas.openxmlformats.org/officeDocument/2006/relationships/hyperlink" Target="https://www.flipkart.com/leader-baymax-26t-ibc-mtb-cycle-carrier-single-speed-men-26-t-hybrid-cycle-city-bike/p/itm8b3819ab863f3" TargetMode="External"/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12" Type="http://schemas.openxmlformats.org/officeDocument/2006/relationships/image" Target="../media/image33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hutterstock.com/search/truck-bangladesh" TargetMode="External"/><Relationship Id="rId11" Type="http://schemas.openxmlformats.org/officeDocument/2006/relationships/image" Target="../media/image32.jpeg"/><Relationship Id="rId5" Type="http://schemas.openxmlformats.org/officeDocument/2006/relationships/image" Target="../media/image29.jpg"/><Relationship Id="rId10" Type="http://schemas.openxmlformats.org/officeDocument/2006/relationships/hyperlink" Target="https://www.alamy.com/stock-photo/auto-rickshaw-isolated.html" TargetMode="External"/><Relationship Id="rId4" Type="http://schemas.openxmlformats.org/officeDocument/2006/relationships/hyperlink" Target="https://pxhere.com/en/photo/1610469" TargetMode="External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airplane-wing-under-blue-sky-3643181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hyperlink" Target="https://dubaipremiertourism.com/product/dubai-helicopter-tour-private-5-pax/" TargetMode="External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CC58A-AA00-4B77-D3DB-3795F139D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030014"/>
            <a:ext cx="12191999" cy="5728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0B29E-20AC-6B42-FA57-804F44E0B1E1}"/>
              </a:ext>
            </a:extLst>
          </p:cNvPr>
          <p:cNvSpPr txBox="1"/>
          <p:nvPr/>
        </p:nvSpPr>
        <p:spPr>
          <a:xfrm>
            <a:off x="2161866" y="99848"/>
            <a:ext cx="7868265" cy="101566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  <a:scene3d>
              <a:camera prst="obliqueBottomLeft"/>
              <a:lightRig rig="threePt" dir="t"/>
            </a:scene3d>
          </a:bodyPr>
          <a:lstStyle/>
          <a:p>
            <a:pPr algn="ctr"/>
            <a:r>
              <a:rPr lang="en-US" sz="60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0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5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9602FF3-CEFC-8D8E-1351-3E3ABDC947C9}"/>
              </a:ext>
            </a:extLst>
          </p:cNvPr>
          <p:cNvSpPr txBox="1"/>
          <p:nvPr/>
        </p:nvSpPr>
        <p:spPr>
          <a:xfrm>
            <a:off x="496393" y="425492"/>
            <a:ext cx="4530877" cy="1014730"/>
          </a:xfrm>
          <a:prstGeom prst="rect">
            <a:avLst/>
          </a:prstGeom>
          <a:solidFill>
            <a:srgbClr val="C000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EF748-D2E6-8F34-6F1F-6B8B69B2C0EC}"/>
              </a:ext>
            </a:extLst>
          </p:cNvPr>
          <p:cNvSpPr txBox="1"/>
          <p:nvPr/>
        </p:nvSpPr>
        <p:spPr>
          <a:xfrm>
            <a:off x="0" y="4324575"/>
            <a:ext cx="547994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lang="en-US" sz="3200" b="1" dirty="0" err="1">
                <a:solidFill>
                  <a:srgbClr val="0000CC"/>
                </a:solidFill>
                <a:latin typeface="AdorshoLipi" panose="02000500020000020004" charset="0"/>
                <a:cs typeface="AdorshoLipi" panose="02000500020000020004" charset="0"/>
              </a:rPr>
              <a:t>হিমিয়া</a:t>
            </a:r>
            <a:r>
              <a:rPr lang="en-US" sz="3200" b="1" dirty="0">
                <a:solidFill>
                  <a:srgbClr val="0000CC"/>
                </a:solidFill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latin typeface="AdorshoLipi" panose="02000500020000020004" charset="0"/>
                <a:cs typeface="AdorshoLipi" panose="02000500020000020004" charset="0"/>
              </a:rPr>
              <a:t>আফরিন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dorshoLipi" panose="02000500020000020004" charset="0"/>
              <a:cs typeface="AdorshoLipi" panose="0200050002000002000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dirty="0">
                <a:solidFill>
                  <a:srgbClr val="FF0066"/>
                </a:solidFill>
                <a:latin typeface="AdorshoLipi" panose="02000500020000020004" charset="0"/>
                <a:cs typeface="AdorshoLipi" panose="02000500020000020004" charset="0"/>
              </a:rPr>
              <a:t>    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সহকারী শিক্ষক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 err="1">
                <a:latin typeface="AdorshoLipi" panose="02000500020000020004" charset="0"/>
                <a:cs typeface="AdorshoLipi" panose="02000500020000020004" charset="0"/>
              </a:rPr>
              <a:t>দিঘলিয়া</a:t>
            </a:r>
            <a:r>
              <a:rPr lang="en-US" sz="2400" b="1" dirty="0">
                <a:latin typeface="AdorshoLipi" panose="02000500020000020004" charset="0"/>
                <a:cs typeface="AdorshoLipi" panose="02000500020000020004" charset="0"/>
              </a:rPr>
              <a:t>(</a:t>
            </a:r>
            <a:r>
              <a:rPr lang="en-US" sz="2400" b="1" dirty="0" err="1">
                <a:latin typeface="AdorshoLipi" panose="02000500020000020004" charset="0"/>
                <a:cs typeface="AdorshoLipi" panose="02000500020000020004" charset="0"/>
              </a:rPr>
              <a:t>দঃ</a:t>
            </a:r>
            <a:r>
              <a:rPr lang="en-US" sz="2400" b="1" dirty="0">
                <a:latin typeface="AdorshoLipi" panose="02000500020000020004" charset="0"/>
                <a:cs typeface="AdorshoLipi" panose="02000500020000020004" charset="0"/>
              </a:rPr>
              <a:t>) সরকারি প্রাথমিক বিদ্যালয়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দিঘলিয়া,খুলনা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।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dorshoLipi" panose="02000500020000020004" charset="0"/>
              <a:cs typeface="AdorshoLipi" panose="0200050002000002000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EF8C9FB-F283-9622-0CBF-32EEAEDE49DD}"/>
              </a:ext>
            </a:extLst>
          </p:cNvPr>
          <p:cNvSpPr txBox="1"/>
          <p:nvPr/>
        </p:nvSpPr>
        <p:spPr>
          <a:xfrm>
            <a:off x="7212598" y="425492"/>
            <a:ext cx="4530877" cy="830997"/>
          </a:xfrm>
          <a:prstGeom prst="rect">
            <a:avLst/>
          </a:prstGeom>
          <a:solidFill>
            <a:srgbClr val="C000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F13B01-E3D2-CD35-0F6C-8ADEC8F74817}"/>
              </a:ext>
            </a:extLst>
          </p:cNvPr>
          <p:cNvSpPr txBox="1"/>
          <p:nvPr/>
        </p:nvSpPr>
        <p:spPr>
          <a:xfrm>
            <a:off x="6567949" y="3739800"/>
            <a:ext cx="524565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শ্রেণিঃ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তৃতীয়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     </a:t>
            </a: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বিষয়ঃ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প্রাথমিক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বিজ্ঞান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dorshoLipi" panose="02000500020000020004" charset="0"/>
              <a:cs typeface="AdorshoLipi" panose="02000500020000020004" charset="0"/>
            </a:endParaRP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পাঠ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শিরোনামঃ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প্রযুক্তির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সঙ্গে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পরিচয়</a:t>
            </a:r>
            <a:endParaRPr lang="en-US" sz="2000" b="1" dirty="0">
              <a:latin typeface="AdorshoLipi" panose="02000500020000020004" charset="0"/>
              <a:cs typeface="AdorshoLipi" panose="02000500020000020004" charset="0"/>
            </a:endParaRP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অধ্যায়ঃ-১০,পৃষ্ঠাঃ-১২৩- ১২৪</a:t>
            </a: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 err="1">
                <a:latin typeface="AdorshoLipi" panose="02000500020000020004" charset="0"/>
                <a:cs typeface="AdorshoLipi" panose="02000500020000020004" charset="0"/>
              </a:rPr>
              <a:t>পাঠ্যাংশঃ</a:t>
            </a:r>
            <a:r>
              <a:rPr lang="en-US" sz="2400" b="1" dirty="0">
                <a:latin typeface="AdorshoLipi" panose="02000500020000020004" charset="0"/>
                <a:cs typeface="AdorshoLipi" panose="02000500020000020004" charset="0"/>
              </a:rPr>
              <a:t> ২.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আধুনিক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প্রযুক্তির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উদ্ভাবন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 ও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আমাদের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জীবনে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এর</a:t>
            </a:r>
            <a:r>
              <a:rPr lang="en-US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b="1" dirty="0" err="1">
                <a:latin typeface="AdorshoLipi" panose="02000500020000020004" charset="0"/>
                <a:cs typeface="AdorshoLipi" panose="02000500020000020004" charset="0"/>
              </a:rPr>
              <a:t>ব্যবহার</a:t>
            </a:r>
            <a:endParaRPr lang="en-US" b="1" dirty="0">
              <a:latin typeface="AdorshoLipi" panose="02000500020000020004" charset="0"/>
              <a:cs typeface="AdorshoLipi" panose="02000500020000020004" charset="0"/>
            </a:endParaRP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err="1">
                <a:latin typeface="AdorshoLipi" panose="02000500020000020004" charset="0"/>
                <a:cs typeface="AdorshoLipi" panose="02000500020000020004" charset="0"/>
              </a:rPr>
              <a:t>তারিখঃ</a:t>
            </a:r>
            <a:r>
              <a:rPr lang="en-US" sz="2000" b="1" dirty="0">
                <a:latin typeface="AdorshoLipi" panose="02000500020000020004" charset="0"/>
                <a:cs typeface="AdorshoLipi" panose="02000500020000020004" charset="0"/>
              </a:rPr>
              <a:t> ২৮/১০/২০২৬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795BAE-730F-AF32-138C-11C0C8A5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" r="2368" b="9095"/>
          <a:stretch>
            <a:fillRect/>
          </a:stretch>
        </p:blipFill>
        <p:spPr>
          <a:xfrm>
            <a:off x="1445109" y="1478367"/>
            <a:ext cx="2266279" cy="2846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DCA91-2696-7D3F-7018-3D4C56B35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682" y="1491705"/>
            <a:ext cx="1806097" cy="22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7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6D7F8B3-425F-9D80-BE28-BD214DDC19DB}"/>
              </a:ext>
            </a:extLst>
          </p:cNvPr>
          <p:cNvGrpSpPr/>
          <p:nvPr/>
        </p:nvGrpSpPr>
        <p:grpSpPr>
          <a:xfrm>
            <a:off x="1338269" y="609600"/>
            <a:ext cx="7268016" cy="2042160"/>
            <a:chOff x="3345821" y="1244122"/>
            <a:chExt cx="9149448" cy="3752889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B7B4F8D-7258-7288-24E2-5040B4B4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3345821" y="1244122"/>
              <a:ext cx="3448595" cy="3752889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</p:pic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50B81E1A-2B9E-D4A1-9434-FC754FC8BB92}"/>
                </a:ext>
              </a:extLst>
            </p:cNvPr>
            <p:cNvSpPr/>
            <p:nvPr/>
          </p:nvSpPr>
          <p:spPr>
            <a:xfrm>
              <a:off x="6214269" y="1507421"/>
              <a:ext cx="6186550" cy="37227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A9FA2AC4-BAAD-F056-EA65-1D9AEEEC89C2}"/>
                </a:ext>
              </a:extLst>
            </p:cNvPr>
            <p:cNvSpPr/>
            <p:nvPr/>
          </p:nvSpPr>
          <p:spPr>
            <a:xfrm flipV="1">
              <a:off x="6250539" y="2850170"/>
              <a:ext cx="6244730" cy="336984"/>
            </a:xfrm>
            <a:prstGeom prst="roundRect">
              <a:avLst>
                <a:gd name="adj" fmla="val 50000"/>
              </a:avLst>
            </a:prstGeom>
            <a:solidFill>
              <a:srgbClr val="EE0000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D9D92BF-5BE4-0128-0796-DD6C846009B0}"/>
              </a:ext>
            </a:extLst>
          </p:cNvPr>
          <p:cNvSpPr txBox="1"/>
          <p:nvPr/>
        </p:nvSpPr>
        <p:spPr>
          <a:xfrm>
            <a:off x="1897069" y="1405992"/>
            <a:ext cx="188245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bliqueBottomRight"/>
              <a:lightRig rig="threePt" dir="t"/>
            </a:scene3d>
            <a:sp3d extrusionH="57150">
              <a:bevelT w="6350" h="95250" prst="angle"/>
            </a:sp3d>
          </a:bodyPr>
          <a:lstStyle/>
          <a:p>
            <a:pPr algn="l"/>
            <a:r>
              <a:rPr lang="bn-IN" sz="4000" dirty="0">
                <a:solidFill>
                  <a:srgbClr val="002060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002060"/>
              </a:solidFill>
              <a:effectLst>
                <a:glow>
                  <a:schemeClr val="accent1">
                    <a:alpha val="7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E55832-8640-93C1-731E-B3E813EBAE9D}"/>
              </a:ext>
            </a:extLst>
          </p:cNvPr>
          <p:cNvSpPr/>
          <p:nvPr/>
        </p:nvSpPr>
        <p:spPr>
          <a:xfrm>
            <a:off x="3703057" y="853498"/>
            <a:ext cx="4903228" cy="70788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bn-IN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bn-IN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18C11F-4100-F4CC-9236-0BA0DE0E3267}"/>
              </a:ext>
            </a:extLst>
          </p:cNvPr>
          <p:cNvSpPr txBox="1"/>
          <p:nvPr/>
        </p:nvSpPr>
        <p:spPr>
          <a:xfrm>
            <a:off x="999628" y="3205185"/>
            <a:ext cx="10546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৭.১.২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46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07FC04-E54F-2E3C-633D-C8256716D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0794"/>
            <a:ext cx="2246869" cy="12093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4971EF-9CFB-329A-F22B-6019598BD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40885" y="931152"/>
            <a:ext cx="1914062" cy="12774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7D32B5-559A-F968-82A6-831572EA6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669291" y="860690"/>
            <a:ext cx="1706537" cy="13858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9640" y="4483999"/>
            <a:ext cx="1777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7174" y="2288480"/>
            <a:ext cx="147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32175" y="2310814"/>
            <a:ext cx="151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9B4B28-D6DA-2A38-31EC-6E7015949C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1705" y="728261"/>
            <a:ext cx="2000312" cy="12696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3ACADF-F0C9-CFC7-DE51-EFC216C0F538}"/>
              </a:ext>
            </a:extLst>
          </p:cNvPr>
          <p:cNvSpPr txBox="1"/>
          <p:nvPr/>
        </p:nvSpPr>
        <p:spPr>
          <a:xfrm>
            <a:off x="826960" y="2166308"/>
            <a:ext cx="2000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হেলিকপ্টর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702D38-4D25-2BA6-300D-17DADB2F8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b="15097"/>
          <a:stretch>
            <a:fillRect/>
          </a:stretch>
        </p:blipFill>
        <p:spPr>
          <a:xfrm>
            <a:off x="2628018" y="3327206"/>
            <a:ext cx="1884988" cy="117691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29E9C36-5B12-70CD-36A2-683FC7180556}"/>
              </a:ext>
            </a:extLst>
          </p:cNvPr>
          <p:cNvSpPr txBox="1"/>
          <p:nvPr/>
        </p:nvSpPr>
        <p:spPr>
          <a:xfrm>
            <a:off x="2628018" y="4640796"/>
            <a:ext cx="135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ফেরি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096D87-2ABD-7D64-CD41-41D27217E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b="10175"/>
          <a:stretch>
            <a:fillRect/>
          </a:stretch>
        </p:blipFill>
        <p:spPr>
          <a:xfrm>
            <a:off x="3763236" y="5500591"/>
            <a:ext cx="1631907" cy="107797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CC3F831-5683-94A2-42DC-EC4F633B3C23}"/>
              </a:ext>
            </a:extLst>
          </p:cNvPr>
          <p:cNvSpPr txBox="1"/>
          <p:nvPr/>
        </p:nvSpPr>
        <p:spPr>
          <a:xfrm>
            <a:off x="5303917" y="5741696"/>
            <a:ext cx="163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এক্স-রে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2267497-2093-0A46-1643-C65121C393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287377" y="3200782"/>
            <a:ext cx="1876066" cy="137504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C645C57-A131-BDB7-8862-B4650CC7F153}"/>
              </a:ext>
            </a:extLst>
          </p:cNvPr>
          <p:cNvSpPr txBox="1"/>
          <p:nvPr/>
        </p:nvSpPr>
        <p:spPr>
          <a:xfrm>
            <a:off x="7248735" y="4575832"/>
            <a:ext cx="2227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থার্মোমিটার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F927D6-93F2-E4AA-2D4E-29D32D4CBE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9663316" y="3381261"/>
            <a:ext cx="1984541" cy="110273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DA6502B-DDA1-4885-D9C5-CCA478D2473D}"/>
              </a:ext>
            </a:extLst>
          </p:cNvPr>
          <p:cNvSpPr txBox="1"/>
          <p:nvPr/>
        </p:nvSpPr>
        <p:spPr>
          <a:xfrm>
            <a:off x="9604705" y="4504120"/>
            <a:ext cx="2227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গ্যাসের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চুলা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C7167F7-E38F-CBC5-FF3F-6B2914A4430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10153102" y="1044545"/>
            <a:ext cx="2038898" cy="110508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64947A4-E4E1-A8B4-D3AA-02C44AD8266B}"/>
              </a:ext>
            </a:extLst>
          </p:cNvPr>
          <p:cNvSpPr txBox="1"/>
          <p:nvPr/>
        </p:nvSpPr>
        <p:spPr>
          <a:xfrm>
            <a:off x="10546323" y="2251598"/>
            <a:ext cx="135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ফ্যান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BD225FB-A7A1-2381-D0EA-13E8AF0236D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4784737" y="3237471"/>
            <a:ext cx="1862347" cy="136691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F40EFE0-000F-BE2A-1566-DE5DA0054FAE}"/>
              </a:ext>
            </a:extLst>
          </p:cNvPr>
          <p:cNvSpPr txBox="1"/>
          <p:nvPr/>
        </p:nvSpPr>
        <p:spPr>
          <a:xfrm>
            <a:off x="4540885" y="4677355"/>
            <a:ext cx="2227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স্পীডবোর্ড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7E2382B-1FD3-DD7F-84ED-61F35F55BFB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7449245" y="5272239"/>
            <a:ext cx="1954260" cy="130446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919C477-85F6-AB10-F5E7-E516767AEFE0}"/>
              </a:ext>
            </a:extLst>
          </p:cNvPr>
          <p:cNvSpPr txBox="1"/>
          <p:nvPr/>
        </p:nvSpPr>
        <p:spPr>
          <a:xfrm>
            <a:off x="9314795" y="5728254"/>
            <a:ext cx="2822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আলট্রাসনোগ্রাফি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7076" y="112873"/>
            <a:ext cx="11218304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7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8" grpId="0"/>
      <p:bldP spid="24" grpId="0"/>
      <p:bldP spid="14" grpId="0"/>
      <p:bldP spid="43" grpId="0"/>
      <p:bldP spid="39" grpId="0"/>
      <p:bldP spid="35" grpId="0"/>
      <p:bldP spid="41" grpId="0"/>
      <p:bldP spid="32" grpId="0"/>
      <p:bldP spid="37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A155A-1400-F131-38CA-60CD4A8A9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19" y="294968"/>
            <a:ext cx="9114504" cy="5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8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92FD9D-25FC-572D-9F9B-FA299042F154}"/>
              </a:ext>
            </a:extLst>
          </p:cNvPr>
          <p:cNvSpPr txBox="1"/>
          <p:nvPr/>
        </p:nvSpPr>
        <p:spPr>
          <a:xfrm>
            <a:off x="1620146" y="949020"/>
            <a:ext cx="9637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পরিবহনে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pic>
        <p:nvPicPr>
          <p:cNvPr id="2" name="Picture 1" descr="Parenting Tips for Good habits in Children: সন্তানকে ক্লাসে এক নম্বরে দেখতে  চাইলে শেখান এই ৫টি ভাল অভ্যাস If you want your children to be number one in  class teach them these">
            <a:extLst>
              <a:ext uri="{FF2B5EF4-FFF2-40B4-BE49-F238E27FC236}">
                <a16:creationId xmlns:a16="http://schemas.microsoft.com/office/drawing/2014/main" id="{7CD47C5F-D296-1A1C-D21A-8862D2881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311" y="1522199"/>
            <a:ext cx="5358522" cy="401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6E95EE-2FB1-D773-3FEC-F4080377F4BD}"/>
              </a:ext>
            </a:extLst>
          </p:cNvPr>
          <p:cNvSpPr txBox="1"/>
          <p:nvPr/>
        </p:nvSpPr>
        <p:spPr>
          <a:xfrm>
            <a:off x="325208" y="170686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আগে</a:t>
            </a:r>
            <a:r>
              <a:rPr lang="en-US" dirty="0"/>
              <a:t> </a:t>
            </a:r>
            <a:r>
              <a:rPr lang="en-US" dirty="0" err="1"/>
              <a:t>মানুষ</a:t>
            </a:r>
            <a:r>
              <a:rPr lang="en-US" dirty="0"/>
              <a:t> </a:t>
            </a:r>
            <a:r>
              <a:rPr lang="en-US" dirty="0" err="1"/>
              <a:t>হেঁটে</a:t>
            </a:r>
            <a:r>
              <a:rPr lang="en-US" dirty="0"/>
              <a:t> </a:t>
            </a:r>
            <a:r>
              <a:rPr lang="en-US" dirty="0" err="1"/>
              <a:t>বা</a:t>
            </a:r>
            <a:r>
              <a:rPr lang="en-US" dirty="0"/>
              <a:t> </a:t>
            </a:r>
            <a:r>
              <a:rPr lang="en-US" dirty="0" err="1"/>
              <a:t>গরুর</a:t>
            </a:r>
            <a:r>
              <a:rPr lang="en-US" dirty="0"/>
              <a:t> </a:t>
            </a:r>
            <a:r>
              <a:rPr lang="en-US" dirty="0" err="1"/>
              <a:t>গাড়িতে</a:t>
            </a:r>
            <a:r>
              <a:rPr lang="en-US" dirty="0"/>
              <a:t> </a:t>
            </a:r>
            <a:r>
              <a:rPr lang="en-US" dirty="0" err="1"/>
              <a:t>যেত</a:t>
            </a:r>
            <a:r>
              <a:rPr lang="en-US" dirty="0"/>
              <a:t>, </a:t>
            </a:r>
            <a:r>
              <a:rPr lang="en-US" dirty="0" err="1"/>
              <a:t>পরে</a:t>
            </a:r>
            <a:r>
              <a:rPr lang="en-US" dirty="0"/>
              <a:t> </a:t>
            </a:r>
            <a:r>
              <a:rPr lang="en-US" dirty="0" err="1"/>
              <a:t>সাইকেল</a:t>
            </a:r>
            <a:r>
              <a:rPr lang="en-US" dirty="0"/>
              <a:t>, </a:t>
            </a:r>
            <a:r>
              <a:rPr lang="en-US" dirty="0" err="1"/>
              <a:t>মোটরসাইকেল</a:t>
            </a:r>
            <a:r>
              <a:rPr lang="en-US" dirty="0"/>
              <a:t>, </a:t>
            </a:r>
            <a:r>
              <a:rPr lang="en-US" dirty="0" err="1"/>
              <a:t>তারপর</a:t>
            </a:r>
            <a:r>
              <a:rPr lang="en-US" dirty="0"/>
              <a:t> </a:t>
            </a:r>
            <a:r>
              <a:rPr lang="en-US" dirty="0" err="1"/>
              <a:t>গাড়ি</a:t>
            </a:r>
            <a:r>
              <a:rPr lang="en-US" dirty="0"/>
              <a:t> ও </a:t>
            </a:r>
            <a:r>
              <a:rPr lang="en-US" dirty="0" err="1"/>
              <a:t>ট্রেন</a:t>
            </a:r>
            <a:r>
              <a:rPr lang="en-US" dirty="0"/>
              <a:t> </a:t>
            </a:r>
            <a:r>
              <a:rPr lang="en-US" dirty="0" err="1"/>
              <a:t>এলো</a:t>
            </a:r>
            <a:r>
              <a:rPr lang="en-US" dirty="0"/>
              <a:t>। </a:t>
            </a:r>
            <a:r>
              <a:rPr lang="en-US" dirty="0" err="1"/>
              <a:t>এখন</a:t>
            </a:r>
            <a:r>
              <a:rPr lang="en-US" dirty="0"/>
              <a:t> </a:t>
            </a:r>
            <a:r>
              <a:rPr lang="en-US" dirty="0" err="1"/>
              <a:t>স্মার্টফোন</a:t>
            </a:r>
            <a:r>
              <a:rPr lang="en-US" dirty="0"/>
              <a:t> </a:t>
            </a:r>
            <a:r>
              <a:rPr lang="en-US" dirty="0" err="1"/>
              <a:t>অ্যাপ</a:t>
            </a:r>
            <a:r>
              <a:rPr lang="en-US" dirty="0"/>
              <a:t>, </a:t>
            </a:r>
            <a:r>
              <a:rPr lang="en-US" dirty="0" err="1"/>
              <a:t>জিপিএস</a:t>
            </a:r>
            <a:r>
              <a:rPr lang="en-US" dirty="0"/>
              <a:t> </a:t>
            </a:r>
            <a:r>
              <a:rPr lang="en-US" dirty="0" err="1"/>
              <a:t>আর</a:t>
            </a:r>
            <a:r>
              <a:rPr lang="en-US" dirty="0"/>
              <a:t> </a:t>
            </a:r>
            <a:r>
              <a:rPr lang="en-US" dirty="0" err="1"/>
              <a:t>রাই</a:t>
            </a:r>
            <a:r>
              <a:rPr lang="en-US" dirty="0"/>
              <a:t> ড-</a:t>
            </a:r>
            <a:r>
              <a:rPr lang="en-US" dirty="0" err="1"/>
              <a:t>শেয়ারিং</a:t>
            </a:r>
            <a:r>
              <a:rPr lang="en-US" dirty="0"/>
              <a:t> </a:t>
            </a:r>
            <a:r>
              <a:rPr lang="en-US" dirty="0" err="1"/>
              <a:t>অ্যাপের</a:t>
            </a:r>
            <a:r>
              <a:rPr lang="en-US" dirty="0"/>
              <a:t> </a:t>
            </a:r>
            <a:r>
              <a:rPr lang="en-US" dirty="0" err="1"/>
              <a:t>মাধ্যমে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DE906-7617-12FD-966D-05D43EC2B137}"/>
              </a:ext>
            </a:extLst>
          </p:cNvPr>
          <p:cNvSpPr txBox="1"/>
          <p:nvPr/>
        </p:nvSpPr>
        <p:spPr>
          <a:xfrm>
            <a:off x="711324" y="5380712"/>
            <a:ext cx="10769352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buNone/>
            </a:pP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ডাকা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পথ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বাঁচানো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সুবিধাজনক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1F4CF0-F697-ECC1-27EB-0DAE11AE70AC}"/>
              </a:ext>
            </a:extLst>
          </p:cNvPr>
          <p:cNvSpPr txBox="1"/>
          <p:nvPr/>
        </p:nvSpPr>
        <p:spPr>
          <a:xfrm>
            <a:off x="4493342" y="153966"/>
            <a:ext cx="2753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44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endParaRPr lang="en-US" sz="44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719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559277" y="154099"/>
            <a:ext cx="5402271" cy="100652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E8B42E01-69DA-3BE4-E8F4-AB2F50F01E67}"/>
              </a:ext>
            </a:extLst>
          </p:cNvPr>
          <p:cNvSpPr/>
          <p:nvPr/>
        </p:nvSpPr>
        <p:spPr>
          <a:xfrm>
            <a:off x="669148" y="1160622"/>
            <a:ext cx="10884309" cy="100652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latin typeface="AdorshoLipi" panose="02000500020000020004" charset="0"/>
                <a:cs typeface="AdorshoLipi" panose="02000500020000020004" charset="0"/>
              </a:rPr>
              <a:t> ২.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আধুনিক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প্রযুক্তির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উদ্ভাবন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 ও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আমাদের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জীবনে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এর</a:t>
            </a:r>
            <a:r>
              <a:rPr lang="en-US" sz="3200" b="1" dirty="0">
                <a:latin typeface="AdorshoLipi" panose="02000500020000020004" charset="0"/>
                <a:cs typeface="AdorshoLipi" panose="02000500020000020004" charset="0"/>
              </a:rPr>
              <a:t> </a:t>
            </a:r>
            <a:r>
              <a:rPr lang="en-US" sz="3200" b="1" dirty="0" err="1">
                <a:latin typeface="AdorshoLipi" panose="02000500020000020004" charset="0"/>
                <a:cs typeface="AdorshoLipi" panose="02000500020000020004" charset="0"/>
              </a:rPr>
              <a:t>ব্যবহার</a:t>
            </a:r>
            <a:endParaRPr lang="en-US" sz="32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3A64777F-EADF-2827-65A5-646469B203BF}"/>
              </a:ext>
            </a:extLst>
          </p:cNvPr>
          <p:cNvSpPr/>
          <p:nvPr/>
        </p:nvSpPr>
        <p:spPr>
          <a:xfrm>
            <a:off x="1027470" y="2548254"/>
            <a:ext cx="10958053" cy="1006523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উন্নয়ন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ফেলছে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2440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E271DEE-80D3-1918-769D-19E94B6E8A3B}"/>
              </a:ext>
            </a:extLst>
          </p:cNvPr>
          <p:cNvGrpSpPr/>
          <p:nvPr/>
        </p:nvGrpSpPr>
        <p:grpSpPr>
          <a:xfrm>
            <a:off x="4179252" y="1697865"/>
            <a:ext cx="4778577" cy="2790259"/>
            <a:chOff x="2741715" y="1796406"/>
            <a:chExt cx="4778577" cy="37036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7FAAC93-48E7-9833-C9C0-E6BFB773976A}"/>
                </a:ext>
              </a:extLst>
            </p:cNvPr>
            <p:cNvSpPr/>
            <p:nvPr/>
          </p:nvSpPr>
          <p:spPr>
            <a:xfrm>
              <a:off x="3779466" y="2537022"/>
              <a:ext cx="3313735" cy="2041105"/>
            </a:xfrm>
            <a:custGeom>
              <a:avLst/>
              <a:gdLst>
                <a:gd name="csX0" fmla="*/ 0 w 1801293"/>
                <a:gd name="csY0" fmla="*/ 900647 h 1801293"/>
                <a:gd name="csX1" fmla="*/ 900647 w 1801293"/>
                <a:gd name="csY1" fmla="*/ 0 h 1801293"/>
                <a:gd name="csX2" fmla="*/ 1801294 w 1801293"/>
                <a:gd name="csY2" fmla="*/ 900647 h 1801293"/>
                <a:gd name="csX3" fmla="*/ 900647 w 1801293"/>
                <a:gd name="csY3" fmla="*/ 1801294 h 1801293"/>
                <a:gd name="csX4" fmla="*/ 0 w 1801293"/>
                <a:gd name="csY4" fmla="*/ 900647 h 1801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1293" h="1801293">
                  <a:moveTo>
                    <a:pt x="0" y="900647"/>
                  </a:moveTo>
                  <a:cubicBezTo>
                    <a:pt x="0" y="403233"/>
                    <a:pt x="403233" y="0"/>
                    <a:pt x="900647" y="0"/>
                  </a:cubicBezTo>
                  <a:cubicBezTo>
                    <a:pt x="1398061" y="0"/>
                    <a:pt x="1801294" y="403233"/>
                    <a:pt x="1801294" y="900647"/>
                  </a:cubicBezTo>
                  <a:cubicBezTo>
                    <a:pt x="1801294" y="1398061"/>
                    <a:pt x="1398061" y="1801294"/>
                    <a:pt x="900647" y="1801294"/>
                  </a:cubicBezTo>
                  <a:cubicBezTo>
                    <a:pt x="403233" y="1801294"/>
                    <a:pt x="0" y="1398061"/>
                    <a:pt x="0" y="900647"/>
                  </a:cubicBez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4433" tIns="304433" rIns="304433" bIns="304433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kern="1200" cap="none" spc="50" dirty="0" err="1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যাতায়াত</a:t>
              </a:r>
              <a:r>
                <a:rPr lang="en-US" sz="3200" b="1" kern="1200" cap="none" spc="50" dirty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kern="1200" cap="none" spc="50" dirty="0" err="1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ক্ষেত্রে</a:t>
              </a:r>
              <a:r>
                <a:rPr lang="en-US" sz="3200" b="1" kern="1200" cap="none" spc="50" dirty="0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kern="1200" cap="none" spc="50" dirty="0" err="1">
                  <a:ln w="0"/>
                  <a:solidFill>
                    <a:schemeClr val="tx1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endParaRPr lang="en-US" sz="3200" b="0" kern="1200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9BCD20-AC66-C887-13C5-DCE968248F49}"/>
                </a:ext>
              </a:extLst>
            </p:cNvPr>
            <p:cNvSpPr/>
            <p:nvPr/>
          </p:nvSpPr>
          <p:spPr>
            <a:xfrm rot="12628936">
              <a:off x="2825069" y="2256736"/>
              <a:ext cx="1218935" cy="445132"/>
            </a:xfrm>
            <a:custGeom>
              <a:avLst/>
              <a:gdLst>
                <a:gd name="csX0" fmla="*/ 0 w 382454"/>
                <a:gd name="csY0" fmla="*/ 122488 h 612439"/>
                <a:gd name="csX1" fmla="*/ 191227 w 382454"/>
                <a:gd name="csY1" fmla="*/ 122488 h 612439"/>
                <a:gd name="csX2" fmla="*/ 191227 w 382454"/>
                <a:gd name="csY2" fmla="*/ 0 h 612439"/>
                <a:gd name="csX3" fmla="*/ 382454 w 382454"/>
                <a:gd name="csY3" fmla="*/ 306220 h 612439"/>
                <a:gd name="csX4" fmla="*/ 191227 w 382454"/>
                <a:gd name="csY4" fmla="*/ 612439 h 612439"/>
                <a:gd name="csX5" fmla="*/ 191227 w 382454"/>
                <a:gd name="csY5" fmla="*/ 489951 h 612439"/>
                <a:gd name="csX6" fmla="*/ 0 w 382454"/>
                <a:gd name="csY6" fmla="*/ 489951 h 612439"/>
                <a:gd name="csX7" fmla="*/ 0 w 382454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2454" h="612439">
                  <a:moveTo>
                    <a:pt x="0" y="122488"/>
                  </a:moveTo>
                  <a:lnTo>
                    <a:pt x="191227" y="122488"/>
                  </a:lnTo>
                  <a:lnTo>
                    <a:pt x="191227" y="0"/>
                  </a:lnTo>
                  <a:lnTo>
                    <a:pt x="382454" y="306220"/>
                  </a:lnTo>
                  <a:lnTo>
                    <a:pt x="191227" y="612439"/>
                  </a:lnTo>
                  <a:lnTo>
                    <a:pt x="191227" y="489951"/>
                  </a:lnTo>
                  <a:lnTo>
                    <a:pt x="0" y="489951"/>
                  </a:lnTo>
                  <a:lnTo>
                    <a:pt x="0" y="122488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22487" rIns="114736" bIns="122488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917F25-26F6-5C29-CFB4-8068800BAD5B}"/>
                </a:ext>
              </a:extLst>
            </p:cNvPr>
            <p:cNvSpPr/>
            <p:nvPr/>
          </p:nvSpPr>
          <p:spPr>
            <a:xfrm rot="17823529">
              <a:off x="5800385" y="1920734"/>
              <a:ext cx="763569" cy="514913"/>
            </a:xfrm>
            <a:custGeom>
              <a:avLst/>
              <a:gdLst>
                <a:gd name="csX0" fmla="*/ 0 w 382454"/>
                <a:gd name="csY0" fmla="*/ 122488 h 612439"/>
                <a:gd name="csX1" fmla="*/ 191227 w 382454"/>
                <a:gd name="csY1" fmla="*/ 122488 h 612439"/>
                <a:gd name="csX2" fmla="*/ 191227 w 382454"/>
                <a:gd name="csY2" fmla="*/ 0 h 612439"/>
                <a:gd name="csX3" fmla="*/ 382454 w 382454"/>
                <a:gd name="csY3" fmla="*/ 306220 h 612439"/>
                <a:gd name="csX4" fmla="*/ 191227 w 382454"/>
                <a:gd name="csY4" fmla="*/ 612439 h 612439"/>
                <a:gd name="csX5" fmla="*/ 191227 w 382454"/>
                <a:gd name="csY5" fmla="*/ 489951 h 612439"/>
                <a:gd name="csX6" fmla="*/ 0 w 382454"/>
                <a:gd name="csY6" fmla="*/ 489951 h 612439"/>
                <a:gd name="csX7" fmla="*/ 0 w 382454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2454" h="612439">
                  <a:moveTo>
                    <a:pt x="0" y="122488"/>
                  </a:moveTo>
                  <a:lnTo>
                    <a:pt x="191227" y="122488"/>
                  </a:lnTo>
                  <a:lnTo>
                    <a:pt x="191227" y="0"/>
                  </a:lnTo>
                  <a:lnTo>
                    <a:pt x="382454" y="306220"/>
                  </a:lnTo>
                  <a:lnTo>
                    <a:pt x="191227" y="612439"/>
                  </a:lnTo>
                  <a:lnTo>
                    <a:pt x="191227" y="489951"/>
                  </a:lnTo>
                  <a:lnTo>
                    <a:pt x="0" y="489951"/>
                  </a:lnTo>
                  <a:lnTo>
                    <a:pt x="0" y="122488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22488" rIns="114736" bIns="12248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314D719-6EA8-53AF-03D1-F9FD6FB50327}"/>
                </a:ext>
              </a:extLst>
            </p:cNvPr>
            <p:cNvSpPr/>
            <p:nvPr/>
          </p:nvSpPr>
          <p:spPr>
            <a:xfrm rot="19126613">
              <a:off x="6703428" y="2633590"/>
              <a:ext cx="816864" cy="455076"/>
            </a:xfrm>
            <a:custGeom>
              <a:avLst/>
              <a:gdLst>
                <a:gd name="csX0" fmla="*/ 0 w 382454"/>
                <a:gd name="csY0" fmla="*/ 122488 h 612439"/>
                <a:gd name="csX1" fmla="*/ 191227 w 382454"/>
                <a:gd name="csY1" fmla="*/ 122488 h 612439"/>
                <a:gd name="csX2" fmla="*/ 191227 w 382454"/>
                <a:gd name="csY2" fmla="*/ 0 h 612439"/>
                <a:gd name="csX3" fmla="*/ 382454 w 382454"/>
                <a:gd name="csY3" fmla="*/ 306220 h 612439"/>
                <a:gd name="csX4" fmla="*/ 191227 w 382454"/>
                <a:gd name="csY4" fmla="*/ 612439 h 612439"/>
                <a:gd name="csX5" fmla="*/ 191227 w 382454"/>
                <a:gd name="csY5" fmla="*/ 489951 h 612439"/>
                <a:gd name="csX6" fmla="*/ 0 w 382454"/>
                <a:gd name="csY6" fmla="*/ 489951 h 612439"/>
                <a:gd name="csX7" fmla="*/ 0 w 382454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2454" h="612439">
                  <a:moveTo>
                    <a:pt x="0" y="122488"/>
                  </a:moveTo>
                  <a:lnTo>
                    <a:pt x="191227" y="122488"/>
                  </a:lnTo>
                  <a:lnTo>
                    <a:pt x="191227" y="0"/>
                  </a:lnTo>
                  <a:lnTo>
                    <a:pt x="382454" y="306220"/>
                  </a:lnTo>
                  <a:lnTo>
                    <a:pt x="191227" y="612439"/>
                  </a:lnTo>
                  <a:lnTo>
                    <a:pt x="191227" y="489951"/>
                  </a:lnTo>
                  <a:lnTo>
                    <a:pt x="0" y="489951"/>
                  </a:lnTo>
                  <a:lnTo>
                    <a:pt x="0" y="122488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2487" rIns="114735" bIns="122488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93139A0-2CE3-BA43-E88D-F8B5E5461AF0}"/>
                </a:ext>
              </a:extLst>
            </p:cNvPr>
            <p:cNvSpPr/>
            <p:nvPr/>
          </p:nvSpPr>
          <p:spPr>
            <a:xfrm rot="6642021">
              <a:off x="4620138" y="4979110"/>
              <a:ext cx="721618" cy="320294"/>
            </a:xfrm>
            <a:custGeom>
              <a:avLst/>
              <a:gdLst>
                <a:gd name="csX0" fmla="*/ 0 w 382454"/>
                <a:gd name="csY0" fmla="*/ 122488 h 612439"/>
                <a:gd name="csX1" fmla="*/ 191227 w 382454"/>
                <a:gd name="csY1" fmla="*/ 122488 h 612439"/>
                <a:gd name="csX2" fmla="*/ 191227 w 382454"/>
                <a:gd name="csY2" fmla="*/ 0 h 612439"/>
                <a:gd name="csX3" fmla="*/ 382454 w 382454"/>
                <a:gd name="csY3" fmla="*/ 306220 h 612439"/>
                <a:gd name="csX4" fmla="*/ 191227 w 382454"/>
                <a:gd name="csY4" fmla="*/ 612439 h 612439"/>
                <a:gd name="csX5" fmla="*/ 191227 w 382454"/>
                <a:gd name="csY5" fmla="*/ 489951 h 612439"/>
                <a:gd name="csX6" fmla="*/ 0 w 382454"/>
                <a:gd name="csY6" fmla="*/ 489951 h 612439"/>
                <a:gd name="csX7" fmla="*/ 0 w 382454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2454" h="612439">
                  <a:moveTo>
                    <a:pt x="0" y="122488"/>
                  </a:moveTo>
                  <a:lnTo>
                    <a:pt x="191227" y="122488"/>
                  </a:lnTo>
                  <a:lnTo>
                    <a:pt x="191227" y="0"/>
                  </a:lnTo>
                  <a:lnTo>
                    <a:pt x="382454" y="306220"/>
                  </a:lnTo>
                  <a:lnTo>
                    <a:pt x="191227" y="612439"/>
                  </a:lnTo>
                  <a:lnTo>
                    <a:pt x="191227" y="489951"/>
                  </a:lnTo>
                  <a:lnTo>
                    <a:pt x="0" y="489951"/>
                  </a:lnTo>
                  <a:lnTo>
                    <a:pt x="0" y="122488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2487" rIns="114735" bIns="122488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8742F02-1F73-7253-CCFA-4D4871B5F398}"/>
                </a:ext>
              </a:extLst>
            </p:cNvPr>
            <p:cNvSpPr/>
            <p:nvPr/>
          </p:nvSpPr>
          <p:spPr>
            <a:xfrm rot="19800000">
              <a:off x="3449211" y="4686510"/>
              <a:ext cx="663112" cy="317551"/>
            </a:xfrm>
            <a:custGeom>
              <a:avLst/>
              <a:gdLst>
                <a:gd name="csX0" fmla="*/ 0 w 382454"/>
                <a:gd name="csY0" fmla="*/ 122488 h 612439"/>
                <a:gd name="csX1" fmla="*/ 191227 w 382454"/>
                <a:gd name="csY1" fmla="*/ 122488 h 612439"/>
                <a:gd name="csX2" fmla="*/ 191227 w 382454"/>
                <a:gd name="csY2" fmla="*/ 0 h 612439"/>
                <a:gd name="csX3" fmla="*/ 382454 w 382454"/>
                <a:gd name="csY3" fmla="*/ 306220 h 612439"/>
                <a:gd name="csX4" fmla="*/ 191227 w 382454"/>
                <a:gd name="csY4" fmla="*/ 612439 h 612439"/>
                <a:gd name="csX5" fmla="*/ 191227 w 382454"/>
                <a:gd name="csY5" fmla="*/ 489951 h 612439"/>
                <a:gd name="csX6" fmla="*/ 0 w 382454"/>
                <a:gd name="csY6" fmla="*/ 489951 h 612439"/>
                <a:gd name="csX7" fmla="*/ 0 w 382454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2454" h="612439">
                  <a:moveTo>
                    <a:pt x="382454" y="489951"/>
                  </a:moveTo>
                  <a:lnTo>
                    <a:pt x="191227" y="489951"/>
                  </a:lnTo>
                  <a:lnTo>
                    <a:pt x="191227" y="612439"/>
                  </a:lnTo>
                  <a:lnTo>
                    <a:pt x="0" y="306219"/>
                  </a:lnTo>
                  <a:lnTo>
                    <a:pt x="191227" y="0"/>
                  </a:lnTo>
                  <a:lnTo>
                    <a:pt x="191227" y="122488"/>
                  </a:lnTo>
                  <a:lnTo>
                    <a:pt x="382454" y="122488"/>
                  </a:lnTo>
                  <a:lnTo>
                    <a:pt x="382454" y="489951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735" tIns="122488" rIns="1" bIns="122488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A40C757-008E-D1FA-089A-65C06D6BD9F4}"/>
                </a:ext>
              </a:extLst>
            </p:cNvPr>
            <p:cNvSpPr/>
            <p:nvPr/>
          </p:nvSpPr>
          <p:spPr>
            <a:xfrm>
              <a:off x="2741715" y="3647985"/>
              <a:ext cx="983062" cy="338963"/>
            </a:xfrm>
            <a:custGeom>
              <a:avLst/>
              <a:gdLst>
                <a:gd name="csX0" fmla="*/ 0 w 567073"/>
                <a:gd name="csY0" fmla="*/ 122488 h 612439"/>
                <a:gd name="csX1" fmla="*/ 283537 w 567073"/>
                <a:gd name="csY1" fmla="*/ 122488 h 612439"/>
                <a:gd name="csX2" fmla="*/ 283537 w 567073"/>
                <a:gd name="csY2" fmla="*/ 0 h 612439"/>
                <a:gd name="csX3" fmla="*/ 567073 w 567073"/>
                <a:gd name="csY3" fmla="*/ 306220 h 612439"/>
                <a:gd name="csX4" fmla="*/ 283537 w 567073"/>
                <a:gd name="csY4" fmla="*/ 612439 h 612439"/>
                <a:gd name="csX5" fmla="*/ 283537 w 567073"/>
                <a:gd name="csY5" fmla="*/ 489951 h 612439"/>
                <a:gd name="csX6" fmla="*/ 0 w 567073"/>
                <a:gd name="csY6" fmla="*/ 489951 h 612439"/>
                <a:gd name="csX7" fmla="*/ 0 w 567073"/>
                <a:gd name="csY7" fmla="*/ 122488 h 61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67073" h="612439">
                  <a:moveTo>
                    <a:pt x="567073" y="489951"/>
                  </a:moveTo>
                  <a:lnTo>
                    <a:pt x="283536" y="489951"/>
                  </a:lnTo>
                  <a:lnTo>
                    <a:pt x="283536" y="612439"/>
                  </a:lnTo>
                  <a:lnTo>
                    <a:pt x="0" y="306219"/>
                  </a:lnTo>
                  <a:lnTo>
                    <a:pt x="283536" y="0"/>
                  </a:lnTo>
                  <a:lnTo>
                    <a:pt x="283536" y="122488"/>
                  </a:lnTo>
                  <a:lnTo>
                    <a:pt x="567073" y="122488"/>
                  </a:lnTo>
                  <a:lnTo>
                    <a:pt x="567073" y="489951"/>
                  </a:lnTo>
                  <a:close/>
                </a:path>
              </a:pathLst>
            </a:custGeom>
            <a:solidFill>
              <a:srgbClr val="00B050"/>
            </a:solidFill>
            <a:ln w="57150">
              <a:solidFill>
                <a:srgbClr val="EE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121" tIns="122488" rIns="0" bIns="122488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7523" y="267610"/>
            <a:ext cx="949821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নৌকা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8" name="Picture 27" descr="হারিয়ে যাচ্ছে পাল তোলা নৌকা">
            <a:extLst>
              <a:ext uri="{FF2B5EF4-FFF2-40B4-BE49-F238E27FC236}">
                <a16:creationId xmlns:a16="http://schemas.microsoft.com/office/drawing/2014/main" id="{01432AC8-7688-06F2-F785-B657F1F6C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807" y="-142620"/>
            <a:ext cx="2689430" cy="1866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47C5D2-28EF-C2F0-F0C6-002C46B5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186" y="916144"/>
            <a:ext cx="1719940" cy="1332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 descr="প্রযুক্তির ছোঁয়ায় বিলুপ্তপ্রায় ঐতিহ্যবাহী গরুর গাড়ি">
            <a:extLst>
              <a:ext uri="{FF2B5EF4-FFF2-40B4-BE49-F238E27FC236}">
                <a16:creationId xmlns:a16="http://schemas.microsoft.com/office/drawing/2014/main" id="{ABD4B011-7B35-E493-2054-E9112743B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132" y="2737414"/>
            <a:ext cx="2571481" cy="1454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 descr="ঘোড়ার গাড়ি দিয়ে বরযাত্রা: একটি আনন্দময় ভিডিও">
            <a:extLst>
              <a:ext uri="{FF2B5EF4-FFF2-40B4-BE49-F238E27FC236}">
                <a16:creationId xmlns:a16="http://schemas.microsoft.com/office/drawing/2014/main" id="{9956E1AF-8A87-9536-EFC3-B4F4F9E91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0312" y="4095391"/>
            <a:ext cx="2222174" cy="21289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 descr="তারেক রহমানের প্রত্যাবর্তন উপলক্ষে ১০ রুটে চলবে স্পেশাল ট্রেন">
            <a:extLst>
              <a:ext uri="{FF2B5EF4-FFF2-40B4-BE49-F238E27FC236}">
                <a16:creationId xmlns:a16="http://schemas.microsoft.com/office/drawing/2014/main" id="{9162B696-ECF3-2997-B7DC-6E27643A2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9122" y="53907"/>
            <a:ext cx="2237423" cy="1665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 descr="প্লেন বা বিমানের ছবি এবং ওয়ালপেপার ডাউনলোড | Free HD Plane Pic">
            <a:extLst>
              <a:ext uri="{FF2B5EF4-FFF2-40B4-BE49-F238E27FC236}">
                <a16:creationId xmlns:a16="http://schemas.microsoft.com/office/drawing/2014/main" id="{82F9B340-A9FE-E21C-87C3-E908C5B4EE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0653" y="1068535"/>
            <a:ext cx="2012527" cy="1665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E32C602-16D3-9124-E275-9D79C28A9592}"/>
              </a:ext>
            </a:extLst>
          </p:cNvPr>
          <p:cNvSpPr/>
          <p:nvPr/>
        </p:nvSpPr>
        <p:spPr>
          <a:xfrm rot="15728009">
            <a:off x="5751125" y="1691439"/>
            <a:ext cx="884881" cy="447573"/>
          </a:xfrm>
          <a:custGeom>
            <a:avLst/>
            <a:gdLst>
              <a:gd name="csX0" fmla="*/ 0 w 382454"/>
              <a:gd name="csY0" fmla="*/ 122488 h 612439"/>
              <a:gd name="csX1" fmla="*/ 191227 w 382454"/>
              <a:gd name="csY1" fmla="*/ 122488 h 612439"/>
              <a:gd name="csX2" fmla="*/ 191227 w 382454"/>
              <a:gd name="csY2" fmla="*/ 0 h 612439"/>
              <a:gd name="csX3" fmla="*/ 382454 w 382454"/>
              <a:gd name="csY3" fmla="*/ 306220 h 612439"/>
              <a:gd name="csX4" fmla="*/ 191227 w 382454"/>
              <a:gd name="csY4" fmla="*/ 612439 h 612439"/>
              <a:gd name="csX5" fmla="*/ 191227 w 382454"/>
              <a:gd name="csY5" fmla="*/ 489951 h 612439"/>
              <a:gd name="csX6" fmla="*/ 0 w 382454"/>
              <a:gd name="csY6" fmla="*/ 489951 h 612439"/>
              <a:gd name="csX7" fmla="*/ 0 w 382454"/>
              <a:gd name="csY7" fmla="*/ 122488 h 612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2454" h="612439">
                <a:moveTo>
                  <a:pt x="0" y="122488"/>
                </a:moveTo>
                <a:lnTo>
                  <a:pt x="191227" y="122488"/>
                </a:lnTo>
                <a:lnTo>
                  <a:pt x="191227" y="0"/>
                </a:lnTo>
                <a:lnTo>
                  <a:pt x="382454" y="306220"/>
                </a:lnTo>
                <a:lnTo>
                  <a:pt x="191227" y="612439"/>
                </a:lnTo>
                <a:lnTo>
                  <a:pt x="191227" y="489951"/>
                </a:lnTo>
                <a:lnTo>
                  <a:pt x="0" y="489951"/>
                </a:lnTo>
                <a:lnTo>
                  <a:pt x="0" y="122488"/>
                </a:lnTo>
                <a:close/>
              </a:path>
            </a:pathLst>
          </a:custGeom>
          <a:solidFill>
            <a:srgbClr val="00B05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22487" rIns="114736" bIns="122488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600" kern="120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12F39BC-D89E-0667-37B6-758EA7FB3B42}"/>
              </a:ext>
            </a:extLst>
          </p:cNvPr>
          <p:cNvSpPr/>
          <p:nvPr/>
        </p:nvSpPr>
        <p:spPr>
          <a:xfrm rot="2100285">
            <a:off x="7659427" y="3901668"/>
            <a:ext cx="788253" cy="387445"/>
          </a:xfrm>
          <a:custGeom>
            <a:avLst/>
            <a:gdLst>
              <a:gd name="csX0" fmla="*/ 0 w 382454"/>
              <a:gd name="csY0" fmla="*/ 122488 h 612439"/>
              <a:gd name="csX1" fmla="*/ 191227 w 382454"/>
              <a:gd name="csY1" fmla="*/ 122488 h 612439"/>
              <a:gd name="csX2" fmla="*/ 191227 w 382454"/>
              <a:gd name="csY2" fmla="*/ 0 h 612439"/>
              <a:gd name="csX3" fmla="*/ 382454 w 382454"/>
              <a:gd name="csY3" fmla="*/ 306220 h 612439"/>
              <a:gd name="csX4" fmla="*/ 191227 w 382454"/>
              <a:gd name="csY4" fmla="*/ 612439 h 612439"/>
              <a:gd name="csX5" fmla="*/ 191227 w 382454"/>
              <a:gd name="csY5" fmla="*/ 489951 h 612439"/>
              <a:gd name="csX6" fmla="*/ 0 w 382454"/>
              <a:gd name="csY6" fmla="*/ 489951 h 612439"/>
              <a:gd name="csX7" fmla="*/ 0 w 382454"/>
              <a:gd name="csY7" fmla="*/ 122488 h 612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2454" h="612439">
                <a:moveTo>
                  <a:pt x="0" y="122488"/>
                </a:moveTo>
                <a:lnTo>
                  <a:pt x="191227" y="122488"/>
                </a:lnTo>
                <a:lnTo>
                  <a:pt x="191227" y="0"/>
                </a:lnTo>
                <a:lnTo>
                  <a:pt x="382454" y="306220"/>
                </a:lnTo>
                <a:lnTo>
                  <a:pt x="191227" y="612439"/>
                </a:lnTo>
                <a:lnTo>
                  <a:pt x="191227" y="489951"/>
                </a:lnTo>
                <a:lnTo>
                  <a:pt x="0" y="489951"/>
                </a:lnTo>
                <a:lnTo>
                  <a:pt x="0" y="122488"/>
                </a:lnTo>
                <a:close/>
              </a:path>
            </a:pathLst>
          </a:custGeom>
          <a:solidFill>
            <a:srgbClr val="00B05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2487" rIns="114735" bIns="122488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600" kern="120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96B1F1-B653-8DBD-ED45-6F058A723D4C}"/>
              </a:ext>
            </a:extLst>
          </p:cNvPr>
          <p:cNvSpPr/>
          <p:nvPr/>
        </p:nvSpPr>
        <p:spPr>
          <a:xfrm>
            <a:off x="8593371" y="3150688"/>
            <a:ext cx="758014" cy="385543"/>
          </a:xfrm>
          <a:custGeom>
            <a:avLst/>
            <a:gdLst>
              <a:gd name="csX0" fmla="*/ 0 w 382454"/>
              <a:gd name="csY0" fmla="*/ 122488 h 612439"/>
              <a:gd name="csX1" fmla="*/ 191227 w 382454"/>
              <a:gd name="csY1" fmla="*/ 122488 h 612439"/>
              <a:gd name="csX2" fmla="*/ 191227 w 382454"/>
              <a:gd name="csY2" fmla="*/ 0 h 612439"/>
              <a:gd name="csX3" fmla="*/ 382454 w 382454"/>
              <a:gd name="csY3" fmla="*/ 306220 h 612439"/>
              <a:gd name="csX4" fmla="*/ 191227 w 382454"/>
              <a:gd name="csY4" fmla="*/ 612439 h 612439"/>
              <a:gd name="csX5" fmla="*/ 191227 w 382454"/>
              <a:gd name="csY5" fmla="*/ 489951 h 612439"/>
              <a:gd name="csX6" fmla="*/ 0 w 382454"/>
              <a:gd name="csY6" fmla="*/ 489951 h 612439"/>
              <a:gd name="csX7" fmla="*/ 0 w 382454"/>
              <a:gd name="csY7" fmla="*/ 122488 h 612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2454" h="612439">
                <a:moveTo>
                  <a:pt x="0" y="122488"/>
                </a:moveTo>
                <a:lnTo>
                  <a:pt x="191227" y="122488"/>
                </a:lnTo>
                <a:lnTo>
                  <a:pt x="191227" y="0"/>
                </a:lnTo>
                <a:lnTo>
                  <a:pt x="382454" y="306220"/>
                </a:lnTo>
                <a:lnTo>
                  <a:pt x="191227" y="612439"/>
                </a:lnTo>
                <a:lnTo>
                  <a:pt x="191227" y="489951"/>
                </a:lnTo>
                <a:lnTo>
                  <a:pt x="0" y="489951"/>
                </a:lnTo>
                <a:lnTo>
                  <a:pt x="0" y="122488"/>
                </a:lnTo>
                <a:close/>
              </a:path>
            </a:pathLst>
          </a:custGeom>
          <a:solidFill>
            <a:srgbClr val="00B05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2487" rIns="114735" bIns="122488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600" kern="1200"/>
          </a:p>
        </p:txBody>
      </p:sp>
      <p:pic>
        <p:nvPicPr>
          <p:cNvPr id="41" name="Picture 40" descr="RANGS Motors Limited">
            <a:extLst>
              <a:ext uri="{FF2B5EF4-FFF2-40B4-BE49-F238E27FC236}">
                <a16:creationId xmlns:a16="http://schemas.microsoft.com/office/drawing/2014/main" id="{8258B568-6545-2288-9AC9-6F75DCEED0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8516" y="3117646"/>
            <a:ext cx="2249327" cy="126218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954A0EF-7E7E-5223-4FAE-78047E1BF4D1}"/>
              </a:ext>
            </a:extLst>
          </p:cNvPr>
          <p:cNvSpPr txBox="1"/>
          <p:nvPr/>
        </p:nvSpPr>
        <p:spPr>
          <a:xfrm>
            <a:off x="163831" y="4218548"/>
            <a:ext cx="949821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4" name="Picture 43" descr="সেনাবাহিনীর জন্য আরও ৪টি ব্ল্যাক হক হেলিকপ্টার কেনার টেন্ডার">
            <a:extLst>
              <a:ext uri="{FF2B5EF4-FFF2-40B4-BE49-F238E27FC236}">
                <a16:creationId xmlns:a16="http://schemas.microsoft.com/office/drawing/2014/main" id="{5807E454-BCAC-2C06-E261-B463532CA6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1057" y="4153117"/>
            <a:ext cx="2539774" cy="1665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EE04F3C-90A2-BA08-53E2-7AB2280FF10A}"/>
              </a:ext>
            </a:extLst>
          </p:cNvPr>
          <p:cNvSpPr txBox="1"/>
          <p:nvPr/>
        </p:nvSpPr>
        <p:spPr>
          <a:xfrm>
            <a:off x="68071" y="3560949"/>
            <a:ext cx="1770945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হেলিকাপ্টার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7" name="Picture 46" descr="লঞ্চ ভাড়া দ্বিগুণ করার প্রস্তাব মালিকদের">
            <a:extLst>
              <a:ext uri="{FF2B5EF4-FFF2-40B4-BE49-F238E27FC236}">
                <a16:creationId xmlns:a16="http://schemas.microsoft.com/office/drawing/2014/main" id="{4B32577D-B104-AE8D-70C3-A5B291229C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7003" y="4523130"/>
            <a:ext cx="2168334" cy="1897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BD11540-9A95-62AB-BFD0-B8C34D2211B6}"/>
              </a:ext>
            </a:extLst>
          </p:cNvPr>
          <p:cNvSpPr txBox="1"/>
          <p:nvPr/>
        </p:nvSpPr>
        <p:spPr>
          <a:xfrm>
            <a:off x="163831" y="2856036"/>
            <a:ext cx="949821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02CFB67-3191-EEDB-F320-CBA9B161D0DB}"/>
              </a:ext>
            </a:extLst>
          </p:cNvPr>
          <p:cNvSpPr txBox="1"/>
          <p:nvPr/>
        </p:nvSpPr>
        <p:spPr>
          <a:xfrm>
            <a:off x="135787" y="939053"/>
            <a:ext cx="949821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ভেলা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F83D94-14C7-F4A4-9269-BA3BC28C96DE}"/>
              </a:ext>
            </a:extLst>
          </p:cNvPr>
          <p:cNvSpPr txBox="1"/>
          <p:nvPr/>
        </p:nvSpPr>
        <p:spPr>
          <a:xfrm>
            <a:off x="163830" y="5526245"/>
            <a:ext cx="949821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ট্রেন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306280-2EC2-40C2-B448-1EF05F1DDD2A}"/>
              </a:ext>
            </a:extLst>
          </p:cNvPr>
          <p:cNvSpPr txBox="1"/>
          <p:nvPr/>
        </p:nvSpPr>
        <p:spPr>
          <a:xfrm>
            <a:off x="57916" y="2238394"/>
            <a:ext cx="1800524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ঘোড়ার</a:t>
            </a:r>
            <a:r>
              <a:rPr lang="en-US"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0F6F5C6-AC11-18BE-3A3E-A0ED940F392C}"/>
              </a:ext>
            </a:extLst>
          </p:cNvPr>
          <p:cNvSpPr txBox="1"/>
          <p:nvPr/>
        </p:nvSpPr>
        <p:spPr>
          <a:xfrm>
            <a:off x="89680" y="1578695"/>
            <a:ext cx="1396513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গরুর</a:t>
            </a:r>
            <a:r>
              <a:rPr lang="en-US"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9858F6-CB66-99B9-048A-05C63FD98C62}"/>
              </a:ext>
            </a:extLst>
          </p:cNvPr>
          <p:cNvSpPr txBox="1"/>
          <p:nvPr/>
        </p:nvSpPr>
        <p:spPr>
          <a:xfrm>
            <a:off x="-17008" y="4876147"/>
            <a:ext cx="1609888" cy="523220"/>
          </a:xfrm>
          <a:prstGeom prst="rect">
            <a:avLst/>
          </a:prstGeom>
          <a:solidFill>
            <a:srgbClr val="FFFF00"/>
          </a:solidFill>
          <a:ln w="57150">
            <a:solidFill>
              <a:srgbClr val="EE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9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04 -0.01342 L 0.04804 -0.01319 C 0.05677 -0.01296 0.06549 -0.0118 0.07435 -0.0118 C 0.0832 -0.0118 0.09206 -0.01273 0.10091 -0.01342 C 0.1082 -0.01389 0.12539 -0.01643 0.13424 -0.01736 L 0.17669 -0.01597 C 0.19062 -0.01504 0.17838 -0.01481 0.19622 -0.01435 L 0.2457 -0.01342 C 0.24961 -0.0118 0.24583 -0.01319 0.25182 -0.0118 C 0.25286 -0.01157 0.25377 -0.01111 0.25469 -0.01088 C 0.25612 -0.01064 0.25742 -0.01088 0.25898 -0.01088 L 0.25898 -0.01064 " pathEditMode="relative" rAng="0" ptsTypes="AAAAAAAAAA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4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45 0.0081 L 0.04245 0.0081 L 0.10105 -0.05023 C 0.1224 -0.07222 0.14297 -0.09676 0.16485 -0.11759 C 0.19961 -0.15092 0.23594 -0.17917 0.26914 -0.21736 C 0.28698 -0.23773 0.3043 -0.25972 0.32253 -0.27847 C 0.36381 -0.32106 0.40469 -0.36481 0.44753 -0.40116 C 0.46628 -0.4169 0.48568 -0.43055 0.50365 -0.44861 C 0.53776 -0.4831 0.53711 -0.49907 0.56745 -0.54514 C 0.5793 -0.56319 0.59545 -0.58704 0.60456 -0.60648 L 0.62175 -0.64329 C 0.62487 -0.65 0.62839 -0.65602 0.63125 -0.66319 C 0.63542 -0.67384 0.64141 -0.69051 0.64675 -0.7 C 0.66237 -0.72778 0.65352 -0.71018 0.66576 -0.72592 C 0.69779 -0.76782 0.63073 -0.68542 0.68295 -0.74907 C 0.68464 -0.75116 0.68646 -0.75278 0.68815 -0.75509 C 0.68959 -0.75717 0.69089 -0.75949 0.69245 -0.76134 C 0.69349 -0.7625 0.6948 -0.76296 0.69584 -0.76435 C 0.69688 -0.76551 0.6974 -0.76782 0.69844 -0.76898 C 0.70118 -0.77176 0.70417 -0.77245 0.70717 -0.77338 " pathEditMode="relative" ptsTypes="AAAAAAAAAAAAAAAAAAAA">
                                      <p:cBhvr>
                                        <p:cTn id="2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66 -0.01551 L 0.04466 -0.01551 C 0.05859 -0.00694 0.06458 -0.00208 0.07826 0.00278 C 0.09974 0.01042 0.08125 -0.00023 0.10833 0.01204 C 0.10951 0.0125 0.11068 0.01273 0.11185 0.01343 C 0.11419 0.01481 0.11732 0.01736 0.11966 0.01968 C 0.12109 0.02106 0.1224 0.02315 0.12396 0.02407 C 0.12552 0.02523 0.12734 0.02523 0.12904 0.02569 C 0.13229 0.02963 0.13099 0.02755 0.13346 0.03194 " pathEditMode="relative" ptsTypes="AAAAAAAAA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81 -0.00926 L 0.06381 -0.00926 C 0.0681 -0.00371 0.07266 0.00115 0.0767 0.0074 C 0.08334 0.01759 0.08868 0.03032 0.09571 0.03958 C 0.09909 0.04421 0.10339 0.04722 0.10599 0.05347 C 0.10938 0.06134 0.1073 0.05833 0.11211 0.06273 C 0.11381 0.06666 0.11472 0.07222 0.11719 0.075 C 0.12214 0.08009 0.12201 0.0794 0.1267 0.08727 C 0.13334 0.09791 0.1293 0.0949 0.13451 0.09791 C 0.14024 0.1081 0.1336 0.09791 0.1405 0.10393 C 0.1418 0.10509 0.14284 0.10717 0.14401 0.10856 C 0.14532 0.11018 0.14675 0.11203 0.14831 0.11319 C 0.14935 0.11412 0.15065 0.11412 0.1517 0.11481 C 0.15261 0.11527 0.15352 0.11574 0.1543 0.1162 C 0.16315 0.1287 0.15456 0.11828 0.16211 0.12384 C 0.17344 0.1324 0.16472 0.12847 0.17331 0.13171 C 0.17422 0.13264 0.17487 0.13402 0.17591 0.13472 C 0.17813 0.13611 0.18047 0.13703 0.18282 0.13773 C 0.19193 0.14051 0.1862 0.13912 0.2 0.14074 C 0.20326 0.14259 0.20183 0.14166 0.20443 0.14398 " pathEditMode="relative" ptsTypes="AAAAAAAAAAAAAAAAAAAA">
                                      <p:cBhvr>
                                        <p:cTn id="4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58 0.03079 L 0.06458 0.03079 C 0.06966 0.04028 0.07552 0.04908 0.08007 0.05973 C 0.08776 0.07824 0.09375 0.09861 0.10078 0.11806 C 0.10559 0.13148 0.10937 0.14607 0.11536 0.15787 C 0.12408 0.17523 0.13971 0.2051 0.14648 0.22385 C 0.14843 0.2294 0.15078 0.23473 0.15247 0.24074 C 0.15403 0.24653 0.15468 0.25301 0.15586 0.25903 C 0.1595 0.27662 0.16224 0.28426 0.16458 0.30209 C 0.16536 0.30857 0.16562 0.31528 0.16627 0.32199 C 0.1651 0.41875 0.16471 0.39815 0.16705 0.51042 C 0.16731 0.51783 0.16862 0.52408 0.17057 0.53033 C 0.17461 0.54398 0.17291 0.53519 0.17656 0.54584 C 0.17734 0.54769 0.17747 0.55023 0.17838 0.55186 C 0.17916 0.55324 0.18502 0.55996 0.18697 0.56111 C 0.18867 0.56204 0.19218 0.56273 0.19218 0.56273 " pathEditMode="relative" ptsTypes="AAAAAAAAAAAAAAAA">
                                      <p:cBhvr>
                                        <p:cTn id="5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36 0.02199 L 0.04336 0.02199 C 0.05079 0.03819 0.05821 0.05463 0.06576 0.07083 C 0.06849 0.07685 0.09336 0.1287 0.09584 0.1338 C 0.10131 0.14468 0.1073 0.1544 0.11224 0.16597 C 0.11771 0.1787 0.12279 0.1919 0.12865 0.20417 C 0.13985 0.22778 0.16159 0.2669 0.17435 0.28704 C 0.18125 0.29792 0.18815 0.3088 0.19584 0.31759 C 0.26094 0.3912 0.21993 0.33958 0.25795 0.37731 C 0.30157 0.4206 0.22214 0.34931 0.29336 0.41111 C 0.2974 0.41458 0.30105 0.41991 0.30534 0.42176 L 0.34675 0.44028 C 0.36446 0.44838 0.38568 0.45995 0.40365 0.4662 C 0.41914 0.47176 0.4349 0.47431 0.45026 0.48009 C 0.4543 0.48171 0.45821 0.48333 0.46224 0.48472 C 0.46667 0.48611 0.47383 0.48819 0.47865 0.48935 C 0.48646 0.4912 0.48386 0.48773 0.48737 0.49398 " pathEditMode="relative" ptsTypes="AAAAAAAAAAAAAAAAA">
                                      <p:cBhvr>
                                        <p:cTn id="6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91 0.00949 L 0.07591 0.00949 C 0.07878 0.00579 0.08138 0.00139 0.08451 -0.00138 C 0.36263 -0.24398 0.27292 -0.17592 0.5793 -0.36921 C 0.61016 -0.38865 0.64128 -0.40648 0.6724 -0.4243 C 0.69493 -0.43726 0.71849 -0.4456 0.7405 -0.46111 C 0.79961 -0.50277 0.75664 -0.47453 0.7974 -0.49791 C 0.80065 -0.49976 0.80456 -0.50231 0.80769 -0.50555 C 0.8099 -0.50787 0.81133 -0.51041 0.81381 -0.5118 C 0.81576 -0.51273 0.81784 -0.51273 0.8198 -0.51319 C 0.82149 -0.51435 0.82318 -0.51527 0.825 -0.5162 C 0.82605 -0.51689 0.82748 -0.51666 0.82839 -0.51782 C 0.8293 -0.51898 0.82956 -0.52083 0.83021 -0.52245 C 0.82735 -0.54768 0.82904 -0.54676 0.82409 -0.56226 C 0.82357 -0.56388 0.82279 -0.56527 0.8224 -0.56689 C 0.82201 -0.56828 0.8224 -0.57083 0.82149 -0.57152 C 0.80938 -0.58009 0.8125 -0.57523 0.81459 -0.57152 " pathEditMode="relative" ptsTypes="AAAAAAAAAAAAAAAAA">
                                      <p:cBhvr>
                                        <p:cTn id="7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7 0.01945 L 0.04167 0.01945 C 0.18542 0.00764 0.04727 0.02199 0.20717 -0.00509 C 0.28555 -0.01852 0.30756 -0.01805 0.38555 -0.02361 C 0.44467 -0.0331 0.47292 -0.03518 0.53034 -0.05278 C 0.58125 -0.06805 0.63347 -0.09653 0.68295 -0.11713 L 0.72357 -0.1338 C 0.74037 -0.14051 0.75769 -0.14421 0.77435 -0.15231 C 0.78646 -0.1581 0.7806 -0.15555 0.79167 -0.15995 C 0.81198 -0.17986 0.83138 -0.2037 0.85287 -0.21968 C 0.85834 -0.22384 0.86381 -0.22755 0.86914 -0.23194 C 0.87422 -0.23611 0.88386 -0.2456 0.88386 -0.2456 C 0.88477 -0.24375 0.88594 -0.2419 0.88646 -0.23958 C 0.88711 -0.2368 0.88737 -0.23032 0.88737 -0.23032 " pathEditMode="relative" ptsTypes="AAAAAAAAAAAAAA">
                                      <p:cBhvr>
                                        <p:cTn id="7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347 L 0.02969 0.00347 C 0.05899 0.02384 0.08724 0.04953 0.11758 0.06458 C 0.17097 0.0912 0.2254 0.1125 0.27787 0.14444 L 0.40717 0.22245 C 0.42032 0.23032 0.4336 0.23773 0.44688 0.2456 C 0.45612 0.25092 0.46498 0.2581 0.47448 0.2625 C 0.49193 0.27014 0.5362 0.29097 0.55808 0.29768 C 0.56719 0.30046 0.57644 0.30162 0.58568 0.3037 C 0.59402 0.30578 0.60235 0.3074 0.61068 0.30995 C 0.63099 0.3162 0.62592 0.31574 0.64167 0.32361 C 0.64792 0.32685 0.65404 0.33194 0.66068 0.33287 L 0.68386 0.33588 C 0.69922 0.34028 0.69792 0.34166 0.71745 0.33449 C 0.72006 0.33356 0.72214 0.33055 0.72435 0.32824 C 0.72527 0.32731 0.72644 0.32662 0.72696 0.32523 C 0.72735 0.32453 0.72696 0.32315 0.72696 0.32222 " pathEditMode="relative" ptsTypes="AAAAAAAAAAAAAAAAA">
                                      <p:cBhvr>
                                        <p:cTn id="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2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A44ED7-EFF2-ED55-63ED-24EDB29FFEB6}"/>
              </a:ext>
            </a:extLst>
          </p:cNvPr>
          <p:cNvGrpSpPr/>
          <p:nvPr/>
        </p:nvGrpSpPr>
        <p:grpSpPr>
          <a:xfrm>
            <a:off x="3669659" y="164174"/>
            <a:ext cx="5694740" cy="1709674"/>
            <a:chOff x="3542146" y="2038117"/>
            <a:chExt cx="2186485" cy="1709674"/>
          </a:xfrm>
          <a:noFill/>
          <a:scene3d>
            <a:camera prst="orthographicFront"/>
            <a:lightRig rig="flat" dir="t"/>
          </a:scene3d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8A8DE46-D39C-2EA4-08CD-3A32103E5F86}"/>
                </a:ext>
              </a:extLst>
            </p:cNvPr>
            <p:cNvSpPr/>
            <p:nvPr/>
          </p:nvSpPr>
          <p:spPr>
            <a:xfrm>
              <a:off x="3542146" y="2038117"/>
              <a:ext cx="2186485" cy="1709674"/>
            </a:xfrm>
            <a:prstGeom prst="horizontalScroll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BC2F0D94-6951-992F-46DD-953EE3DCD677}"/>
                </a:ext>
              </a:extLst>
            </p:cNvPr>
            <p:cNvSpPr txBox="1"/>
            <p:nvPr/>
          </p:nvSpPr>
          <p:spPr>
            <a:xfrm>
              <a:off x="3665868" y="2288493"/>
              <a:ext cx="1742560" cy="1208922"/>
            </a:xfrm>
            <a:prstGeom prst="horizontalScroll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b="1" kern="1200" cap="none" spc="0" dirty="0" err="1">
                  <a:ln w="12700" cmpd="sng">
                    <a:prstDash val="solid"/>
                  </a:ln>
                  <a:solidFill>
                    <a:srgbClr val="EE0000"/>
                  </a:solidFill>
                  <a:effectLst/>
                  <a:latin typeface="NikoshBAN" panose="02000000000000000000" pitchFamily="2" charset="0"/>
                  <a:cs typeface="NikoshBAN" panose="02000000000000000000" pitchFamily="2" charset="0"/>
                </a:rPr>
                <a:t>যাতায়াত</a:t>
              </a:r>
              <a:r>
                <a:rPr lang="en-US" sz="4400" b="1" kern="1200" cap="none" spc="0" dirty="0">
                  <a:ln w="12700" cmpd="sng">
                    <a:prstDash val="solid"/>
                  </a:ln>
                  <a:solidFill>
                    <a:srgbClr val="EE0000"/>
                  </a:solidFill>
                  <a:effectLst/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kern="1200" cap="none" spc="0" dirty="0" err="1">
                  <a:ln w="12700" cmpd="sng">
                    <a:prstDash val="solid"/>
                  </a:ln>
                  <a:solidFill>
                    <a:srgbClr val="EE0000"/>
                  </a:solidFill>
                  <a:effectLst/>
                  <a:latin typeface="NikoshBAN" panose="02000000000000000000" pitchFamily="2" charset="0"/>
                  <a:cs typeface="NikoshBAN" panose="02000000000000000000" pitchFamily="2" charset="0"/>
                </a:rPr>
                <a:t>পথ</a:t>
              </a:r>
              <a:endParaRPr lang="en-US" sz="4400" b="1" kern="1200" cap="none" spc="0" dirty="0">
                <a:ln w="22225">
                  <a:prstDash val="solid"/>
                </a:ln>
                <a:solidFill>
                  <a:srgbClr val="EE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A5A96C0D-9699-E7E6-D3E8-9A7487D1E3B6}"/>
              </a:ext>
            </a:extLst>
          </p:cNvPr>
          <p:cNvSpPr/>
          <p:nvPr/>
        </p:nvSpPr>
        <p:spPr>
          <a:xfrm>
            <a:off x="1037981" y="2665875"/>
            <a:ext cx="483730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১।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স্থলপথ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2">
            <a:extLst>
              <a:ext uri="{FF2B5EF4-FFF2-40B4-BE49-F238E27FC236}">
                <a16:creationId xmlns:a16="http://schemas.microsoft.com/office/drawing/2014/main" id="{F7AA55F0-36C9-A770-B45C-AC9414E784F0}"/>
              </a:ext>
            </a:extLst>
          </p:cNvPr>
          <p:cNvSpPr/>
          <p:nvPr/>
        </p:nvSpPr>
        <p:spPr>
          <a:xfrm>
            <a:off x="1179871" y="2026248"/>
            <a:ext cx="483730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যাতায়াত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271A0F44-D69E-EDC4-F977-2AE5D227D7DC}"/>
              </a:ext>
            </a:extLst>
          </p:cNvPr>
          <p:cNvSpPr/>
          <p:nvPr/>
        </p:nvSpPr>
        <p:spPr>
          <a:xfrm>
            <a:off x="1037981" y="3429000"/>
            <a:ext cx="483730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২। </a:t>
            </a:r>
            <a:r>
              <a:rPr lang="en-US" sz="44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জলপথ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E9C39116-C70A-BFBE-EAF4-5747BF231FB1}"/>
              </a:ext>
            </a:extLst>
          </p:cNvPr>
          <p:cNvSpPr/>
          <p:nvPr/>
        </p:nvSpPr>
        <p:spPr>
          <a:xfrm>
            <a:off x="1179871" y="4068627"/>
            <a:ext cx="483730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৩।আকাশপথ</a:t>
            </a:r>
          </a:p>
        </p:txBody>
      </p:sp>
    </p:spTree>
    <p:extLst>
      <p:ext uri="{BB962C8B-B14F-4D97-AF65-F5344CB8AC3E}">
        <p14:creationId xmlns:p14="http://schemas.microsoft.com/office/powerpoint/2010/main" val="260317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r="4245"/>
          <a:stretch>
            <a:fillRect/>
          </a:stretch>
        </p:blipFill>
        <p:spPr>
          <a:xfrm>
            <a:off x="6945491" y="1634769"/>
            <a:ext cx="2536687" cy="16444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88972" y="5876167"/>
            <a:ext cx="2270974" cy="76944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992" y="3346137"/>
            <a:ext cx="2726284" cy="64633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মোটর</a:t>
            </a:r>
            <a:r>
              <a:rPr 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endParaRPr lang="en-US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74885" y="3227832"/>
            <a:ext cx="2105542" cy="707886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সিএনজি</a:t>
            </a:r>
            <a:endParaRPr lang="en-US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45491" y="3468524"/>
            <a:ext cx="2403792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মেট্রোরেল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61776" y="5596993"/>
            <a:ext cx="2105543" cy="76944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ট্রাক</a:t>
            </a:r>
            <a:endParaRPr lang="en-US" sz="4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DDEA8A-C941-1E0E-D24A-32E0D4B70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88972" y="4414307"/>
            <a:ext cx="2013155" cy="13421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F5D2E5-C317-5793-F0A0-316C8683F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b="9744"/>
          <a:stretch>
            <a:fillRect/>
          </a:stretch>
        </p:blipFill>
        <p:spPr>
          <a:xfrm>
            <a:off x="3861776" y="4176410"/>
            <a:ext cx="2264542" cy="12441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20818B-9B14-5BAC-E3D7-FF52C8E32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5310" y="1082566"/>
            <a:ext cx="2949311" cy="234643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788704-93E8-CF60-AA25-D25F6FA1F9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b="9970"/>
          <a:stretch>
            <a:fillRect/>
          </a:stretch>
        </p:blipFill>
        <p:spPr>
          <a:xfrm>
            <a:off x="3559313" y="1514019"/>
            <a:ext cx="2536687" cy="1823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3365CD58-EE0C-D7BB-F749-4FFE4D4B4665}"/>
              </a:ext>
            </a:extLst>
          </p:cNvPr>
          <p:cNvSpPr/>
          <p:nvPr/>
        </p:nvSpPr>
        <p:spPr>
          <a:xfrm>
            <a:off x="4548037" y="298872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স্থলপথ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শিক্ষক বাতায়ন">
            <a:extLst>
              <a:ext uri="{FF2B5EF4-FFF2-40B4-BE49-F238E27FC236}">
                <a16:creationId xmlns:a16="http://schemas.microsoft.com/office/drawing/2014/main" id="{BAD1457C-7F56-7128-8834-DD8A51921BA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53952"/>
          <a:stretch>
            <a:fillRect/>
          </a:stretch>
        </p:blipFill>
        <p:spPr>
          <a:xfrm>
            <a:off x="527652" y="3992468"/>
            <a:ext cx="2461202" cy="19187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1B763B-27B0-880B-1635-737A1EBF2CE5}"/>
              </a:ext>
            </a:extLst>
          </p:cNvPr>
          <p:cNvSpPr txBox="1"/>
          <p:nvPr/>
        </p:nvSpPr>
        <p:spPr>
          <a:xfrm>
            <a:off x="527652" y="5999277"/>
            <a:ext cx="2105543" cy="64633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ঘোড়ার</a:t>
            </a:r>
            <a:r>
              <a:rPr 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endParaRPr lang="en-US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C260D6-CBD5-134A-75F8-BBF0761793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0186564" y="1778288"/>
            <a:ext cx="1868802" cy="135738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0E897D-6B77-5911-3A72-F3AE078BAD98}"/>
              </a:ext>
            </a:extLst>
          </p:cNvPr>
          <p:cNvSpPr txBox="1"/>
          <p:nvPr/>
        </p:nvSpPr>
        <p:spPr>
          <a:xfrm>
            <a:off x="10136947" y="3429000"/>
            <a:ext cx="1868802" cy="707886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endParaRPr lang="en-US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3" grpId="0" animBg="1"/>
      <p:bldP spid="2" grpId="0"/>
      <p:bldP spid="10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0BF95-3587-B547-D8D8-3A8A2F1A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28CD829-F168-E729-68CD-417B45CB564D}"/>
              </a:ext>
            </a:extLst>
          </p:cNvPr>
          <p:cNvSpPr txBox="1"/>
          <p:nvPr/>
        </p:nvSpPr>
        <p:spPr>
          <a:xfrm>
            <a:off x="9509750" y="4096142"/>
            <a:ext cx="2554787" cy="830997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স্পিডবোট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B5F6A4-0C48-E628-CE3C-5713DD0FDE03}"/>
              </a:ext>
            </a:extLst>
          </p:cNvPr>
          <p:cNvSpPr txBox="1"/>
          <p:nvPr/>
        </p:nvSpPr>
        <p:spPr>
          <a:xfrm>
            <a:off x="7238776" y="3937159"/>
            <a:ext cx="2270974" cy="92333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D4F536-62DD-E471-82ED-2FFE6C6048CF}"/>
              </a:ext>
            </a:extLst>
          </p:cNvPr>
          <p:cNvSpPr txBox="1"/>
          <p:nvPr/>
        </p:nvSpPr>
        <p:spPr>
          <a:xfrm>
            <a:off x="270594" y="4068002"/>
            <a:ext cx="2198605" cy="830997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ভেলা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2F2FF-6E7C-AF90-518D-3D8D5309A5DB}"/>
              </a:ext>
            </a:extLst>
          </p:cNvPr>
          <p:cNvSpPr txBox="1"/>
          <p:nvPr/>
        </p:nvSpPr>
        <p:spPr>
          <a:xfrm>
            <a:off x="3968669" y="5753332"/>
            <a:ext cx="2594071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সাবমেরিন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9B7A3A-437E-5E8C-B164-CDAFFE9453F9}"/>
              </a:ext>
            </a:extLst>
          </p:cNvPr>
          <p:cNvSpPr txBox="1"/>
          <p:nvPr/>
        </p:nvSpPr>
        <p:spPr>
          <a:xfrm>
            <a:off x="2741725" y="4098779"/>
            <a:ext cx="2105542" cy="76944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নৌকা</a:t>
            </a:r>
            <a:endParaRPr lang="en-US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C90DE1-50DF-AE16-CF30-77E4F7080D9B}"/>
              </a:ext>
            </a:extLst>
          </p:cNvPr>
          <p:cNvSpPr txBox="1"/>
          <p:nvPr/>
        </p:nvSpPr>
        <p:spPr>
          <a:xfrm>
            <a:off x="5065208" y="4033332"/>
            <a:ext cx="2105543" cy="1015663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লঞ্চ</a:t>
            </a:r>
            <a:endParaRPr lang="en-US" sz="6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711780CA-6D61-AE7C-AFA8-A39F1A1B7726}"/>
              </a:ext>
            </a:extLst>
          </p:cNvPr>
          <p:cNvSpPr/>
          <p:nvPr/>
        </p:nvSpPr>
        <p:spPr>
          <a:xfrm>
            <a:off x="4548037" y="298872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জলপথ</a:t>
            </a:r>
            <a:endParaRPr lang="en-US" sz="4400" b="1" spc="50" dirty="0">
              <a:ln w="0"/>
              <a:solidFill>
                <a:schemeClr val="accent5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কলা গাছের ভেলা: একটি চমৎকার কৃষি অভিজ্ঞতা">
            <a:extLst>
              <a:ext uri="{FF2B5EF4-FFF2-40B4-BE49-F238E27FC236}">
                <a16:creationId xmlns:a16="http://schemas.microsoft.com/office/drawing/2014/main" id="{7B0C0675-0264-FE1E-BAE6-7A1FD8CD91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57" b="31891"/>
          <a:stretch>
            <a:fillRect/>
          </a:stretch>
        </p:blipFill>
        <p:spPr>
          <a:xfrm>
            <a:off x="200676" y="1555424"/>
            <a:ext cx="2268523" cy="2359114"/>
          </a:xfrm>
          <a:prstGeom prst="rect">
            <a:avLst/>
          </a:prstGeom>
        </p:spPr>
      </p:pic>
      <p:pic>
        <p:nvPicPr>
          <p:cNvPr id="10" name="Picture 9" descr="৫০ লাখ টাকার স্পিড বোট ১০ কোটি টাকা">
            <a:extLst>
              <a:ext uri="{FF2B5EF4-FFF2-40B4-BE49-F238E27FC236}">
                <a16:creationId xmlns:a16="http://schemas.microsoft.com/office/drawing/2014/main" id="{F6910333-33B4-D477-00D3-465C393CE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170" y="1555424"/>
            <a:ext cx="2005236" cy="2359114"/>
          </a:xfrm>
          <a:prstGeom prst="rect">
            <a:avLst/>
          </a:prstGeom>
        </p:spPr>
      </p:pic>
      <p:pic>
        <p:nvPicPr>
          <p:cNvPr id="11" name="Picture 10" descr="বুড়িগঙ্গায় নৌকা থেকে লাফিয়ে পড়ে নিখোঁজ ২ যাত্রীর লাশ উদ্ধার">
            <a:extLst>
              <a:ext uri="{FF2B5EF4-FFF2-40B4-BE49-F238E27FC236}">
                <a16:creationId xmlns:a16="http://schemas.microsoft.com/office/drawing/2014/main" id="{EF95C7F5-0F1D-768F-0E97-22FC11A97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346" y="1555424"/>
            <a:ext cx="2268523" cy="2288593"/>
          </a:xfrm>
          <a:prstGeom prst="rect">
            <a:avLst/>
          </a:prstGeom>
        </p:spPr>
      </p:pic>
      <p:pic>
        <p:nvPicPr>
          <p:cNvPr id="12" name="Picture 11" descr="নারায়নগঞ্জ থেকে চাঁদপুরের লঞ্চের আংশিক সময়সূচি : নারায়নগঞ্জ থেকে ছাড়ার সময় : সকাল ৭.০০ মিনিটে :সমতা এন্ড সমৃদ্ধি এক্সপ্রেস /কিস্তি ...">
            <a:extLst>
              <a:ext uri="{FF2B5EF4-FFF2-40B4-BE49-F238E27FC236}">
                <a16:creationId xmlns:a16="http://schemas.microsoft.com/office/drawing/2014/main" id="{83E1B883-610E-08E4-32F0-6F07441A6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832" y="1555424"/>
            <a:ext cx="2040336" cy="2286917"/>
          </a:xfrm>
          <a:prstGeom prst="rect">
            <a:avLst/>
          </a:prstGeom>
        </p:spPr>
      </p:pic>
      <p:pic>
        <p:nvPicPr>
          <p:cNvPr id="14" name="Picture 13" descr="যাত্রীবাহী জাহাজ চলাচল শুরু হচ্ছে">
            <a:extLst>
              <a:ext uri="{FF2B5EF4-FFF2-40B4-BE49-F238E27FC236}">
                <a16:creationId xmlns:a16="http://schemas.microsoft.com/office/drawing/2014/main" id="{BDEF8687-A44E-7B87-613E-2005CD949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8776" y="1335341"/>
            <a:ext cx="2554786" cy="2507000"/>
          </a:xfrm>
          <a:prstGeom prst="rect">
            <a:avLst/>
          </a:prstGeom>
        </p:spPr>
      </p:pic>
      <p:pic>
        <p:nvPicPr>
          <p:cNvPr id="15" name="Picture 14" descr="ইংরেজিতে &quot;Nuclear submarine&quot; এর সংজ্ঞা ও অর্থ | ছবি অভিধান 🇬🇧">
            <a:extLst>
              <a:ext uri="{FF2B5EF4-FFF2-40B4-BE49-F238E27FC236}">
                <a16:creationId xmlns:a16="http://schemas.microsoft.com/office/drawing/2014/main" id="{33487F36-8E4E-0DC1-19C8-643921B92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602" y="4956383"/>
            <a:ext cx="3608602" cy="190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2FBB2-B14A-765C-3AD4-975FB28C4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09707C4-A99D-1487-B243-4C203FE36D05}"/>
              </a:ext>
            </a:extLst>
          </p:cNvPr>
          <p:cNvSpPr txBox="1"/>
          <p:nvPr/>
        </p:nvSpPr>
        <p:spPr>
          <a:xfrm>
            <a:off x="385892" y="4125468"/>
            <a:ext cx="2672303" cy="830997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হেলিকপ্টার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168F84-5F0F-5A1E-7792-0A05A13B8C94}"/>
              </a:ext>
            </a:extLst>
          </p:cNvPr>
          <p:cNvSpPr txBox="1"/>
          <p:nvPr/>
        </p:nvSpPr>
        <p:spPr>
          <a:xfrm>
            <a:off x="5320614" y="4307384"/>
            <a:ext cx="2594071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D02F1C-E032-3506-DC0D-01F67A6867E8}"/>
              </a:ext>
            </a:extLst>
          </p:cNvPr>
          <p:cNvSpPr txBox="1"/>
          <p:nvPr/>
        </p:nvSpPr>
        <p:spPr>
          <a:xfrm>
            <a:off x="9571701" y="4307384"/>
            <a:ext cx="2105542" cy="92333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রকেট</a:t>
            </a:r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52CAFC50-72F6-F4D5-99F1-35CB3EDE8E49}"/>
              </a:ext>
            </a:extLst>
          </p:cNvPr>
          <p:cNvSpPr/>
          <p:nvPr/>
        </p:nvSpPr>
        <p:spPr>
          <a:xfrm>
            <a:off x="4548037" y="298872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আকাশপথ</a:t>
            </a:r>
            <a:endParaRPr lang="en-US" sz="44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5C806D-FD27-7838-CC26-938E6167F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70210" y="1639322"/>
            <a:ext cx="4202267" cy="2302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B4D637-03D2-9F41-AC03-9AC0CA889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1092" y="1565741"/>
            <a:ext cx="4333253" cy="2449230"/>
          </a:xfrm>
          <a:prstGeom prst="rect">
            <a:avLst/>
          </a:prstGeom>
        </p:spPr>
      </p:pic>
      <p:pic>
        <p:nvPicPr>
          <p:cNvPr id="25" name="Picture 24" descr="কিভাবে রকেট আঁকা - Google Play তে অ্যাপ">
            <a:extLst>
              <a:ext uri="{FF2B5EF4-FFF2-40B4-BE49-F238E27FC236}">
                <a16:creationId xmlns:a16="http://schemas.microsoft.com/office/drawing/2014/main" id="{E0711247-214B-76BB-62FA-43BE026353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1472" y="1647355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7525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FFBE9C35-647E-8F3E-470C-0077C0E83875}"/>
              </a:ext>
            </a:extLst>
          </p:cNvPr>
          <p:cNvSpPr/>
          <p:nvPr/>
        </p:nvSpPr>
        <p:spPr>
          <a:xfrm>
            <a:off x="3221206" y="1061271"/>
            <a:ext cx="2278409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স্থলপথ</a:t>
            </a:r>
            <a:endParaRPr lang="en-US" sz="4400" b="1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A978FE7-0B03-C890-2E5E-36456C1DB8F1}"/>
              </a:ext>
            </a:extLst>
          </p:cNvPr>
          <p:cNvSpPr/>
          <p:nvPr/>
        </p:nvSpPr>
        <p:spPr>
          <a:xfrm>
            <a:off x="5499615" y="0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63F52221-6636-6A4B-45E8-1F4EE77F283E}"/>
              </a:ext>
            </a:extLst>
          </p:cNvPr>
          <p:cNvSpPr/>
          <p:nvPr/>
        </p:nvSpPr>
        <p:spPr>
          <a:xfrm>
            <a:off x="8763384" y="1022307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আকাশপথ</a:t>
            </a:r>
            <a:endParaRPr lang="en-US" sz="4400" b="1" spc="50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C83637C5-FC9A-0FDA-B553-B3A29DB5A45B}"/>
              </a:ext>
            </a:extLst>
          </p:cNvPr>
          <p:cNvSpPr/>
          <p:nvPr/>
        </p:nvSpPr>
        <p:spPr>
          <a:xfrm>
            <a:off x="6096000" y="916733"/>
            <a:ext cx="230152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জলপথ</a:t>
            </a:r>
            <a:endParaRPr lang="en-US" sz="4400" b="1" spc="50" dirty="0">
              <a:ln w="0"/>
              <a:solidFill>
                <a:srgbClr val="7030A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A54113AA-7A17-0387-2BB6-0935D5AC9AB5}"/>
              </a:ext>
            </a:extLst>
          </p:cNvPr>
          <p:cNvSpPr/>
          <p:nvPr/>
        </p:nvSpPr>
        <p:spPr>
          <a:xfrm>
            <a:off x="132657" y="4047618"/>
            <a:ext cx="1751067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ফেরি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CA1D0020-02BC-F4AE-4ECE-66546C24F34A}"/>
              </a:ext>
            </a:extLst>
          </p:cNvPr>
          <p:cNvSpPr/>
          <p:nvPr/>
        </p:nvSpPr>
        <p:spPr>
          <a:xfrm>
            <a:off x="381104" y="1262522"/>
            <a:ext cx="1751068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906E33F7-AC6C-52AA-C5C5-DCA72DB9E698}"/>
              </a:ext>
            </a:extLst>
          </p:cNvPr>
          <p:cNvSpPr/>
          <p:nvPr/>
        </p:nvSpPr>
        <p:spPr>
          <a:xfrm>
            <a:off x="-65617" y="4720439"/>
            <a:ext cx="304751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মটর</a:t>
            </a:r>
            <a:r>
              <a:rPr lang="en-US" sz="4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সাইকেল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6593A6AF-7866-117A-F8C7-3781C255FA1E}"/>
              </a:ext>
            </a:extLst>
          </p:cNvPr>
          <p:cNvSpPr/>
          <p:nvPr/>
        </p:nvSpPr>
        <p:spPr>
          <a:xfrm>
            <a:off x="191038" y="757720"/>
            <a:ext cx="200222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জাহাজ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000EAFD0-BD61-837E-CFD7-82CF3E21E4E6}"/>
              </a:ext>
            </a:extLst>
          </p:cNvPr>
          <p:cNvSpPr/>
          <p:nvPr/>
        </p:nvSpPr>
        <p:spPr>
          <a:xfrm>
            <a:off x="-267119" y="5393260"/>
            <a:ext cx="304751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উড়োজাহাজ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2FEE29E6-185B-217B-7C18-28C2754A8BE3}"/>
              </a:ext>
            </a:extLst>
          </p:cNvPr>
          <p:cNvSpPr/>
          <p:nvPr/>
        </p:nvSpPr>
        <p:spPr>
          <a:xfrm>
            <a:off x="223296" y="2471212"/>
            <a:ext cx="2469688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হেলিকপ্টর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2">
            <a:extLst>
              <a:ext uri="{FF2B5EF4-FFF2-40B4-BE49-F238E27FC236}">
                <a16:creationId xmlns:a16="http://schemas.microsoft.com/office/drawing/2014/main" id="{E3355140-85FB-CA69-E138-FD23CE4E1BC6}"/>
              </a:ext>
            </a:extLst>
          </p:cNvPr>
          <p:cNvSpPr/>
          <p:nvPr/>
        </p:nvSpPr>
        <p:spPr>
          <a:xfrm>
            <a:off x="277429" y="1891188"/>
            <a:ext cx="1751068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ট্রেন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2">
            <a:extLst>
              <a:ext uri="{FF2B5EF4-FFF2-40B4-BE49-F238E27FC236}">
                <a16:creationId xmlns:a16="http://schemas.microsoft.com/office/drawing/2014/main" id="{3D2757D0-7E42-4A58-4928-5C3128D4E26C}"/>
              </a:ext>
            </a:extLst>
          </p:cNvPr>
          <p:cNvSpPr/>
          <p:nvPr/>
        </p:nvSpPr>
        <p:spPr>
          <a:xfrm>
            <a:off x="132657" y="3144033"/>
            <a:ext cx="230152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গরুরগাড়ি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57103E08-09E7-3463-5961-88C5EE2CE3CD}"/>
              </a:ext>
            </a:extLst>
          </p:cNvPr>
          <p:cNvSpPr/>
          <p:nvPr/>
        </p:nvSpPr>
        <p:spPr>
          <a:xfrm>
            <a:off x="97120" y="186836"/>
            <a:ext cx="2111685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রিকশা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32F2B7FB-5692-1526-F461-A816BEA6804E}"/>
              </a:ext>
            </a:extLst>
          </p:cNvPr>
          <p:cNvSpPr/>
          <p:nvPr/>
        </p:nvSpPr>
        <p:spPr>
          <a:xfrm>
            <a:off x="232774" y="6048487"/>
            <a:ext cx="161938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নৌকা</a:t>
            </a:r>
            <a:endParaRPr lang="en-US" sz="32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4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2.5E-6 0.00023 C 0.00312 0.00879 0.00625 0.01805 0.0095 0.02685 C 0.01536 0.04213 0.02252 0.05602 0.02786 0.07153 C 0.04453 0.12176 0.02995 0.08102 0.04857 0.12639 C 0.05208 0.13449 0.05455 0.14352 0.05833 0.15162 C 0.06237 0.16041 0.07435 0.17986 0.08021 0.18657 C 0.08554 0.19236 0.0914 0.19745 0.09726 0.20208 C 0.11224 0.21366 0.12656 0.22153 0.14245 0.2294 C 0.14674 0.23148 0.15143 0.23264 0.1556 0.23495 C 0.15859 0.2368 0.16133 0.23935 0.16432 0.24097 C 0.16575 0.2419 0.16758 0.24213 0.16914 0.24305 C 0.17031 0.24352 0.17161 0.24421 0.17278 0.24491 L 0.22265 0.24097 C 0.22721 0.24051 0.2319 0.2412 0.23607 0.23912 C 0.24245 0.23588 0.24817 0.2294 0.25429 0.22523 C 0.28203 0.20764 0.27422 0.2081 0.2862 0.2081 " pathEditMode="relative" rAng="0" ptsTypes="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10" y="1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62 0.01227 L 0.04362 0.01273 C 0.04843 0.03565 0.05286 0.06273 0.05833 0.08449 C 0.07487 0.15116 0.09974 0.23634 0.11849 0.30185 L 0.14088 0.3794 C 0.1457 0.3956 0.15078 0.40764 0.15481 0.4257 C 0.16549 0.47153 0.16979 0.49329 0.18424 0.53195 C 0.19388 0.55741 0.20273 0.59213 0.21328 0.60996 C 0.23125 0.64005 0.24974 0.67083 0.26862 0.67384 C 0.31354 0.68287 0.28489 0.67801 0.35416 0.68496 C 0.37552 0.67384 0.39674 0.66921 0.41797 0.65625 C 0.43606 0.64468 0.47148 0.60996 0.47148 0.61042 C 0.47382 0.59283 0.4763 0.57778 0.47812 0.55903 C 0.48125 0.52662 0.48242 0.48704 0.48476 0.45278 C 0.49375 0.31921 0.48164 0.5132 0.49049 0.39352 C 0.49127 0.38148 0.49166 0.36898 0.49218 0.35648 C 0.49297 0.34259 0.49362 0.3294 0.49401 0.31551 C 0.49518 0.28264 0.49544 0.25046 0.497 0.21875 C 0.49778 0.19884 0.50052 0.17246 0.5026 0.15371 C 0.50169 0.09699 0.50547 0.09746 0.50052 0.09746 " pathEditMode="relative" rAng="0" ptsTypes="AAAAAAAAAAAAAAA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69" y="3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-4.79167E-6 0.00047 C 0.04037 0.075 -0.02408 -0.04699 0.02917 0.06204 C 0.03816 0.08102 0.04753 0.09908 0.0573 0.11482 C 0.06862 0.1338 0.08008 0.15324 0.09219 0.1676 C 0.09402 0.16968 0.0961 0.1713 0.09792 0.17408 C 0.10014 0.17824 0.10235 0.1831 0.10456 0.1875 C 0.10899 0.1956 0.11355 0.20301 0.11823 0.21042 C 0.12331 0.21852 0.12826 0.2294 0.13386 0.23334 C 0.14688 0.24283 0.15443 0.24977 0.16889 0.25324 C 0.17956 0.25579 0.19063 0.25533 0.20157 0.25695 C 0.21055 0.25533 0.21954 0.25787 0.22852 0.25324 C 0.2349 0.24977 0.24649 0.23334 0.24649 0.23403 C 0.25326 0.20764 0.24597 0.23241 0.25547 0.21042 C 0.26589 0.18704 0.25456 0.20556 0.26446 0.19051 C 0.26537 0.1875 0.26589 0.18357 0.2668 0.18056 C 0.26771 0.17824 0.27032 0.17408 0.27032 0.17477 " pathEditMode="relative" rAng="0" ptsTypes="AAAAAAAAAAA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0.00185 L 0.00378 -0.00185 C 0.00599 0.00208 0.00833 0.00602 0.01055 0.01018 C 0.01211 0.01319 0.01341 0.01643 0.01498 0.01944 C 0.01719 0.02361 0.01953 0.02755 0.02188 0.03171 L 0.02435 0.03634 C 0.02526 0.03773 0.02591 0.03981 0.02695 0.04097 L 0.03216 0.04699 C 0.03802 0.05417 0.03542 0.05208 0.03998 0.05463 C 0.0513 0.06805 0.04063 0.05463 0.04766 0.06551 C 0.05274 0.07315 0.04974 0.06667 0.05456 0.07616 C 0.05612 0.07917 0.05729 0.08241 0.05886 0.08542 C 0.06016 0.08773 0.06185 0.08912 0.06315 0.09143 C 0.06589 0.09583 0.06823 0.10093 0.07096 0.10532 C 0.09245 0.13912 0.0668 0.0956 0.08477 0.12523 C 0.08646 0.12801 0.08802 0.13171 0.08985 0.13426 C 0.09206 0.13727 0.09466 0.13889 0.09675 0.1419 C 0.0987 0.14468 0.1 0.14838 0.10195 0.15116 C 0.10443 0.15463 0.10716 0.15718 0.10977 0.16042 C 0.11211 0.16319 0.11432 0.16643 0.11667 0.16944 C 0.11862 0.17245 0.12057 0.17569 0.12266 0.1787 C 0.12487 0.18194 0.12735 0.18472 0.12956 0.18796 C 0.1319 0.19143 0.13399 0.19537 0.13646 0.19861 C 0.14557 0.21134 0.14831 0.21343 0.15886 0.22477 C 0.16029 0.22616 0.16146 0.22893 0.16315 0.22917 C 0.16719 0.23032 0.17123 0.23148 0.17526 0.23241 C 0.1836 0.23403 0.20026 0.23704 0.20026 0.23704 C 0.21979 0.23634 0.23932 0.2368 0.25886 0.23542 C 0.26016 0.23518 0.26107 0.2331 0.26224 0.23241 C 0.26367 0.23148 0.26511 0.23125 0.26654 0.23079 C 0.26979 0.22963 0.26979 0.2294 0.27266 0.22778 C 0.2832 0.20417 0.26966 0.23287 0.27956 0.21551 C 0.28112 0.2125 0.28294 0.20718 0.28386 0.20324 C 0.28425 0.20116 0.28425 0.19907 0.28464 0.19699 C 0.28724 0.18657 0.28646 0.19954 0.28646 0.18495 " pathEditMode="relative" ptsTypes="AAAAAAAAAAAAAAAAAAAAAAAAAAAAAA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3 -0.02662 L -0.03333 -0.02662 C -0.03021 -0.0206 -0.02747 -0.01389 -0.02396 -0.00833 C -0.01771 0.00139 0.00182 0.02593 0.00977 0.0331 C 0.01081 0.03403 0.01211 0.03495 0.01315 0.03611 C 0.01432 0.0375 0.0155 0.03912 0.01654 0.04074 C 0.01745 0.04167 0.01836 0.04259 0.01914 0.04375 C 0.02253 0.04861 0.02083 0.04792 0.02435 0.05139 C 0.03581 0.06227 0.04701 0.07407 0.05886 0.08356 C 0.06511 0.08866 0.07123 0.09514 0.07787 0.09884 C 0.08242 0.10162 0.08151 0.10093 0.08815 0.10648 C 0.10404 0.12014 0.0961 0.11481 0.11224 0.12662 C 0.11602 0.12917 0.11966 0.13218 0.12344 0.13426 C 0.1263 0.13565 0.1293 0.13588 0.13216 0.13727 C 0.13451 0.13843 0.13659 0.14074 0.13906 0.1419 C 0.1418 0.14329 0.14479 0.14375 0.14766 0.14491 C 0.15078 0.1463 0.15391 0.14838 0.15716 0.14954 C 0.16055 0.15093 0.16406 0.15139 0.16745 0.15255 C 0.17292 0.1544 0.17839 0.15694 0.18386 0.1588 C 0.18841 0.16019 0.1931 0.16065 0.19766 0.16181 C 0.20313 0.16319 0.20846 0.16505 0.21406 0.16644 C 0.228 0.16968 0.27396 0.17801 0.28034 0.1787 L 0.32956 0.18333 L 0.44505 0.18171 C 0.47227 0.18056 0.51172 0.17662 0.54076 0.16782 C 0.54974 0.16528 0.5586 0.16111 0.56745 0.15718 C 0.5806 0.15116 0.59922 0.14051 0.61146 0.13102 C 0.6457 0.1044 0.61693 0.12014 0.64766 0.10208 C 0.67149 0.08773 0.65716 0.09699 0.67695 0.08819 C 0.68737 0.08356 0.68971 0.08079 0.70013 0.07755 C 0.70469 0.07616 0.70938 0.07546 0.71393 0.07431 L 0.72956 0.0713 C 0.73242 0.07083 0.73529 0.06991 0.73815 0.06991 C 0.74362 0.06944 0.74909 0.06991 0.75456 0.06991 " pathEditMode="relative" ptsTypes="AAAAAAAAAAAAAAAAAAAAAAAAAAAAAAAA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82 -0.01597 L -0.02682 -0.01597 C -0.02318 -0.00648 -0.02018 0.0044 -0.01563 0.01296 C 0.01198 0.0669 0.00065 0.03935 0.02057 0.06967 C 0.02734 0.08009 0.03372 0.0912 0.04036 0.10185 C 0.04349 0.10694 0.04661 0.1125 0.04987 0.11736 C 0.05651 0.12708 0.06302 0.1368 0.06966 0.14629 C 0.07331 0.15162 0.07734 0.15625 0.08086 0.1618 C 0.09778 0.1875 0.08685 0.17384 0.10325 0.18935 C 0.11888 0.20393 0.09765 0.18472 0.11107 0.19861 C 0.11601 0.2037 0.12943 0.21366 0.13268 0.21528 C 0.14232 0.2206 0.15807 0.22338 0.16797 0.22616 C 0.17083 0.22685 0.1737 0.22847 0.17656 0.22916 C 0.18008 0.23009 0.18346 0.23009 0.18698 0.23079 C 0.20508 0.23379 0.18177 0.23102 0.21107 0.23379 C 0.21575 0.23541 0.21627 0.23565 0.22148 0.2368 C 0.22435 0.2375 0.22721 0.23819 0.23008 0.23842 C 0.2418 0.23866 0.25364 0.23842 0.26536 0.23842 " pathEditMode="relative" ptsTypes="AAAAAAAAAAAAAAAA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7 0.00209 L -0.00247 0.00209 C 0.01511 0.02454 -0.01028 -0.00856 0.02683 0.05116 L 0.0638 0.11088 C 0.06732 0.11644 0.07031 0.12315 0.07422 0.12778 C 0.07852 0.13287 0.08255 0.13866 0.08711 0.14306 C 0.10755 0.16297 0.12787 0.18241 0.15 0.19514 C 0.16654 0.20463 0.18268 0.21898 0.2 0.2213 C 0.26667 0.23033 0.23737 0.22801 0.28789 0.23056 C 0.29597 0.2294 0.30404 0.22917 0.31211 0.22732 C 0.32982 0.22361 0.35078 0.21135 0.36641 0.19977 C 0.38021 0.18959 0.39427 0.17917 0.4069 0.16459 C 0.41953 0.14977 0.42982 0.12986 0.44141 0.1125 C 0.44597 0.09653 0.45143 0.08148 0.45508 0.06505 C 0.45664 0.05834 0.4556 0.05047 0.4569 0.04352 C 0.46198 0.01412 0.46992 -0.01389 0.47409 -0.04375 C 0.47526 -0.05208 0.4763 -0.06018 0.47761 -0.06828 C 0.48281 -0.10208 0.47943 -0.0743 0.48451 -0.11134 C 0.48542 -0.11828 0.48581 -0.12569 0.48698 -0.13264 C 0.4905 -0.15162 0.49375 -0.1581 0.49909 -0.17569 C 0.50117 -0.18264 0.503 -0.19004 0.50508 -0.19699 C 0.50677 -0.20231 0.5086 -0.20717 0.51029 -0.21227 C 0.5112 -0.21528 0.5125 -0.21828 0.51289 -0.22153 C 0.51328 -0.225 0.51289 -0.2287 0.51289 -0.23217 " pathEditMode="relative" ptsTypes="AAAAAAAAAAAAAAAAAAAAAA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83 -0.00972 L -0.07383 -0.00972 C -0.04752 0.03472 -0.06458 0.00764 -0.03685 0.04838 C -0.03138 0.05648 -0.02656 0.06643 -0.02044 0.07292 C -0.01042 0.08356 -0.00052 0.09514 0.00977 0.10509 C 0.03386 0.1287 0.02891 0.12014 0.05117 0.13866 C 0.05664 0.14352 0.06198 0.14907 0.06745 0.15417 C 0.07292 0.1588 0.07813 0.16481 0.08386 0.16782 C 0.08815 0.17014 0.11445 0.175 0.11927 0.17546 C 0.13047 0.17685 0.15287 0.1787 0.15287 0.1787 L 0.21406 0.17708 C 0.21589 0.17708 0.21758 0.17639 0.21927 0.17546 C 0.22044 0.17477 0.22149 0.17338 0.22266 0.17245 C 0.22656 0.16944 0.2306 0.16805 0.23386 0.16319 C 0.2349 0.1618 0.23568 0.16018 0.23646 0.15856 C 0.23711 0.15602 0.2375 0.15347 0.23828 0.15093 C 0.23867 0.1493 0.23932 0.14792 0.23998 0.14653 C 0.24076 0.14444 0.24193 0.14259 0.24258 0.14028 C 0.24284 0.13935 0.24258 0.13819 0.24258 0.13727 " pathEditMode="relative" ptsTypes="AAAAAAAAAAAAAAAAAA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3 -0.00232 L -0.0763 -0.00232 C -0.04179 0.02106 -0.03059 0.03078 0.00378 0.04676 C 0.0655 0.07569 0.02878 0.05671 0.0754 0.07291 C 0.12019 0.08819 0.11198 0.09629 0.178 0.10046 C 0.24089 0.1044 0.21068 0.10301 0.26849 0.10509 C 0.3004 0.1074 0.32839 0.11111 0.36081 0.10648 C 0.37722 0.1044 0.39349 0.09838 0.4099 0.09421 C 0.44415 0.08588 0.44297 0.0868 0.47969 0.0743 C 0.50912 0.06435 0.5405 0.05578 0.56771 0.03148 C 0.603 -0.00023 0.64818 -0.04885 0.67891 -0.09885 C 0.7142 -0.15625 0.70547 -0.15023 0.72891 -0.21528 C 0.76836 -0.325 0.74974 -0.25718 0.7711 -0.34398 C 0.77253 -0.40324 0.77253 -0.38148 0.77032 -0.46204 C 0.77006 -0.46875 0.76954 -0.47431 0.76849 -0.48056 C 0.76836 -0.48195 0.7681 -0.48357 0.76771 -0.48496 C 0.76719 -0.48681 0.76641 -0.48797 0.76602 -0.48959 C 0.76524 -0.4926 0.76498 -0.49584 0.7642 -0.49885 C 0.76381 -0.50093 0.7625 -0.50486 0.7625 -0.50486 " pathEditMode="relative" ptsTypes="AAAAAAAAAAAAAAAAA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4 -0.00602 L 0.02044 -0.00602 C 0.10195 0.04954 0.03567 0.00417 0.07383 0.03079 C 0.09205 0.04375 0.10846 0.05579 0.12812 0.06296 C 0.14518 0.06921 0.1681 0.06968 0.18593 0.07083 L 0.23164 0.06759 C 0.24739 0.06667 0.26315 0.0662 0.27903 0.06458 L 0.30911 0.06157 C 0.33125 0.05625 0.35104 0.05278 0.37291 0.04167 C 0.39336 0.03125 0.42565 0.00509 0.44192 -0.01667 C 0.45494 -0.03403 0.46627 -0.05509 0.47721 -0.07639 C 0.49778 -0.1162 0.49622 -0.11366 0.50403 -0.14699 C 0.50481 -0.15671 0.50586 -0.1662 0.50651 -0.17616 C 0.51549 -0.30556 0.50573 -0.18148 0.51263 -0.26644 C 0.51237 -0.28009 0.51406 -0.33009 0.50833 -0.3507 C 0.50651 -0.35695 0.50547 -0.36366 0.50312 -0.36921 C 0.50026 -0.37593 0.49948 -0.37708 0.50143 -0.37384 " pathEditMode="relative" ptsTypes="AAAAAAAAAAAAAAA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D2CB66A-228E-CEF6-EAA1-1127E8EF3C51}"/>
              </a:ext>
            </a:extLst>
          </p:cNvPr>
          <p:cNvSpPr/>
          <p:nvPr/>
        </p:nvSpPr>
        <p:spPr>
          <a:xfrm>
            <a:off x="5499615" y="0"/>
            <a:ext cx="304751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D242218F-53B7-E490-6A15-CF74D9811B1F}"/>
              </a:ext>
            </a:extLst>
          </p:cNvPr>
          <p:cNvSpPr/>
          <p:nvPr/>
        </p:nvSpPr>
        <p:spPr>
          <a:xfrm>
            <a:off x="3723367" y="1062520"/>
            <a:ext cx="375219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50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পুরানো</a:t>
            </a:r>
            <a:r>
              <a:rPr lang="en-US" sz="5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00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7A2C3B2B-3734-5B98-4DD0-E8C46B333358}"/>
              </a:ext>
            </a:extLst>
          </p:cNvPr>
          <p:cNvSpPr/>
          <p:nvPr/>
        </p:nvSpPr>
        <p:spPr>
          <a:xfrm>
            <a:off x="8092965" y="1062520"/>
            <a:ext cx="3279227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5400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00" b="1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3929347D-321B-11A4-0ADE-A5194F1DA1F2}"/>
              </a:ext>
            </a:extLst>
          </p:cNvPr>
          <p:cNvSpPr/>
          <p:nvPr/>
        </p:nvSpPr>
        <p:spPr>
          <a:xfrm>
            <a:off x="209431" y="1940136"/>
            <a:ext cx="2499610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উড়োজাহাজ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3F16F18F-FF78-1C6D-798E-6B5E8875B506}"/>
              </a:ext>
            </a:extLst>
          </p:cNvPr>
          <p:cNvSpPr/>
          <p:nvPr/>
        </p:nvSpPr>
        <p:spPr>
          <a:xfrm>
            <a:off x="112210" y="2654838"/>
            <a:ext cx="2694052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ঘোড়ার</a:t>
            </a:r>
            <a:r>
              <a:rPr lang="en-US" sz="44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গাড়ি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26D0834-A99A-2A5A-00B3-857C0EEB4B57}"/>
              </a:ext>
            </a:extLst>
          </p:cNvPr>
          <p:cNvSpPr/>
          <p:nvPr/>
        </p:nvSpPr>
        <p:spPr>
          <a:xfrm>
            <a:off x="511602" y="4551954"/>
            <a:ext cx="1070627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707FE8AD-31ED-A203-7F6C-AAF35C05D42D}"/>
              </a:ext>
            </a:extLst>
          </p:cNvPr>
          <p:cNvSpPr/>
          <p:nvPr/>
        </p:nvSpPr>
        <p:spPr>
          <a:xfrm>
            <a:off x="112210" y="3960748"/>
            <a:ext cx="1869413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জাহাজ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8AF19110-57F3-CA66-8D61-3730A44759A9}"/>
              </a:ext>
            </a:extLst>
          </p:cNvPr>
          <p:cNvSpPr/>
          <p:nvPr/>
        </p:nvSpPr>
        <p:spPr>
          <a:xfrm>
            <a:off x="369292" y="3350026"/>
            <a:ext cx="1512060" cy="97445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ভেলা</a:t>
            </a:r>
            <a:endParaRPr lang="en-US"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60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195 0.01597 C 0.70195 0.04907 0.71445 0.07592 0.72982 0.07592 C 0.74818 0.07592 0.75456 0.04606 0.75755 0.028 L 0.76029 0.00393 C 0.76315 -0.01413 0.77018 -0.04399 0.79089 -0.04399 C 0.80391 -0.04399 0.81914 -0.01713 0.81914 0.01597 C 0.81914 0.04907 0.80391 0.07592 0.79089 0.07592 C 0.77018 0.07592 0.76315 0.04606 0.76029 0.028 L 0.75755 0.00393 C 0.75456 -0.01413 0.74818 -0.04399 0.72982 -0.04399 C 0.71445 -0.04399 0.70195 -0.01713 0.70195 0.01597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091 -0.09467 C 0.41992 -0.09467 0.47591 -0.03866 0.47591 0.03033 C 0.47591 0.09931 0.41992 0.15533 0.35091 0.15533 C 0.2819 0.15533 0.22591 0.09931 0.22591 0.03033 C 0.22591 -0.03866 0.2819 -0.09467 0.35091 -0.09467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7987 -0.086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35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1088 L 2.70833E-6 -0.01088 C 0.00208 -0.00764 0.00416 -0.00393 0.0069 -0.00116 C 0.03659 0.02917 0.05455 0.04144 0.09362 0.06482 C 0.10495 0.07176 0.11562 0.07986 0.12747 0.08542 C 0.16692 0.10324 0.2069 0.11389 0.2483 0.12292 C 0.26797 0.12709 0.28789 0.13125 0.30768 0.13357 C 0.32877 0.13588 0.35013 0.13588 0.37122 0.13727 C 0.42161 0.13472 0.47773 0.13334 0.5276 0.12547 C 0.55573 0.12107 0.58333 0.11435 0.61093 0.10764 C 0.64401 0.09977 0.70625 0.08403 0.74101 0.06759 C 0.74896 0.06389 0.75534 0.05741 0.76263 0.05232 C 0.76341 0.05023 0.76471 0.04838 0.76497 0.0463 C 0.76575 0.04028 0.76002 0.03357 0.75703 0.03102 C 0.74609 0.0213 0.73489 0.0169 0.72291 0.00949 C 0.72109 0.00857 0.71966 0.00718 0.7181 0.00602 C 0.71758 0.00509 0.71692 0.00417 0.71653 0.00324 C 0.71601 0.00232 0.71588 0.00093 0.71562 -0.00023 C 0.7151 -0.00324 0.71484 -0.00625 0.71419 -0.00926 C 0.71432 -0.01065 0.71471 -0.01875 0.71562 -0.02153 C 0.71758 -0.02662 0.71732 -0.02222 0.71732 -0.02592 " pathEditMode="relative" rAng="0" ptsTypes="AAAAAAAAAAAAAAAAAAA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55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88 0.01991 L 0.04388 0.01991 C 0.072 0.04491 0.08854 0.06019 0.12747 0.07963 C 0.16263 0.09699 0.21588 0.10093 0.25247 0.10556 L 0.32487 0.10394 C 0.32604 0.10394 0.32721 0.10185 0.32838 0.10255 C 0.35104 0.11482 0.34245 0.11482 0.36198 0.13009 C 0.37539 0.14051 0.37552 0.13889 0.38867 0.14236 C 0.3957 0.14421 0.39166 0.14375 0.39739 0.14375 " pathEditMode="relative" ptsTypes="AAAAAAA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4CCB2E-0765-CCB9-F360-E191AAFAD43B}"/>
              </a:ext>
            </a:extLst>
          </p:cNvPr>
          <p:cNvSpPr txBox="1"/>
          <p:nvPr/>
        </p:nvSpPr>
        <p:spPr>
          <a:xfrm>
            <a:off x="688258" y="1469923"/>
            <a:ext cx="10648336" cy="144655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১২৩ ও ১২৪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নিচু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স্বরে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পড়ো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674970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উড়ন্ত বিমানের কাচে ফাটল, অতঃপর...">
            <a:extLst>
              <a:ext uri="{FF2B5EF4-FFF2-40B4-BE49-F238E27FC236}">
                <a16:creationId xmlns:a16="http://schemas.microsoft.com/office/drawing/2014/main" id="{155C7B6B-70C2-7B92-44EC-DB15B5234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6" y="0"/>
            <a:ext cx="1211457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73C09D-B308-FDFC-EA43-792FC9223B8E}"/>
              </a:ext>
            </a:extLst>
          </p:cNvPr>
          <p:cNvSpPr txBox="1"/>
          <p:nvPr/>
        </p:nvSpPr>
        <p:spPr>
          <a:xfrm>
            <a:off x="4513006" y="3972815"/>
            <a:ext cx="40115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1500" b="1" dirty="0">
                <a:gradFill>
                  <a:gsLst>
                    <a:gs pos="0">
                      <a:srgbClr val="00B050"/>
                    </a:gs>
                    <a:gs pos="74000">
                      <a:srgbClr val="FFFF00"/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16127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281</Words>
  <Application>Microsoft Office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AdorshoLipi</vt:lpstr>
      <vt:lpstr>Aptos</vt:lpstr>
      <vt:lpstr>Aptos Display</vt:lpstr>
      <vt:lpstr>Arial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 11</dc:creator>
  <cp:lastModifiedBy>Win 11</cp:lastModifiedBy>
  <cp:revision>25</cp:revision>
  <dcterms:created xsi:type="dcterms:W3CDTF">2026-09-23T13:37:51Z</dcterms:created>
  <dcterms:modified xsi:type="dcterms:W3CDTF">2026-09-28T00:59:21Z</dcterms:modified>
</cp:coreProperties>
</file>