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30"/>
  </p:notesMasterIdLst>
  <p:sldIdLst>
    <p:sldId id="308" r:id="rId2"/>
    <p:sldId id="311" r:id="rId3"/>
    <p:sldId id="258" r:id="rId4"/>
    <p:sldId id="287" r:id="rId5"/>
    <p:sldId id="284" r:id="rId6"/>
    <p:sldId id="307" r:id="rId7"/>
    <p:sldId id="295" r:id="rId8"/>
    <p:sldId id="296" r:id="rId9"/>
    <p:sldId id="280" r:id="rId10"/>
    <p:sldId id="302" r:id="rId11"/>
    <p:sldId id="303" r:id="rId12"/>
    <p:sldId id="262" r:id="rId13"/>
    <p:sldId id="288" r:id="rId14"/>
    <p:sldId id="289" r:id="rId15"/>
    <p:sldId id="304" r:id="rId16"/>
    <p:sldId id="314" r:id="rId17"/>
    <p:sldId id="316" r:id="rId18"/>
    <p:sldId id="315" r:id="rId19"/>
    <p:sldId id="317" r:id="rId20"/>
    <p:sldId id="318" r:id="rId21"/>
    <p:sldId id="290" r:id="rId22"/>
    <p:sldId id="305" r:id="rId23"/>
    <p:sldId id="266" r:id="rId24"/>
    <p:sldId id="292" r:id="rId25"/>
    <p:sldId id="306" r:id="rId26"/>
    <p:sldId id="270" r:id="rId27"/>
    <p:sldId id="271" r:id="rId28"/>
    <p:sldId id="31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FF00"/>
    <a:srgbClr val="CCFF99"/>
    <a:srgbClr val="66FF99"/>
    <a:srgbClr val="FFFF00"/>
    <a:srgbClr val="CC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13" autoAdjust="0"/>
    <p:restoredTop sz="94660"/>
  </p:normalViewPr>
  <p:slideViewPr>
    <p:cSldViewPr showGuides="1">
      <p:cViewPr varScale="1">
        <p:scale>
          <a:sx n="80" d="100"/>
          <a:sy n="80" d="100"/>
        </p:scale>
        <p:origin x="-148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22612-6739-4837-92A6-E07531CCD46D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63CCE-1787-44DB-B60A-AA8C9699A9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3CCE-1787-44DB-B60A-AA8C9699A99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733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535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040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095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265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9038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635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045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690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863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3157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56730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0887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3677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797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7488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37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C56D6AF-FAA3-4757-AD09-5D0ABF6B2353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38290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28600"/>
            <a:ext cx="3048000" cy="152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 </a:t>
            </a: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শুভেচ্ছা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283299" y="2362200"/>
            <a:ext cx="4555901" cy="415498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জালাল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সরকারি বালিকা উচ্চ বিদ্যালয় 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পার্বত্য জেলা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 -০১৫৫৬৫২৯৩৬৩।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600" y="228600"/>
            <a:ext cx="26670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221673"/>
            <a:ext cx="2514600" cy="1759527"/>
          </a:xfrm>
          <a:prstGeom prst="rect">
            <a:avLst/>
          </a:prstGeom>
        </p:spPr>
      </p:pic>
      <p:pic>
        <p:nvPicPr>
          <p:cNvPr id="9" name="Picture 8" descr="jalal pic 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2200"/>
            <a:ext cx="4190999" cy="413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6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>
            <a:off x="0" y="762000"/>
            <a:ext cx="2362200" cy="16002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মানচিত্র?</a:t>
            </a:r>
            <a:endParaRPr lang="en-US" sz="1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2438400"/>
            <a:ext cx="19050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বিশ্বের মানচিত্র</a:t>
            </a:r>
          </a:p>
        </p:txBody>
      </p:sp>
      <p:pic>
        <p:nvPicPr>
          <p:cNvPr id="11" name="Picture 10" descr="1_world-map.jpg"/>
          <p:cNvPicPr>
            <a:picLocks noChangeAspect="1"/>
          </p:cNvPicPr>
          <p:nvPr/>
        </p:nvPicPr>
        <p:blipFill>
          <a:blip r:embed="rId2"/>
          <a:srcRect l="1852" r="3704" b="2222"/>
          <a:stretch>
            <a:fillRect/>
          </a:stretch>
        </p:blipFill>
        <p:spPr>
          <a:xfrm>
            <a:off x="2514600" y="685800"/>
            <a:ext cx="6172200" cy="58061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>
          <a:xfrm>
            <a:off x="228600" y="762000"/>
            <a:ext cx="3124200" cy="12192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 কোন দেশের মানচিত্র?</a:t>
            </a:r>
            <a:endParaRPr lang="en-US" sz="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2057400"/>
            <a:ext cx="2971800" cy="990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মানচিত্র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228600" y="3200400"/>
            <a:ext cx="2971800" cy="9906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কি?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4343400"/>
            <a:ext cx="3124200" cy="990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একটি রাষ্ট্র</a:t>
            </a:r>
          </a:p>
        </p:txBody>
      </p:sp>
      <p:pic>
        <p:nvPicPr>
          <p:cNvPr id="6" name="Picture 5" descr="BangladeshMap.gif"/>
          <p:cNvPicPr>
            <a:picLocks noChangeAspect="1"/>
          </p:cNvPicPr>
          <p:nvPr/>
        </p:nvPicPr>
        <p:blipFill>
          <a:blip r:embed="rId2"/>
          <a:srcRect l="7407" t="4647" r="-431" b="2414"/>
          <a:stretch>
            <a:fillRect/>
          </a:stretch>
        </p:blipFill>
        <p:spPr>
          <a:xfrm>
            <a:off x="3581400" y="651435"/>
            <a:ext cx="5334000" cy="6006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ld.gif"/>
          <p:cNvPicPr>
            <a:picLocks noChangeAspect="1"/>
          </p:cNvPicPr>
          <p:nvPr/>
        </p:nvPicPr>
        <p:blipFill>
          <a:blip r:embed="rId2"/>
          <a:srcRect l="2564" t="10000" r="3846" b="10000"/>
          <a:stretch>
            <a:fillRect/>
          </a:stretch>
        </p:blipFill>
        <p:spPr>
          <a:xfrm>
            <a:off x="228600" y="685800"/>
            <a:ext cx="8610600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Oval 3"/>
          <p:cNvSpPr/>
          <p:nvPr/>
        </p:nvSpPr>
        <p:spPr>
          <a:xfrm>
            <a:off x="1752600" y="1905000"/>
            <a:ext cx="5181600" cy="3429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 উপাদান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0" y="1981200"/>
            <a:ext cx="7924800" cy="434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রাষ্ট্র কী তা বলতে পারবো।</a:t>
            </a:r>
          </a:p>
          <a:p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সরকার কী তা বর্ণনা করতে পারবো।</a:t>
            </a:r>
          </a:p>
          <a:p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রাষ্ট্রের উপাদানসমূহ ব্যাখ্যা করতে পারবো।</a:t>
            </a:r>
            <a:endParaRPr lang="en-US" sz="4000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/>
          </a:p>
        </p:txBody>
      </p:sp>
      <p:sp>
        <p:nvSpPr>
          <p:cNvPr id="4" name="Rounded Rectangle 3"/>
          <p:cNvSpPr/>
          <p:nvPr/>
        </p:nvSpPr>
        <p:spPr>
          <a:xfrm>
            <a:off x="1752600" y="838200"/>
            <a:ext cx="4724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" name="Rectangle 6"/>
          <p:cNvSpPr/>
          <p:nvPr/>
        </p:nvSpPr>
        <p:spPr>
          <a:xfrm>
            <a:off x="762000" y="1905000"/>
            <a:ext cx="7924800" cy="434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রাষ্ট্র কী তা বলতে পারবো।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উপাদানসমূহ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পারবো।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রাষ্ট্রের উপাদানসমূহ ব্যাখ্যা করতে পারবে।</a:t>
            </a:r>
            <a:endParaRPr lang="en-US" sz="4000" dirty="0">
              <a:solidFill>
                <a:srgbClr val="002060"/>
              </a:solidFill>
            </a:endParaRPr>
          </a:p>
          <a:p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/>
          </a:p>
        </p:txBody>
      </p:sp>
      <p:sp>
        <p:nvSpPr>
          <p:cNvPr id="3" name="Rounded Rectangle 2"/>
          <p:cNvSpPr/>
          <p:nvPr/>
        </p:nvSpPr>
        <p:spPr>
          <a:xfrm>
            <a:off x="1752600" y="762000"/>
            <a:ext cx="4724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2" grpId="0" bldLvl="0" animBg="1"/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304800" y="762000"/>
            <a:ext cx="8534400" cy="5638800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বসবাসরত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ঐক্য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বাঁধা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কল্যাণ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আবির্ভাব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প্রাচীন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মধ্যযুগে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রাষ্ট্রকে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হতো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ঈশ্বরের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533400" y="1219200"/>
            <a:ext cx="8305800" cy="5029200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54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ধারনা</a:t>
            </a:r>
            <a:r>
              <a:rPr lang="en-US" sz="54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algn="just"/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হঠা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হয়নি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আদিম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গোত্রভিত্তিক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একসময়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উৎপত্তি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বসবাসরত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নাগরিকের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কানুন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"/>
          <p:cNvGrpSpPr/>
          <p:nvPr/>
        </p:nvGrpSpPr>
        <p:grpSpPr>
          <a:xfrm>
            <a:off x="6019800" y="609600"/>
            <a:ext cx="2819400" cy="2514600"/>
            <a:chOff x="76200" y="838200"/>
            <a:chExt cx="2819400" cy="2546350"/>
          </a:xfrm>
        </p:grpSpPr>
        <p:pic>
          <p:nvPicPr>
            <p:cNvPr id="8" name="Picture 7" descr="bangladesh-3d-silver-map-bangladesh-pixmac-icon-42070179.jpg"/>
            <p:cNvPicPr>
              <a:picLocks noChangeAspect="1"/>
            </p:cNvPicPr>
            <p:nvPr/>
          </p:nvPicPr>
          <p:blipFill>
            <a:blip r:embed="rId3"/>
            <a:srcRect l="6500" r="15500" b="4252"/>
            <a:stretch>
              <a:fillRect/>
            </a:stretch>
          </p:blipFill>
          <p:spPr>
            <a:xfrm>
              <a:off x="76200" y="838200"/>
              <a:ext cx="2819400" cy="254635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6" name="TextBox 15"/>
            <p:cNvSpPr txBox="1"/>
            <p:nvPr/>
          </p:nvSpPr>
          <p:spPr>
            <a:xfrm>
              <a:off x="152400" y="1600200"/>
              <a:ext cx="2743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rgbClr val="CC0066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নির্দিষ্ট ভূ-খণ্ড</a:t>
              </a:r>
            </a:p>
          </p:txBody>
        </p:sp>
      </p:grpSp>
      <p:grpSp>
        <p:nvGrpSpPr>
          <p:cNvPr id="5" name="Group 21"/>
          <p:cNvGrpSpPr/>
          <p:nvPr/>
        </p:nvGrpSpPr>
        <p:grpSpPr>
          <a:xfrm>
            <a:off x="381000" y="3429000"/>
            <a:ext cx="2819400" cy="2497300"/>
            <a:chOff x="228600" y="3810000"/>
            <a:chExt cx="2819400" cy="2497300"/>
          </a:xfrm>
        </p:grpSpPr>
        <p:pic>
          <p:nvPicPr>
            <p:cNvPr id="4" name="Picture 3" descr="2011-08-01__Cabinet meeting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3810000"/>
              <a:ext cx="2819400" cy="24973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7" name="TextBox 16"/>
            <p:cNvSpPr txBox="1"/>
            <p:nvPr/>
          </p:nvSpPr>
          <p:spPr>
            <a:xfrm>
              <a:off x="381000" y="4800600"/>
              <a:ext cx="2438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</a:t>
              </a:r>
            </a:p>
          </p:txBody>
        </p:sp>
      </p:grpSp>
      <p:grpSp>
        <p:nvGrpSpPr>
          <p:cNvPr id="6" name="Group 24"/>
          <p:cNvGrpSpPr/>
          <p:nvPr/>
        </p:nvGrpSpPr>
        <p:grpSpPr>
          <a:xfrm>
            <a:off x="457200" y="609600"/>
            <a:ext cx="2800045" cy="2514600"/>
            <a:chOff x="6248400" y="762000"/>
            <a:chExt cx="2800045" cy="2514600"/>
          </a:xfrm>
        </p:grpSpPr>
        <p:pic>
          <p:nvPicPr>
            <p:cNvPr id="10" name="Picture 9" descr="map &amp;population.jpg"/>
            <p:cNvPicPr>
              <a:picLocks noChangeAspect="1"/>
            </p:cNvPicPr>
            <p:nvPr/>
          </p:nvPicPr>
          <p:blipFill>
            <a:blip r:embed="rId5"/>
            <a:srcRect b="5000"/>
            <a:stretch>
              <a:fillRect/>
            </a:stretch>
          </p:blipFill>
          <p:spPr>
            <a:xfrm>
              <a:off x="6248400" y="762000"/>
              <a:ext cx="2800045" cy="2514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8" name="TextBox 17"/>
            <p:cNvSpPr txBox="1"/>
            <p:nvPr/>
          </p:nvSpPr>
          <p:spPr>
            <a:xfrm>
              <a:off x="6400800" y="1295400"/>
              <a:ext cx="2514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>
                      <a:lumMod val="9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জনসমষ্টি</a:t>
              </a:r>
            </a:p>
          </p:txBody>
        </p:sp>
      </p:grpSp>
      <p:grpSp>
        <p:nvGrpSpPr>
          <p:cNvPr id="11" name="Group 23"/>
          <p:cNvGrpSpPr/>
          <p:nvPr/>
        </p:nvGrpSpPr>
        <p:grpSpPr>
          <a:xfrm>
            <a:off x="6019800" y="3200400"/>
            <a:ext cx="2819400" cy="2514600"/>
            <a:chOff x="6096000" y="3810000"/>
            <a:chExt cx="2819400" cy="2514600"/>
          </a:xfrm>
        </p:grpSpPr>
        <p:pic>
          <p:nvPicPr>
            <p:cNvPr id="7" name="Picture 6" descr="bangladesh india border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3810000"/>
              <a:ext cx="2819400" cy="2514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6324600" y="4791670"/>
              <a:ext cx="243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>
                  <a:solidFill>
                    <a:srgbClr val="00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সার্বভৌমত্ব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0" y="2438400"/>
            <a:ext cx="2667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00400" y="472440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 বাংলাদেশে নির্দিষ্ট ভূ-খণ্ড, জনসমষ্টি, সরকার</a:t>
            </a:r>
          </a:p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সার্বভৌমত্ব থাকায় বাংলাদেশ একটি রাষ্ট্র।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581400" y="304800"/>
            <a:ext cx="1981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</a:p>
        </p:txBody>
      </p:sp>
      <p:pic>
        <p:nvPicPr>
          <p:cNvPr id="29" name="Picture 28" descr="Bangladesh-0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4200" y="2362200"/>
            <a:ext cx="2798064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3505200" cy="2726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3886200" y="4419600"/>
            <a:ext cx="1524000" cy="13716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নেপালের জনগণ</a:t>
            </a:r>
          </a:p>
        </p:txBody>
      </p:sp>
      <p:sp>
        <p:nvSpPr>
          <p:cNvPr id="14" name="Left Arrow 13"/>
          <p:cNvSpPr/>
          <p:nvPr/>
        </p:nvSpPr>
        <p:spPr>
          <a:xfrm>
            <a:off x="3886200" y="5486400"/>
            <a:ext cx="1447800" cy="1219200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চীনের জনগণ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114800" y="609600"/>
            <a:ext cx="1524000" cy="13716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জনগণ</a:t>
            </a:r>
          </a:p>
        </p:txBody>
      </p:sp>
      <p:sp>
        <p:nvSpPr>
          <p:cNvPr id="16" name="Left Arrow 15"/>
          <p:cNvSpPr/>
          <p:nvPr/>
        </p:nvSpPr>
        <p:spPr>
          <a:xfrm>
            <a:off x="3733800" y="1981200"/>
            <a:ext cx="1447800" cy="1219200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সমবেত জন সাধারণ</a:t>
            </a:r>
          </a:p>
        </p:txBody>
      </p:sp>
      <p:grpSp>
        <p:nvGrpSpPr>
          <p:cNvPr id="2" name="Group 20"/>
          <p:cNvGrpSpPr/>
          <p:nvPr/>
        </p:nvGrpSpPr>
        <p:grpSpPr>
          <a:xfrm>
            <a:off x="228600" y="4038600"/>
            <a:ext cx="3505200" cy="2667000"/>
            <a:chOff x="228600" y="4038600"/>
            <a:chExt cx="3505200" cy="2667000"/>
          </a:xfrm>
        </p:grpSpPr>
        <p:pic>
          <p:nvPicPr>
            <p:cNvPr id="9" name="Picture 8" descr="rr_china_manyfacesoftherealchina_map.gif"/>
            <p:cNvPicPr>
              <a:picLocks noChangeAspect="1"/>
            </p:cNvPicPr>
            <p:nvPr/>
          </p:nvPicPr>
          <p:blipFill>
            <a:blip r:embed="rId3"/>
            <a:srcRect l="2083" r="2083" b="12550"/>
            <a:stretch>
              <a:fillRect/>
            </a:stretch>
          </p:blipFill>
          <p:spPr>
            <a:xfrm>
              <a:off x="228600" y="4038600"/>
              <a:ext cx="3505200" cy="2667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447800" y="4114800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অধিক জনসংখ্যা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 21"/>
          <p:cNvGrpSpPr/>
          <p:nvPr/>
        </p:nvGrpSpPr>
        <p:grpSpPr>
          <a:xfrm>
            <a:off x="5638800" y="4168588"/>
            <a:ext cx="3505200" cy="2689412"/>
            <a:chOff x="5486400" y="4016188"/>
            <a:chExt cx="3505200" cy="2689412"/>
          </a:xfrm>
        </p:grpSpPr>
        <p:pic>
          <p:nvPicPr>
            <p:cNvPr id="10" name="Picture 9" descr="nepal-map-montage.jpg"/>
            <p:cNvPicPr>
              <a:picLocks noChangeAspect="1"/>
            </p:cNvPicPr>
            <p:nvPr/>
          </p:nvPicPr>
          <p:blipFill>
            <a:blip r:embed="rId4"/>
            <a:srcRect l="2778" t="3053" r="2778" b="5344"/>
            <a:stretch>
              <a:fillRect/>
            </a:stretch>
          </p:blipFill>
          <p:spPr>
            <a:xfrm>
              <a:off x="5486400" y="4016188"/>
              <a:ext cx="3505200" cy="268941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7620000" y="4343400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স্বল্প জনসংখ্যা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5486400" y="838200"/>
            <a:ext cx="3505200" cy="2667000"/>
            <a:chOff x="5486400" y="838200"/>
            <a:chExt cx="3505200" cy="2667000"/>
          </a:xfrm>
        </p:grpSpPr>
        <p:pic>
          <p:nvPicPr>
            <p:cNvPr id="8" name="Picture 7" descr="picture of map_0001.jpg"/>
            <p:cNvPicPr>
              <a:picLocks noChangeAspect="1"/>
            </p:cNvPicPr>
            <p:nvPr/>
          </p:nvPicPr>
          <p:blipFill>
            <a:blip r:embed="rId5"/>
            <a:srcRect l="24167" r="23150" b="3333"/>
            <a:stretch>
              <a:fillRect/>
            </a:stretch>
          </p:blipFill>
          <p:spPr>
            <a:xfrm>
              <a:off x="5486400" y="896178"/>
              <a:ext cx="3505200" cy="26090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7239000" y="838200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অধিক ঘনত্বের জনসংখ্যা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3048000" y="3276600"/>
            <a:ext cx="3276600" cy="838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জনসমষ্টি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05000" y="609600"/>
            <a:ext cx="4267200" cy="11430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জনসমষ্টি</a:t>
            </a:r>
            <a:endParaRPr lang="en-US" sz="2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2057400"/>
            <a:ext cx="7848600" cy="4419600"/>
          </a:xfrm>
          <a:prstGeom prst="roundRect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40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40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0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জনসমষ্টি। জনসমষ্টি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রাজনৈতিকভাবে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সংঘঠিত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জনগণকে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জনসমষ্টি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অপরিহার্য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ধারাবাধা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b_mui_ne_sand_du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4114800"/>
            <a:ext cx="4191000" cy="2518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Sundarban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447800"/>
            <a:ext cx="41148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Bangladeshi Natural beauty+HD+wallpaper (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114800"/>
            <a:ext cx="4114799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mount-taranak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1447800"/>
            <a:ext cx="4191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3352800" y="457200"/>
            <a:ext cx="2895600" cy="762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স্থলভাগ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 rot="19577268">
            <a:off x="46977" y="393923"/>
            <a:ext cx="1619443" cy="65995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ভূ-খণ্ড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38200" y="4267200"/>
            <a:ext cx="2209800" cy="76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চারণভূমি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486400" y="4191000"/>
            <a:ext cx="2209800" cy="7620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বালুচর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791200" y="2362200"/>
            <a:ext cx="2209800" cy="762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পার্বত্যাঞ্চল</a:t>
            </a:r>
          </a:p>
        </p:txBody>
      </p:sp>
      <p:sp>
        <p:nvSpPr>
          <p:cNvPr id="33" name="Oval 32"/>
          <p:cNvSpPr/>
          <p:nvPr/>
        </p:nvSpPr>
        <p:spPr>
          <a:xfrm>
            <a:off x="1905000" y="1447800"/>
            <a:ext cx="2438400" cy="609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বনভূমি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6" grpId="0" animBg="1"/>
      <p:bldP spid="29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dson_river_from_bear_mountain_brid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886200"/>
            <a:ext cx="39624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pon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143000"/>
            <a:ext cx="39624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pond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1124414"/>
            <a:ext cx="4343400" cy="2533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ocean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19600" y="3850887"/>
            <a:ext cx="4343400" cy="27023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Rectangle 29"/>
          <p:cNvSpPr/>
          <p:nvPr/>
        </p:nvSpPr>
        <p:spPr>
          <a:xfrm>
            <a:off x="2895600" y="152400"/>
            <a:ext cx="30480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জলভাগ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 rot="20390639">
            <a:off x="266915" y="246847"/>
            <a:ext cx="2007680" cy="7463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ভূ-খণ্ড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334000" y="1219200"/>
            <a:ext cx="16002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জলাশয়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71600" y="1371600"/>
            <a:ext cx="1447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পুকুর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38800" y="3962400"/>
            <a:ext cx="12192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সমুদ্র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24000" y="4114800"/>
            <a:ext cx="1219200" cy="533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3" grpId="0" animBg="1"/>
      <p:bldP spid="24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ky-clouds-3wa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676401"/>
            <a:ext cx="8305800" cy="4833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Rectangle 39"/>
          <p:cNvSpPr/>
          <p:nvPr/>
        </p:nvSpPr>
        <p:spPr>
          <a:xfrm>
            <a:off x="4114800" y="609600"/>
            <a:ext cx="36576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আকাশ ভাগ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 rot="20239608">
            <a:off x="292873" y="298799"/>
            <a:ext cx="2938165" cy="92224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ভূ-খণ্ড</a:t>
            </a:r>
            <a:endParaRPr lang="en-US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685800"/>
            <a:ext cx="4267200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ভূ-খণ্ড</a:t>
            </a:r>
            <a:endParaRPr lang="en-US" sz="6600" dirty="0">
              <a:solidFill>
                <a:srgbClr val="C00000"/>
              </a:solidFill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457200" y="1447800"/>
            <a:ext cx="8382000" cy="4419600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ভূ-খন্ড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অপরিহার্য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ভৌগলিক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সীমানা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পরিবেষ্টিত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ভূ-খন্ড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স্থলভাগ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সমুদ্রসীমা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ও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আকাশসীমাকে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বসবাসের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ভূ-কন্ডের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আবশ্যক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 Arrow 8"/>
          <p:cNvSpPr/>
          <p:nvPr/>
        </p:nvSpPr>
        <p:spPr>
          <a:xfrm rot="16200000">
            <a:off x="533400" y="1295400"/>
            <a:ext cx="2133600" cy="762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সংসদ ভবন</a:t>
            </a:r>
          </a:p>
        </p:txBody>
      </p:sp>
      <p:pic>
        <p:nvPicPr>
          <p:cNvPr id="3" name="Picture 2" descr="national-assembly-of-bangladesh.ourneedz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895600"/>
            <a:ext cx="3962400" cy="3380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Left Arrow 14"/>
          <p:cNvSpPr/>
          <p:nvPr/>
        </p:nvSpPr>
        <p:spPr>
          <a:xfrm rot="16200000">
            <a:off x="6743700" y="1219200"/>
            <a:ext cx="2057400" cy="8382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সভা </a:t>
            </a:r>
          </a:p>
        </p:txBody>
      </p:sp>
      <p:pic>
        <p:nvPicPr>
          <p:cNvPr id="4" name="Picture 3" descr="Bangladesh_Parliament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895600"/>
            <a:ext cx="4267200" cy="3367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2286000" y="1447800"/>
            <a:ext cx="4191000" cy="10668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বিভাগ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38D6B9-CC0A-1267-58B7-31F605CFF963}"/>
              </a:ext>
            </a:extLst>
          </p:cNvPr>
          <p:cNvSpPr/>
          <p:nvPr/>
        </p:nvSpPr>
        <p:spPr>
          <a:xfrm>
            <a:off x="1828800" y="228600"/>
            <a:ext cx="5410200" cy="838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7030A0"/>
                </a:solidFill>
              </a:rPr>
              <a:t>আইন</a:t>
            </a:r>
            <a:r>
              <a:rPr lang="en-US" sz="5400" b="1" dirty="0">
                <a:solidFill>
                  <a:srgbClr val="7030A0"/>
                </a:solidFill>
              </a:rPr>
              <a:t> </a:t>
            </a:r>
            <a:r>
              <a:rPr lang="en-US" sz="5400" b="1" dirty="0" err="1">
                <a:solidFill>
                  <a:srgbClr val="7030A0"/>
                </a:solidFill>
              </a:rPr>
              <a:t>সভা</a:t>
            </a: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7" name="Picture 6" descr="1780836470-d792b8b490aef953d009f0fbd3211c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5029200" cy="2920365"/>
          </a:xfrm>
          <a:prstGeom prst="rect">
            <a:avLst/>
          </a:prstGeom>
        </p:spPr>
      </p:pic>
      <p:pic>
        <p:nvPicPr>
          <p:cNvPr id="8" name="Picture 7" descr="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14800"/>
            <a:ext cx="4953000" cy="2743200"/>
          </a:xfrm>
          <a:prstGeom prst="rect">
            <a:avLst/>
          </a:prstGeom>
        </p:spPr>
      </p:pic>
      <p:pic>
        <p:nvPicPr>
          <p:cNvPr id="9" name="Picture 8" descr="images (40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219200"/>
            <a:ext cx="304038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6E4EE1E4-A280-63E2-C318-47588A4A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304800"/>
            <a:ext cx="36957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574BE6EC-0399-74BF-6ADA-D663ED99F624}"/>
              </a:ext>
            </a:extLst>
          </p:cNvPr>
          <p:cNvSpPr txBox="1">
            <a:spLocks/>
          </p:cNvSpPr>
          <p:nvPr/>
        </p:nvSpPr>
        <p:spPr>
          <a:xfrm>
            <a:off x="419100" y="1752600"/>
            <a:ext cx="8305800" cy="4114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মোট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৩০০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নির্বাচিত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৫০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সংরক্ষিত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মহিলা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সদস্যগন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দেশের জন্য প্রয়োজনীয়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আইন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প্রনয়ন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করেন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সদস্যদের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মেয়াদ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৫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বছর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 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011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28600"/>
            <a:ext cx="73914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838FBF8-5EBE-EA7B-4F77-FD357260C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31" y="1600200"/>
            <a:ext cx="8356538" cy="4789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q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971800"/>
            <a:ext cx="5486400" cy="2941320"/>
          </a:xfrm>
          <a:prstGeom prst="rect">
            <a:avLst/>
          </a:prstGeom>
        </p:spPr>
      </p:pic>
      <p:pic>
        <p:nvPicPr>
          <p:cNvPr id="3" name="Picture 2" descr="bnp-03525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79641"/>
            <a:ext cx="4419600" cy="2715959"/>
          </a:xfrm>
          <a:prstGeom prst="rect">
            <a:avLst/>
          </a:prstGeom>
        </p:spPr>
      </p:pic>
      <p:pic>
        <p:nvPicPr>
          <p:cNvPr id="4" name="Picture 3" descr="images (41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0"/>
            <a:ext cx="2895600" cy="2895600"/>
          </a:xfrm>
          <a:prstGeom prst="rect">
            <a:avLst/>
          </a:prstGeom>
        </p:spPr>
      </p:pic>
      <p:pic>
        <p:nvPicPr>
          <p:cNvPr id="5" name="Picture 4" descr="images (39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52400"/>
            <a:ext cx="4419600" cy="274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5400" y="6096000"/>
            <a:ext cx="7391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শাসন বিভাগের কার্যক্রম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4 The Supreme Court of Bangladesh 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895600"/>
            <a:ext cx="41148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Judge Corzine explains court syste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895600"/>
            <a:ext cx="43434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1" name="Oval 10"/>
          <p:cNvSpPr/>
          <p:nvPr/>
        </p:nvSpPr>
        <p:spPr>
          <a:xfrm rot="19897290">
            <a:off x="348657" y="359225"/>
            <a:ext cx="3050095" cy="1331598"/>
          </a:xfrm>
          <a:prstGeom prst="ellipse">
            <a:avLst/>
          </a:prstGeom>
          <a:solidFill>
            <a:srgbClr val="CCFF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715000" y="2895600"/>
            <a:ext cx="1524000" cy="609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বিচারালয়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04800" y="2895600"/>
            <a:ext cx="1524000" cy="6096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 কোর্ট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14600" y="1295400"/>
            <a:ext cx="3657600" cy="1295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বিচার বিভাগ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14600" y="152400"/>
            <a:ext cx="4267200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533400" y="1600200"/>
            <a:ext cx="8305800" cy="525780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অপরিহার্য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ভূ-খন্ডের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কর্তৃত্ব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প্রতিষ্ঠিত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শাসন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বিচার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বিভাগের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,,15715979_401,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419600"/>
            <a:ext cx="4267200" cy="2199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home3-1.gif"/>
          <p:cNvPicPr>
            <a:picLocks noChangeAspect="1"/>
          </p:cNvPicPr>
          <p:nvPr/>
        </p:nvPicPr>
        <p:blipFill>
          <a:blip r:embed="rId3"/>
          <a:srcRect r="26667" b="17660"/>
          <a:stretch>
            <a:fillRect/>
          </a:stretch>
        </p:blipFill>
        <p:spPr>
          <a:xfrm>
            <a:off x="228600" y="4419600"/>
            <a:ext cx="41148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Meherpur Ansar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0800" y="1905000"/>
            <a:ext cx="44196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Oval 33"/>
          <p:cNvSpPr/>
          <p:nvPr/>
        </p:nvSpPr>
        <p:spPr>
          <a:xfrm rot="18973192">
            <a:off x="-521871" y="971331"/>
            <a:ext cx="4343400" cy="125182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 শান্তি ও শৃংখলা রক্ষা </a:t>
            </a:r>
          </a:p>
        </p:txBody>
      </p:sp>
      <p:sp>
        <p:nvSpPr>
          <p:cNvPr id="32" name="Oval 31"/>
          <p:cNvSpPr/>
          <p:nvPr/>
        </p:nvSpPr>
        <p:spPr>
          <a:xfrm>
            <a:off x="3124200" y="152400"/>
            <a:ext cx="4495800" cy="13716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04800" y="6172200"/>
            <a:ext cx="1143000" cy="533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র‌্যাব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67400" y="5943600"/>
            <a:ext cx="1524000" cy="609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2" grpId="0" animBg="1"/>
      <p:bldP spid="37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Bangladesh_Army_Lady_Offr_in_Small_Arms_Fir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4191000"/>
            <a:ext cx="44196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 descr="gallery_1_40_418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191000"/>
            <a:ext cx="3886200" cy="2449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 descr="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905000"/>
            <a:ext cx="38862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Oval 32"/>
          <p:cNvSpPr/>
          <p:nvPr/>
        </p:nvSpPr>
        <p:spPr>
          <a:xfrm>
            <a:off x="1981200" y="838200"/>
            <a:ext cx="6400800" cy="8382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বহিঃশত্রুর হাত থেকে দেশ রক্ষা </a:t>
            </a:r>
          </a:p>
        </p:txBody>
      </p:sp>
      <p:sp>
        <p:nvSpPr>
          <p:cNvPr id="32" name="Oval 31"/>
          <p:cNvSpPr/>
          <p:nvPr/>
        </p:nvSpPr>
        <p:spPr>
          <a:xfrm rot="20458395">
            <a:off x="145746" y="823471"/>
            <a:ext cx="2971800" cy="4572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04800" y="4267200"/>
            <a:ext cx="990600" cy="533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আর্মি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24600" y="4267200"/>
            <a:ext cx="990600" cy="533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নেভী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858000" y="1905000"/>
            <a:ext cx="1981200" cy="533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বিমান বাহিনী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6578AD4-AD00-4B06-9609-BBD2D3C99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10" y="1905001"/>
            <a:ext cx="4308624" cy="190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47E6D0E-DDAD-4539-8EBA-1B3FDA5C3FFD}"/>
              </a:ext>
            </a:extLst>
          </p:cNvPr>
          <p:cNvSpPr txBox="1"/>
          <p:nvPr/>
        </p:nvSpPr>
        <p:spPr>
          <a:xfrm>
            <a:off x="2286000" y="3124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বিডিআর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37" grpId="0" animBg="1"/>
      <p:bldP spid="42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62200" y="0"/>
            <a:ext cx="4267200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304800" y="1219200"/>
            <a:ext cx="8534400" cy="5257800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মুখ্য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সার্বভৌম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চরম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চূড়ান্ত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ক্ষমতাকে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পূর্ণতা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রাষ্ট্রকে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ইচ্ছা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ইচ্ছার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আইনসঙ্গতভাবে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আবদ্ধ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2819400"/>
            <a:ext cx="8001000" cy="205740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রাষ্ট্র কাকে বলে ?</a:t>
            </a:r>
          </a:p>
          <a:p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সার্বভৌমত্বের কয়টি দিক রয়েছে ?</a:t>
            </a:r>
          </a:p>
          <a:p>
            <a:pPr algn="ctr"/>
            <a:endParaRPr lang="en-US" dirty="0"/>
          </a:p>
        </p:txBody>
      </p:sp>
      <p:sp>
        <p:nvSpPr>
          <p:cNvPr id="5" name="Flowchart: Punched Tape 4"/>
          <p:cNvSpPr/>
          <p:nvPr/>
        </p:nvSpPr>
        <p:spPr>
          <a:xfrm>
            <a:off x="1981200" y="685800"/>
            <a:ext cx="5791200" cy="1981200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3581400"/>
            <a:ext cx="8534400" cy="1905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 উপাদানসমূহের মধ্যে কোনটি বেশি গুরুত্বপূর্ণ এবং কেন তা ব্যাখ্যা কর।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1524000" y="838200"/>
            <a:ext cx="5562600" cy="2743200"/>
          </a:xfrm>
          <a:prstGeom prst="up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63273" y="4423893"/>
            <a:ext cx="45720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ovolon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2743200"/>
            <a:ext cx="41148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18077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249</TotalTime>
  <Words>520</Words>
  <Application>Microsoft Office PowerPoint</Application>
  <PresentationFormat>On-screen Show (4:3)</PresentationFormat>
  <Paragraphs>98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  আইন বিভাগ 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Abdul Baten</dc:creator>
  <cp:lastModifiedBy>pc</cp:lastModifiedBy>
  <cp:revision>445</cp:revision>
  <dcterms:created xsi:type="dcterms:W3CDTF">2012-03-06T08:34:00Z</dcterms:created>
  <dcterms:modified xsi:type="dcterms:W3CDTF">2026-09-27T15:08:12Z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2D001AEE10EE4C47A53E065F275EA27A_12</vt:lpwstr>
  </property>
  <property fmtid="{D5CDD505-2E9C-101B-9397-08002B2CF9AE}" pid="3" name="KSOProductBuildVer">
    <vt:lpwstr>1033-12.2.0.19805</vt:lpwstr>
  </property>
</Properties>
</file>