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60" r:id="rId4"/>
    <p:sldId id="277" r:id="rId5"/>
    <p:sldId id="261" r:id="rId6"/>
    <p:sldId id="262" r:id="rId7"/>
    <p:sldId id="278" r:id="rId8"/>
    <p:sldId id="279" r:id="rId9"/>
    <p:sldId id="272" r:id="rId10"/>
    <p:sldId id="273" r:id="rId11"/>
    <p:sldId id="267" r:id="rId12"/>
    <p:sldId id="264" r:id="rId13"/>
    <p:sldId id="265" r:id="rId14"/>
    <p:sldId id="280" r:id="rId15"/>
    <p:sldId id="274" r:id="rId16"/>
    <p:sldId id="275" r:id="rId17"/>
    <p:sldId id="269" r:id="rId18"/>
    <p:sldId id="276" r:id="rId19"/>
    <p:sldId id="270" r:id="rId20"/>
    <p:sldId id="27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3E92F-F3CF-41DE-BDE0-905570C2DCC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B1786D-57B3-4F7C-90CA-443CAA528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845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B1786D-57B3-4F7C-90CA-443CAA528BF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63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B27EE-477C-445D-9154-CB3BC72608F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3FE4C-465B-47C9-9E18-D441D6F8B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825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B27EE-477C-445D-9154-CB3BC72608F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3FE4C-465B-47C9-9E18-D441D6F8B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788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B27EE-477C-445D-9154-CB3BC72608F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3FE4C-465B-47C9-9E18-D441D6F8B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922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B27EE-477C-445D-9154-CB3BC72608F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3FE4C-465B-47C9-9E18-D441D6F8B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85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B27EE-477C-445D-9154-CB3BC72608F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3FE4C-465B-47C9-9E18-D441D6F8B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082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B27EE-477C-445D-9154-CB3BC72608F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3FE4C-465B-47C9-9E18-D441D6F8B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73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B27EE-477C-445D-9154-CB3BC72608F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3FE4C-465B-47C9-9E18-D441D6F8B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156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B27EE-477C-445D-9154-CB3BC72608F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3FE4C-465B-47C9-9E18-D441D6F8B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872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B27EE-477C-445D-9154-CB3BC72608F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3FE4C-465B-47C9-9E18-D441D6F8B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987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B27EE-477C-445D-9154-CB3BC72608F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3FE4C-465B-47C9-9E18-D441D6F8B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001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B27EE-477C-445D-9154-CB3BC72608F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3FE4C-465B-47C9-9E18-D441D6F8B0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139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B27EE-477C-445D-9154-CB3BC72608F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3FE4C-465B-47C9-9E18-D441D6F8B0F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92C462-EFB8-4D01-A7EB-56F9AEBCBF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320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23403-pink-roses-flowers-bouquet-hd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amaderdokan.blogspot.com/2015/12/free-download-class-9-10-ssc-all-pdf-e.html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hyperlink" Target="https://en.wikipedia.org/wiki/Central_Bank_of_Kuwait" TargetMode="External"/><Relationship Id="rId7" Type="http://schemas.openxmlformats.org/officeDocument/2006/relationships/hyperlink" Target="https://en.wikipedia.org/wiki/State_Bank_of_Pakistan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hyperlink" Target="http://www.sarkari-naukrialert.com/2016/01/cbi-recruitment-2016-director-vacancies.html" TargetMode="External"/><Relationship Id="rId4" Type="http://schemas.openxmlformats.org/officeDocument/2006/relationships/image" Target="../media/image6.jpg"/><Relationship Id="rId9" Type="http://schemas.openxmlformats.org/officeDocument/2006/relationships/hyperlink" Target="https://www.flickr.com/photos/afagen/8378304735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etail.com/chem1tech/2014/05/13/shifting-roles-teachers-and-students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harebiz.net/%E0%A6%B8%E0%A6%82%E0%A6%95%E0%A6%9F-%E0%A6%AE%E0%A7%87%E0%A6%9F%E0%A6%BE%E0%A6%A4%E0%A7%87-%E0%A6%AC%E0%A6%BE%E0%A6%9C%E0%A6%BE%E0%A6%B0%E0%A7%87-%E0%A6%A1%E0%A6%B2%E0%A6%BE%E0%A6%B0-%E0%A6%9B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de.wikipedia.org/wiki/Datei:Bangladesh_Bank_Logo.svg" TargetMode="Externa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hyperlink" Target="https://pngimg.com/download/70520" TargetMode="External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hyperlink" Target="https://commons.wikimedia.org/wiki/Category:50_Paisa_(Bangladesh)" TargetMode="External"/><Relationship Id="rId4" Type="http://schemas.openxmlformats.org/officeDocument/2006/relationships/image" Target="../media/image18.png"/><Relationship Id="rId9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hownowhq.com/2015/04/24/how-to-evaluate-a-doc-management-system/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11775-home-png-hd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F424B6-EDC8-4177-8999-446AE03B6A28}"/>
              </a:ext>
            </a:extLst>
          </p:cNvPr>
          <p:cNvSpPr txBox="1"/>
          <p:nvPr/>
        </p:nvSpPr>
        <p:spPr>
          <a:xfrm>
            <a:off x="2438400" y="446103"/>
            <a:ext cx="7373815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>
                <a:ln/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</a:t>
            </a:r>
            <a:r>
              <a:rPr lang="as-IN" sz="4400" b="1" dirty="0">
                <a:ln/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</a:t>
            </a:r>
            <a:r>
              <a:rPr lang="en-US" sz="4400" b="1" dirty="0">
                <a:ln/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</a:t>
            </a:r>
            <a:r>
              <a:rPr lang="as-IN" sz="4400" b="1" dirty="0">
                <a:ln/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ে</a:t>
            </a:r>
            <a:r>
              <a:rPr lang="en-US" sz="4400" b="1" dirty="0">
                <a:ln/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র </a:t>
            </a:r>
            <a:r>
              <a:rPr lang="as-IN" sz="4400" b="1" dirty="0">
                <a:ln/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</a:t>
            </a:r>
            <a:r>
              <a:rPr lang="en-US" sz="4400" b="1" dirty="0">
                <a:ln/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্</a:t>
            </a:r>
            <a:r>
              <a:rPr lang="as-IN" sz="4400" b="1" dirty="0">
                <a:ln/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ল</a:t>
            </a:r>
            <a:r>
              <a:rPr lang="en-US" sz="4400" b="1" dirty="0">
                <a:ln/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া</a:t>
            </a:r>
            <a:r>
              <a:rPr lang="as-IN" sz="4400" b="1" dirty="0">
                <a:ln/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</a:t>
            </a:r>
            <a:r>
              <a:rPr lang="en-US" sz="4400" b="1" dirty="0">
                <a:ln/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ে </a:t>
            </a:r>
            <a:r>
              <a:rPr lang="as-IN" sz="4400" b="1" dirty="0">
                <a:ln/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</a:t>
            </a:r>
            <a:r>
              <a:rPr lang="en-US" sz="4400" b="1" dirty="0">
                <a:ln/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</a:t>
            </a:r>
            <a:r>
              <a:rPr lang="as-IN" sz="4400" b="1" dirty="0">
                <a:ln/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া</a:t>
            </a:r>
            <a:r>
              <a:rPr lang="en-US" sz="4400" b="1" dirty="0">
                <a:ln/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ই</a:t>
            </a:r>
            <a:r>
              <a:rPr lang="as-IN" sz="4400" b="1" dirty="0">
                <a:ln/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</a:t>
            </a:r>
            <a:r>
              <a:rPr lang="en-US" sz="4400" b="1" dirty="0">
                <a:ln/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ে </a:t>
            </a:r>
            <a:r>
              <a:rPr lang="as-IN" sz="4800" b="1" dirty="0">
                <a:ln/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</a:t>
            </a:r>
            <a:r>
              <a:rPr lang="en-US" sz="4800" b="1" dirty="0">
                <a:ln/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্</a:t>
            </a:r>
            <a:r>
              <a:rPr lang="as-IN" sz="4800" b="1" dirty="0">
                <a:ln/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</a:t>
            </a:r>
            <a:r>
              <a:rPr lang="en-US" sz="4800" b="1" dirty="0">
                <a:ln/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া</a:t>
            </a:r>
            <a:r>
              <a:rPr lang="as-IN" sz="4800" b="1" dirty="0">
                <a:ln/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গ</a:t>
            </a:r>
            <a:r>
              <a:rPr lang="en-US" sz="4800" b="1" dirty="0">
                <a:ln/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</a:t>
            </a:r>
            <a:r>
              <a:rPr lang="as-IN" sz="4800" b="1" dirty="0">
                <a:ln/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</a:t>
            </a:r>
            <a:r>
              <a:rPr lang="en-US" sz="4400" b="1" dirty="0">
                <a:ln/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007" y="1406768"/>
            <a:ext cx="8097715" cy="507023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381625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684AC8-667C-4CE1-A5F6-49FFFC985CFF}"/>
              </a:ext>
            </a:extLst>
          </p:cNvPr>
          <p:cNvSpPr txBox="1"/>
          <p:nvPr/>
        </p:nvSpPr>
        <p:spPr>
          <a:xfrm>
            <a:off x="3609383" y="497475"/>
            <a:ext cx="3744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 err="1">
                <a:solidFill>
                  <a:schemeClr val="tx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পরিচিতি</a:t>
            </a:r>
            <a:r>
              <a:rPr lang="en-US" sz="4800" u="sng" dirty="0">
                <a:solidFill>
                  <a:schemeClr val="tx2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83E214-D207-4448-877E-0A91486E613C}"/>
              </a:ext>
            </a:extLst>
          </p:cNvPr>
          <p:cNvSpPr txBox="1"/>
          <p:nvPr/>
        </p:nvSpPr>
        <p:spPr>
          <a:xfrm>
            <a:off x="216360" y="3565792"/>
            <a:ext cx="713737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মামুনুর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রশিদ</a:t>
            </a:r>
            <a:endParaRPr lang="en-US" sz="3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সিনিয়র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তুলসীপুর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3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সদর,জামালপুর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3151C68-9023-4189-9E81-2BB108DD0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 rot="10800000" flipV="1">
            <a:off x="6892399" y="324188"/>
            <a:ext cx="1288446" cy="6141879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7CC0EAC9-62BD-4249-A83A-47E3061699B5}"/>
              </a:ext>
            </a:extLst>
          </p:cNvPr>
          <p:cNvGrpSpPr/>
          <p:nvPr/>
        </p:nvGrpSpPr>
        <p:grpSpPr>
          <a:xfrm>
            <a:off x="9007957" y="1391743"/>
            <a:ext cx="2567617" cy="3186157"/>
            <a:chOff x="7600883" y="2403134"/>
            <a:chExt cx="2190750" cy="2781300"/>
          </a:xfrm>
          <a:effectLst/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C13D55A-249F-4B41-9BD0-B011EF951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6"/>
                </a:ext>
              </a:extLst>
            </a:blip>
            <a:stretch>
              <a:fillRect/>
            </a:stretch>
          </p:blipFill>
          <p:spPr>
            <a:xfrm>
              <a:off x="7600883" y="2403134"/>
              <a:ext cx="2190750" cy="27813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A6FE966-662B-42B6-92D6-EBF3F189C7C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6857" y="2513726"/>
              <a:ext cx="295064" cy="21540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54A7965-0021-415C-9457-0B10B3F1123E}"/>
              </a:ext>
            </a:extLst>
          </p:cNvPr>
          <p:cNvSpPr txBox="1"/>
          <p:nvPr/>
        </p:nvSpPr>
        <p:spPr>
          <a:xfrm>
            <a:off x="8741702" y="4927648"/>
            <a:ext cx="31001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ফিন্যান্স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ও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ব্যাংকিং</a:t>
            </a:r>
            <a:endParaRPr lang="en-US" sz="3200" dirty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শ্রেণিঃ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নবম-দশম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575148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CECF3B-1C54-4A02-B992-3CBB27AF38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7821634" y="835431"/>
            <a:ext cx="4174757" cy="21437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FA3693-0353-417C-96E1-EEF49AB1ED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7821634" y="3641951"/>
            <a:ext cx="4174757" cy="21437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A3DCB37-2F05-4E14-9070-8A76D957EC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tretch>
            <a:fillRect/>
          </a:stretch>
        </p:blipFill>
        <p:spPr>
          <a:xfrm>
            <a:off x="3510563" y="835431"/>
            <a:ext cx="4174757" cy="2143705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D3E2353-8488-44D9-BAC2-8DD9C71D014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tretch>
            <a:fillRect/>
          </a:stretch>
        </p:blipFill>
        <p:spPr>
          <a:xfrm>
            <a:off x="3510564" y="3631387"/>
            <a:ext cx="4174758" cy="2143705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68879A-0E72-4EAB-B2B9-306CC9A02A9D}"/>
              </a:ext>
            </a:extLst>
          </p:cNvPr>
          <p:cNvSpPr txBox="1"/>
          <p:nvPr/>
        </p:nvSpPr>
        <p:spPr>
          <a:xfrm>
            <a:off x="4052502" y="3046611"/>
            <a:ext cx="30908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ব্যাংক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অব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পাকিস্তান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E63A07-78AD-4C81-A820-C812D1095AE6}"/>
              </a:ext>
            </a:extLst>
          </p:cNvPr>
          <p:cNvSpPr txBox="1"/>
          <p:nvPr/>
        </p:nvSpPr>
        <p:spPr>
          <a:xfrm>
            <a:off x="8681437" y="3046612"/>
            <a:ext cx="30908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ব্যাংক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অব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কুয়েত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392359-E01A-4CC1-A794-A52F3E0C61B7}"/>
              </a:ext>
            </a:extLst>
          </p:cNvPr>
          <p:cNvSpPr txBox="1"/>
          <p:nvPr/>
        </p:nvSpPr>
        <p:spPr>
          <a:xfrm>
            <a:off x="3897760" y="5876490"/>
            <a:ext cx="3400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ব্যাংক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অব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আমেরিকা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2FE2D1-0DEC-40C7-898C-37357485E3A0}"/>
              </a:ext>
            </a:extLst>
          </p:cNvPr>
          <p:cNvSpPr txBox="1"/>
          <p:nvPr/>
        </p:nvSpPr>
        <p:spPr>
          <a:xfrm>
            <a:off x="8242657" y="5876491"/>
            <a:ext cx="39684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সেন্ট্রাল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ব্যাংক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অব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ইন্ডিয়া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8FA50B-8F67-4F59-8A00-E210ABBA7A86}"/>
              </a:ext>
            </a:extLst>
          </p:cNvPr>
          <p:cNvSpPr/>
          <p:nvPr/>
        </p:nvSpPr>
        <p:spPr>
          <a:xfrm>
            <a:off x="55098" y="60068"/>
            <a:ext cx="3400365" cy="673786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9EA9F52-C52E-4E8C-8C2C-F10384BF32DC}"/>
              </a:ext>
            </a:extLst>
          </p:cNvPr>
          <p:cNvSpPr txBox="1"/>
          <p:nvPr/>
        </p:nvSpPr>
        <p:spPr>
          <a:xfrm>
            <a:off x="344906" y="2459504"/>
            <a:ext cx="2820747" cy="255454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পাশের</a:t>
            </a:r>
            <a:r>
              <a:rPr lang="en-US" sz="4000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 </a:t>
            </a:r>
            <a:r>
              <a:rPr lang="en-US" sz="4000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ছবিগুলো</a:t>
            </a:r>
            <a:r>
              <a:rPr lang="en-US" sz="4000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মনোযোগ</a:t>
            </a:r>
            <a:r>
              <a:rPr lang="en-US" sz="4000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দিয়ে</a:t>
            </a:r>
            <a:r>
              <a:rPr lang="en-US" sz="4000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দেখিঃ</a:t>
            </a:r>
            <a:r>
              <a:rPr lang="en-US" sz="4000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- </a:t>
            </a:r>
          </a:p>
        </p:txBody>
      </p:sp>
    </p:spTree>
    <p:extLst>
      <p:ext uri="{BB962C8B-B14F-4D97-AF65-F5344CB8AC3E}">
        <p14:creationId xmlns:p14="http://schemas.microsoft.com/office/powerpoint/2010/main" val="1639366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5DCA453-E941-4331-A774-15082A70070C}"/>
              </a:ext>
            </a:extLst>
          </p:cNvPr>
          <p:cNvSpPr txBox="1"/>
          <p:nvPr/>
        </p:nvSpPr>
        <p:spPr>
          <a:xfrm>
            <a:off x="5974267" y="620379"/>
            <a:ext cx="340036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উপরের</a:t>
            </a:r>
            <a:r>
              <a:rPr lang="en-US" sz="48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ছবিগুলো</a:t>
            </a:r>
            <a:r>
              <a:rPr lang="en-US" sz="48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দেখে</a:t>
            </a:r>
            <a:r>
              <a:rPr lang="en-US" sz="48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তোমরা</a:t>
            </a:r>
            <a:r>
              <a:rPr lang="en-US" sz="48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কী</a:t>
            </a:r>
            <a:r>
              <a:rPr lang="en-US" sz="48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বুঝতে</a:t>
            </a:r>
            <a:r>
              <a:rPr lang="en-US" sz="48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পেরেছ</a:t>
            </a:r>
            <a:r>
              <a:rPr lang="en-US" sz="48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? </a:t>
            </a:r>
            <a:r>
              <a:rPr lang="en-US" sz="54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60127D-3E60-473F-8E95-F8D6D3FB144B}"/>
              </a:ext>
            </a:extLst>
          </p:cNvPr>
          <p:cNvSpPr/>
          <p:nvPr/>
        </p:nvSpPr>
        <p:spPr>
          <a:xfrm>
            <a:off x="55096" y="13648"/>
            <a:ext cx="3400365" cy="673786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834825-4305-4641-ABF1-99D7D0085B9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301715" y="1441218"/>
            <a:ext cx="2907129" cy="397556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4EBB27-4276-4EC2-9332-1C370C63DACC}"/>
              </a:ext>
            </a:extLst>
          </p:cNvPr>
          <p:cNvSpPr txBox="1"/>
          <p:nvPr/>
        </p:nvSpPr>
        <p:spPr>
          <a:xfrm>
            <a:off x="4670474" y="4770449"/>
            <a:ext cx="6460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উত্তরঃ</a:t>
            </a:r>
            <a:r>
              <a:rPr lang="en-US" sz="36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বিভিন্ন</a:t>
            </a:r>
            <a:r>
              <a:rPr lang="en-US" sz="36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দেশের</a:t>
            </a:r>
            <a:r>
              <a:rPr lang="en-US" sz="36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কেন্দ্রীয়</a:t>
            </a:r>
            <a:r>
              <a:rPr lang="en-US" sz="36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ব্যাংক</a:t>
            </a:r>
            <a:r>
              <a:rPr lang="en-US" sz="36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732643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FB85F482-D57D-4DD9-94A3-231C228C2D86}"/>
              </a:ext>
            </a:extLst>
          </p:cNvPr>
          <p:cNvSpPr txBox="1"/>
          <p:nvPr/>
        </p:nvSpPr>
        <p:spPr>
          <a:xfrm>
            <a:off x="1132795" y="5132521"/>
            <a:ext cx="46534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u="sng" dirty="0" err="1">
                <a:latin typeface="Kalpurush" panose="02000600000000000000" pitchFamily="2" charset="0"/>
                <a:cs typeface="Kalpurush" panose="02000600000000000000" pitchFamily="2" charset="0"/>
              </a:rPr>
              <a:t>কেন্দ্রীয়</a:t>
            </a:r>
            <a:r>
              <a:rPr lang="en-US" sz="4800" u="sng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u="sng" dirty="0" err="1">
                <a:latin typeface="Kalpurush" panose="02000600000000000000" pitchFamily="2" charset="0"/>
                <a:cs typeface="Kalpurush" panose="02000600000000000000" pitchFamily="2" charset="0"/>
              </a:rPr>
              <a:t>ব্যাংক</a:t>
            </a:r>
            <a:r>
              <a:rPr lang="en-US" sz="4800" u="sng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CC8FB10-4211-473F-A3D7-1BBC52FE2D0B}"/>
              </a:ext>
            </a:extLst>
          </p:cNvPr>
          <p:cNvGrpSpPr/>
          <p:nvPr/>
        </p:nvGrpSpPr>
        <p:grpSpPr>
          <a:xfrm>
            <a:off x="666429" y="1604721"/>
            <a:ext cx="5586154" cy="3042458"/>
            <a:chOff x="-126610" y="646330"/>
            <a:chExt cx="12192000" cy="513047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E0B0198-17B2-49C4-A82F-9B81D1871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3"/>
                </a:ext>
              </a:extLst>
            </a:blip>
            <a:stretch>
              <a:fillRect/>
            </a:stretch>
          </p:blipFill>
          <p:spPr>
            <a:xfrm>
              <a:off x="-126610" y="646330"/>
              <a:ext cx="12192000" cy="513047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E19596F-2E06-4633-8979-A52F75D853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5"/>
                </a:ext>
              </a:extLst>
            </a:blip>
            <a:stretch>
              <a:fillRect/>
            </a:stretch>
          </p:blipFill>
          <p:spPr>
            <a:xfrm>
              <a:off x="5204623" y="879204"/>
              <a:ext cx="1529534" cy="152358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FAB9305-1277-4B6C-93DE-02EE8ED5487A}"/>
              </a:ext>
            </a:extLst>
          </p:cNvPr>
          <p:cNvSpPr txBox="1"/>
          <p:nvPr/>
        </p:nvSpPr>
        <p:spPr>
          <a:xfrm>
            <a:off x="6625884" y="2341120"/>
            <a:ext cx="47830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অধ্যায়ঃ</a:t>
            </a:r>
            <a:r>
              <a:rPr lang="en-US" sz="32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ত্রয়োদশ</a:t>
            </a:r>
            <a:r>
              <a:rPr lang="en-US" sz="32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  <a:p>
            <a:r>
              <a:rPr lang="en-US" sz="32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পৃষ্ঠা</a:t>
            </a:r>
            <a:r>
              <a:rPr lang="en-US" sz="32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 smtClean="0">
                <a:latin typeface="Kalpurush" panose="02000600000000000000" pitchFamily="2" charset="0"/>
                <a:cs typeface="Kalpurush" panose="02000600000000000000" pitchFamily="2" charset="0"/>
              </a:rPr>
              <a:t>নং</a:t>
            </a:r>
            <a:r>
              <a:rPr lang="bn-BD" sz="32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- </a:t>
            </a:r>
            <a:r>
              <a:rPr lang="en-US" sz="3200" b="1" dirty="0" smtClean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>
                <a:latin typeface="Kalpurush" panose="02000600000000000000" pitchFamily="2" charset="0"/>
                <a:cs typeface="Kalpurush" panose="02000600000000000000" pitchFamily="2" charset="0"/>
              </a:rPr>
              <a:t>১২৫ </a:t>
            </a:r>
          </a:p>
          <a:p>
            <a:r>
              <a:rPr lang="en-US" sz="32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পাঠঃ</a:t>
            </a:r>
            <a:r>
              <a:rPr lang="en-US" sz="32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কেন্দ্রীয়</a:t>
            </a:r>
            <a:r>
              <a:rPr lang="en-US" sz="32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ব্যাংকের</a:t>
            </a:r>
            <a:r>
              <a:rPr lang="en-US" sz="32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ধারণা</a:t>
            </a:r>
            <a:r>
              <a:rPr lang="en-US" sz="3200" b="1" dirty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173547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6C84D25-A3B6-47E6-A490-86B1D12469A5}"/>
              </a:ext>
            </a:extLst>
          </p:cNvPr>
          <p:cNvSpPr/>
          <p:nvPr/>
        </p:nvSpPr>
        <p:spPr>
          <a:xfrm>
            <a:off x="5207387" y="832324"/>
            <a:ext cx="4586067" cy="106914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accent1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শিখনফল</a:t>
            </a:r>
            <a:r>
              <a:rPr lang="en-US" sz="48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E0F167-AF6B-4D8F-B756-7B8FE96EDF07}"/>
              </a:ext>
            </a:extLst>
          </p:cNvPr>
          <p:cNvSpPr txBox="1"/>
          <p:nvPr/>
        </p:nvSpPr>
        <p:spPr>
          <a:xfrm>
            <a:off x="3155261" y="2342069"/>
            <a:ext cx="54547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এই</a:t>
            </a:r>
            <a:r>
              <a:rPr lang="en-US" sz="3600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পাঠ</a:t>
            </a:r>
            <a:r>
              <a:rPr lang="en-US" sz="3600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শেষে</a:t>
            </a:r>
            <a:r>
              <a:rPr lang="en-US" sz="3600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শিক্ষার্থীরা</a:t>
            </a:r>
            <a:r>
              <a:rPr lang="en-US" sz="3600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---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D4F281-B58C-4244-9842-076B60B6A7C5}"/>
              </a:ext>
            </a:extLst>
          </p:cNvPr>
          <p:cNvSpPr txBox="1"/>
          <p:nvPr/>
        </p:nvSpPr>
        <p:spPr>
          <a:xfrm>
            <a:off x="2788915" y="3429000"/>
            <a:ext cx="930460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কেন্দ্রীয়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ব্যাংক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কী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তা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বলতে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পারবে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,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কেন্দ্রীয়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ব্যাংকের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উদ্দেশ্য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চিহ্নিত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করতে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পারবে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,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কেন্দ্রীয়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ব্যাংকের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সাধারন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কার্যাবলী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বিশ্লেষণ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করতে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পারবে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</a:p>
          <a:p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945B0A-82BF-42DB-892A-533D41A3DE39}"/>
              </a:ext>
            </a:extLst>
          </p:cNvPr>
          <p:cNvSpPr/>
          <p:nvPr/>
        </p:nvSpPr>
        <p:spPr>
          <a:xfrm>
            <a:off x="55098" y="60068"/>
            <a:ext cx="2733817" cy="67378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FDECE2-E354-4DA2-89BD-DC408EBF1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41" y="1901469"/>
            <a:ext cx="2493126" cy="2737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732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463F72D4-DA27-4641-8C9F-D241A19EAA6F}"/>
              </a:ext>
            </a:extLst>
          </p:cNvPr>
          <p:cNvGrpSpPr/>
          <p:nvPr/>
        </p:nvGrpSpPr>
        <p:grpSpPr>
          <a:xfrm>
            <a:off x="4454948" y="1341859"/>
            <a:ext cx="3282102" cy="2305865"/>
            <a:chOff x="4091604" y="170050"/>
            <a:chExt cx="4008791" cy="2952623"/>
          </a:xfrm>
          <a:solidFill>
            <a:schemeClr val="accent4">
              <a:lumMod val="40000"/>
              <a:lumOff val="60000"/>
            </a:schemeClr>
          </a:solidFill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EF16185-0B7D-4868-9586-CC94D75909B1}"/>
                </a:ext>
              </a:extLst>
            </p:cNvPr>
            <p:cNvGrpSpPr/>
            <p:nvPr/>
          </p:nvGrpSpPr>
          <p:grpSpPr>
            <a:xfrm>
              <a:off x="4091604" y="170050"/>
              <a:ext cx="4008791" cy="2952623"/>
              <a:chOff x="3643532" y="478302"/>
              <a:chExt cx="3545059" cy="2873326"/>
            </a:xfrm>
            <a:grpFill/>
          </p:grpSpPr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D311FC6C-CA00-47B9-B636-C851F77097EB}"/>
                  </a:ext>
                </a:extLst>
              </p:cNvPr>
              <p:cNvSpPr/>
              <p:nvPr/>
            </p:nvSpPr>
            <p:spPr>
              <a:xfrm>
                <a:off x="4121834" y="1814732"/>
                <a:ext cx="2616591" cy="998807"/>
              </a:xfrm>
              <a:prstGeom prst="rect">
                <a:avLst/>
              </a:prstGeom>
              <a:grpFill/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" name="Isosceles Triangle 3">
                <a:extLst>
                  <a:ext uri="{FF2B5EF4-FFF2-40B4-BE49-F238E27FC236}">
                    <a16:creationId xmlns:a16="http://schemas.microsoft.com/office/drawing/2014/main" id="{26FCB6FC-5F7D-45B1-B1A4-B5B947A07784}"/>
                  </a:ext>
                </a:extLst>
              </p:cNvPr>
              <p:cNvSpPr/>
              <p:nvPr/>
            </p:nvSpPr>
            <p:spPr>
              <a:xfrm>
                <a:off x="3643532" y="478302"/>
                <a:ext cx="3545059" cy="1336430"/>
              </a:xfrm>
              <a:prstGeom prst="triangle">
                <a:avLst/>
              </a:prstGeom>
              <a:grpFill/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CB82320-CBE1-44E3-94D6-ADE6E62EAC90}"/>
                  </a:ext>
                </a:extLst>
              </p:cNvPr>
              <p:cNvSpPr/>
              <p:nvPr/>
            </p:nvSpPr>
            <p:spPr>
              <a:xfrm>
                <a:off x="3840479" y="2831122"/>
                <a:ext cx="3179299" cy="520506"/>
              </a:xfrm>
              <a:prstGeom prst="rect">
                <a:avLst/>
              </a:prstGeom>
              <a:grpFill/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AC38478-2C89-43BF-A363-DDB0EDBEA659}"/>
                </a:ext>
              </a:extLst>
            </p:cNvPr>
            <p:cNvSpPr txBox="1"/>
            <p:nvPr/>
          </p:nvSpPr>
          <p:spPr>
            <a:xfrm>
              <a:off x="4441543" y="1824567"/>
              <a:ext cx="3251701" cy="748795"/>
            </a:xfrm>
            <a:prstGeom prst="rect">
              <a:avLst/>
            </a:prstGeom>
            <a:grpFill/>
            <a:ln w="571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>
                  <a:solidFill>
                    <a:sysClr val="windowText" lastClr="000000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বাংলাদেশ</a:t>
              </a:r>
              <a:r>
                <a:rPr lang="en-US" sz="3200" dirty="0">
                  <a:solidFill>
                    <a:sysClr val="windowText" lastClr="000000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lang="en-US" sz="3200" dirty="0" err="1">
                  <a:solidFill>
                    <a:sysClr val="windowText" lastClr="000000"/>
                  </a:solidFill>
                  <a:latin typeface="Kalpurush" panose="02000600000000000000" pitchFamily="2" charset="0"/>
                  <a:cs typeface="Kalpurush" panose="02000600000000000000" pitchFamily="2" charset="0"/>
                </a:rPr>
                <a:t>ব্যাংক</a:t>
              </a:r>
              <a:endParaRPr lang="en-US" sz="3200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09EF4DE-2905-4C73-A864-D639EC584A87}"/>
              </a:ext>
            </a:extLst>
          </p:cNvPr>
          <p:cNvGrpSpPr/>
          <p:nvPr/>
        </p:nvGrpSpPr>
        <p:grpSpPr>
          <a:xfrm>
            <a:off x="8221014" y="1341859"/>
            <a:ext cx="3749040" cy="2011680"/>
            <a:chOff x="8215768" y="3425483"/>
            <a:chExt cx="3655716" cy="2619941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2E53FB8-26F6-4214-AB03-04CB03083C21}"/>
                </a:ext>
              </a:extLst>
            </p:cNvPr>
            <p:cNvSpPr/>
            <p:nvPr/>
          </p:nvSpPr>
          <p:spPr>
            <a:xfrm>
              <a:off x="8215768" y="3425483"/>
              <a:ext cx="3655716" cy="2619941"/>
            </a:xfrm>
            <a:prstGeom prst="ellipse">
              <a:avLst/>
            </a:prstGeom>
            <a:grp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3AA24C6-B1AC-4594-98FE-F40E91582ECD}"/>
                </a:ext>
              </a:extLst>
            </p:cNvPr>
            <p:cNvSpPr txBox="1"/>
            <p:nvPr/>
          </p:nvSpPr>
          <p:spPr>
            <a:xfrm>
              <a:off x="8914861" y="4432645"/>
              <a:ext cx="2257529" cy="1077218"/>
            </a:xfrm>
            <a:prstGeom prst="rect">
              <a:avLst/>
            </a:prstGeom>
            <a:grpFill/>
            <a:ln w="571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>
                  <a:latin typeface="Kalpurush" panose="02000600000000000000" pitchFamily="2" charset="0"/>
                  <a:cs typeface="Kalpurush" panose="02000600000000000000" pitchFamily="2" charset="0"/>
                </a:rPr>
                <a:t>বানিজ্যিক</a:t>
              </a:r>
              <a:r>
                <a:rPr lang="en-US" sz="3200" dirty="0"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lang="en-US" sz="3200" dirty="0" err="1">
                  <a:latin typeface="Kalpurush" panose="02000600000000000000" pitchFamily="2" charset="0"/>
                  <a:cs typeface="Kalpurush" panose="02000600000000000000" pitchFamily="2" charset="0"/>
                </a:rPr>
                <a:t>ব্যাংক</a:t>
              </a:r>
              <a:r>
                <a:rPr lang="en-US" sz="3200" dirty="0"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CD022D5-93F4-48F9-AADB-7936743B8789}"/>
              </a:ext>
            </a:extLst>
          </p:cNvPr>
          <p:cNvGrpSpPr/>
          <p:nvPr/>
        </p:nvGrpSpPr>
        <p:grpSpPr>
          <a:xfrm>
            <a:off x="8347627" y="4247407"/>
            <a:ext cx="3749040" cy="2011680"/>
            <a:chOff x="233369" y="3471367"/>
            <a:chExt cx="3655716" cy="2619943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13D8D69-AA49-4C6A-8124-951EE69D3853}"/>
                </a:ext>
              </a:extLst>
            </p:cNvPr>
            <p:cNvSpPr/>
            <p:nvPr/>
          </p:nvSpPr>
          <p:spPr>
            <a:xfrm>
              <a:off x="233369" y="3471367"/>
              <a:ext cx="3655716" cy="2619943"/>
            </a:xfrm>
            <a:prstGeom prst="ellipse">
              <a:avLst/>
            </a:prstGeom>
            <a:grp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799C3F8-11C5-4A6D-8853-C24D000124EC}"/>
                </a:ext>
              </a:extLst>
            </p:cNvPr>
            <p:cNvSpPr txBox="1"/>
            <p:nvPr/>
          </p:nvSpPr>
          <p:spPr>
            <a:xfrm>
              <a:off x="1224199" y="4432645"/>
              <a:ext cx="1674055" cy="1077218"/>
            </a:xfrm>
            <a:prstGeom prst="rect">
              <a:avLst/>
            </a:prstGeom>
            <a:grpFill/>
            <a:ln w="571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>
                  <a:latin typeface="Kalpurush" panose="02000600000000000000" pitchFamily="2" charset="0"/>
                  <a:cs typeface="Kalpurush" panose="02000600000000000000" pitchFamily="2" charset="0"/>
                </a:rPr>
                <a:t>কৃষি</a:t>
              </a:r>
              <a:r>
                <a:rPr lang="en-US" sz="3200" dirty="0"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lang="en-US" sz="3200" dirty="0" err="1">
                  <a:latin typeface="Kalpurush" panose="02000600000000000000" pitchFamily="2" charset="0"/>
                  <a:cs typeface="Kalpurush" panose="02000600000000000000" pitchFamily="2" charset="0"/>
                </a:rPr>
                <a:t>ব্যাংক</a:t>
              </a:r>
              <a:r>
                <a:rPr lang="en-US" sz="3200" dirty="0"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D0D1A39-59EB-4E96-8058-EAF0820A2142}"/>
              </a:ext>
            </a:extLst>
          </p:cNvPr>
          <p:cNvGrpSpPr/>
          <p:nvPr/>
        </p:nvGrpSpPr>
        <p:grpSpPr>
          <a:xfrm>
            <a:off x="4454948" y="4247407"/>
            <a:ext cx="3749040" cy="2011680"/>
            <a:chOff x="4239536" y="3494226"/>
            <a:chExt cx="3655716" cy="2619941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B3A836EB-3281-4B6C-B0DC-FC016DC2A128}"/>
                </a:ext>
              </a:extLst>
            </p:cNvPr>
            <p:cNvSpPr/>
            <p:nvPr/>
          </p:nvSpPr>
          <p:spPr>
            <a:xfrm>
              <a:off x="4239536" y="3494226"/>
              <a:ext cx="3655716" cy="2619941"/>
            </a:xfrm>
            <a:prstGeom prst="ellipse">
              <a:avLst/>
            </a:prstGeom>
            <a:grp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050DE74-68D5-47A5-9419-4427EFD9EFA1}"/>
                </a:ext>
              </a:extLst>
            </p:cNvPr>
            <p:cNvSpPr txBox="1"/>
            <p:nvPr/>
          </p:nvSpPr>
          <p:spPr>
            <a:xfrm>
              <a:off x="4854524" y="4432645"/>
              <a:ext cx="2194560" cy="1077218"/>
            </a:xfrm>
            <a:prstGeom prst="rect">
              <a:avLst/>
            </a:prstGeom>
            <a:grpFill/>
            <a:ln w="5715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>
                  <a:latin typeface="Kalpurush" panose="02000600000000000000" pitchFamily="2" charset="0"/>
                  <a:cs typeface="Kalpurush" panose="02000600000000000000" pitchFamily="2" charset="0"/>
                </a:rPr>
                <a:t>শিল্প</a:t>
              </a:r>
              <a:r>
                <a:rPr lang="en-US" sz="3200" dirty="0"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lang="en-US" sz="3200" dirty="0" err="1">
                  <a:latin typeface="Kalpurush" panose="02000600000000000000" pitchFamily="2" charset="0"/>
                  <a:cs typeface="Kalpurush" panose="02000600000000000000" pitchFamily="2" charset="0"/>
                </a:rPr>
                <a:t>উন্নয়ন</a:t>
              </a:r>
              <a:r>
                <a:rPr lang="en-US" sz="3200" dirty="0"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lang="en-US" sz="3200" dirty="0" err="1">
                  <a:latin typeface="Kalpurush" panose="02000600000000000000" pitchFamily="2" charset="0"/>
                  <a:cs typeface="Kalpurush" panose="02000600000000000000" pitchFamily="2" charset="0"/>
                </a:rPr>
                <a:t>ব্যাংক</a:t>
              </a:r>
              <a:r>
                <a:rPr lang="en-US" sz="3200" dirty="0"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07790DED-C2DD-44EE-AB5E-BBEBC8003391}"/>
              </a:ext>
            </a:extLst>
          </p:cNvPr>
          <p:cNvSpPr/>
          <p:nvPr/>
        </p:nvSpPr>
        <p:spPr>
          <a:xfrm>
            <a:off x="-67528" y="69937"/>
            <a:ext cx="4014413" cy="673786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ysClr val="windowText" lastClr="00000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05122D5-041A-4A6F-AB8B-7A62EB661316}"/>
              </a:ext>
            </a:extLst>
          </p:cNvPr>
          <p:cNvSpPr txBox="1"/>
          <p:nvPr/>
        </p:nvSpPr>
        <p:spPr>
          <a:xfrm>
            <a:off x="495350" y="2184741"/>
            <a:ext cx="294347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পাশের</a:t>
            </a:r>
            <a:r>
              <a:rPr lang="en-US" sz="44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 </a:t>
            </a:r>
            <a:r>
              <a:rPr lang="en-US" sz="44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ছবিগুলো</a:t>
            </a:r>
            <a:r>
              <a:rPr lang="en-US" sz="44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4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মনোযোগ</a:t>
            </a:r>
            <a:r>
              <a:rPr lang="en-US" sz="44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4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দিয়ে</a:t>
            </a:r>
            <a:r>
              <a:rPr lang="en-US" sz="44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4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দেখি</a:t>
            </a:r>
            <a:r>
              <a:rPr lang="en-US" sz="44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417901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282096-BDE1-43BE-81AD-8D64BFE3D66F}"/>
              </a:ext>
            </a:extLst>
          </p:cNvPr>
          <p:cNvSpPr txBox="1"/>
          <p:nvPr/>
        </p:nvSpPr>
        <p:spPr>
          <a:xfrm>
            <a:off x="6581335" y="1235706"/>
            <a:ext cx="3652405" cy="1938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উপরের</a:t>
            </a:r>
            <a:r>
              <a:rPr lang="en-US" sz="40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ছবিগুলো</a:t>
            </a:r>
            <a:r>
              <a:rPr lang="en-US" sz="40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দেখে</a:t>
            </a:r>
            <a:r>
              <a:rPr lang="en-US" sz="40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তোমরা</a:t>
            </a:r>
            <a:r>
              <a:rPr lang="en-US" sz="40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কী</a:t>
            </a:r>
            <a:r>
              <a:rPr lang="en-US" sz="40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বুঝতে</a:t>
            </a:r>
            <a:r>
              <a:rPr lang="en-US" sz="40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পেরেছ</a:t>
            </a:r>
            <a:r>
              <a:rPr lang="en-US" sz="40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052AA6-5E00-4473-8471-F786AFEEEF8B}"/>
              </a:ext>
            </a:extLst>
          </p:cNvPr>
          <p:cNvSpPr txBox="1"/>
          <p:nvPr/>
        </p:nvSpPr>
        <p:spPr>
          <a:xfrm>
            <a:off x="5113100" y="4914408"/>
            <a:ext cx="6274190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উত্তরঃ</a:t>
            </a:r>
            <a:r>
              <a:rPr lang="en-US" sz="40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বিভিন্ন</a:t>
            </a:r>
            <a:r>
              <a:rPr lang="en-US" sz="40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ধরনের</a:t>
            </a:r>
            <a:r>
              <a:rPr lang="en-US" sz="40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ব্যাংক</a:t>
            </a:r>
            <a:r>
              <a:rPr lang="en-US" sz="4000" b="1" dirty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EE4E60-CB6C-4EAD-B4F4-5692B6A8530F}"/>
              </a:ext>
            </a:extLst>
          </p:cNvPr>
          <p:cNvSpPr/>
          <p:nvPr/>
        </p:nvSpPr>
        <p:spPr>
          <a:xfrm>
            <a:off x="55098" y="60068"/>
            <a:ext cx="4657579" cy="673786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960C74-DE07-4E45-92BC-9BB382EE8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74" y="2456466"/>
            <a:ext cx="3950197" cy="237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919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F82AD5C-5903-4001-9031-9B7A82E36733}"/>
              </a:ext>
            </a:extLst>
          </p:cNvPr>
          <p:cNvSpPr txBox="1"/>
          <p:nvPr/>
        </p:nvSpPr>
        <p:spPr>
          <a:xfrm>
            <a:off x="5434564" y="3163536"/>
            <a:ext cx="669203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i="0" dirty="0" err="1">
                <a:solidFill>
                  <a:sysClr val="windowText" lastClr="000000"/>
                </a:solidFill>
                <a:effectLst/>
                <a:latin typeface="Kalpurush" panose="02000600000000000000" pitchFamily="2" charset="0"/>
                <a:cs typeface="Kalpurush" panose="02000600000000000000" pitchFamily="2" charset="0"/>
              </a:rPr>
              <a:t>উত্তরঃ</a:t>
            </a:r>
            <a:r>
              <a:rPr lang="en-US" sz="3200" b="1" i="0" dirty="0">
                <a:solidFill>
                  <a:sysClr val="windowText" lastClr="000000"/>
                </a:solidFill>
                <a:effectLst/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i="0" dirty="0" err="1">
                <a:solidFill>
                  <a:sysClr val="windowText" lastClr="000000"/>
                </a:solidFill>
                <a:effectLst/>
                <a:latin typeface="Kalpurush" panose="02000600000000000000" pitchFamily="2" charset="0"/>
                <a:cs typeface="Kalpurush" panose="02000600000000000000" pitchFamily="2" charset="0"/>
              </a:rPr>
              <a:t>কেন্দ্রীয়</a:t>
            </a:r>
            <a:r>
              <a:rPr lang="en-US" sz="3200" b="1" i="0" dirty="0">
                <a:solidFill>
                  <a:sysClr val="windowText" lastClr="000000"/>
                </a:solidFill>
                <a:effectLst/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i="0" dirty="0" err="1">
                <a:solidFill>
                  <a:sysClr val="windowText" lastClr="000000"/>
                </a:solidFill>
                <a:effectLst/>
                <a:latin typeface="Kalpurush" panose="02000600000000000000" pitchFamily="2" charset="0"/>
                <a:cs typeface="Kalpurush" panose="02000600000000000000" pitchFamily="2" charset="0"/>
              </a:rPr>
              <a:t>ব্যাংক</a:t>
            </a:r>
            <a:r>
              <a:rPr lang="en-US" sz="3200" b="1" i="0" dirty="0">
                <a:solidFill>
                  <a:sysClr val="windowText" lastClr="000000"/>
                </a:solidFill>
                <a:effectLst/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as-IN" sz="3200" b="1" i="0" dirty="0">
                <a:solidFill>
                  <a:sysClr val="windowText" lastClr="000000"/>
                </a:solidFill>
                <a:effectLst/>
                <a:latin typeface="Kalpurush" panose="02000600000000000000" pitchFamily="2" charset="0"/>
                <a:cs typeface="Kalpurush" panose="02000600000000000000" pitchFamily="2" charset="0"/>
              </a:rPr>
              <a:t>এমন একটি ব্যাংক যা একটি দেশের অর্থ সরবরাহ এবং আর্থিক নীতি নিয়ন্ত্রণ করে।</a:t>
            </a:r>
            <a:endParaRPr lang="en-US" sz="3200" b="1" dirty="0">
              <a:solidFill>
                <a:sysClr val="windowText" lastClr="00000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3608B1-D427-47CC-8863-9BCE7D5B3D70}"/>
              </a:ext>
            </a:extLst>
          </p:cNvPr>
          <p:cNvSpPr txBox="1"/>
          <p:nvPr/>
        </p:nvSpPr>
        <p:spPr>
          <a:xfrm>
            <a:off x="6095998" y="924113"/>
            <a:ext cx="5369169" cy="11079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685800" indent="-685800" algn="ctr">
              <a:buFont typeface="Arial" panose="020B0604020202020204" pitchFamily="34" charset="0"/>
              <a:buChar char="•"/>
            </a:pPr>
            <a:r>
              <a:rPr lang="en-US" sz="48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কেন্দ্রীয়</a:t>
            </a:r>
            <a:r>
              <a:rPr lang="en-US" sz="48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ব্যাংক</a:t>
            </a:r>
            <a:r>
              <a:rPr lang="en-US" sz="48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কী</a:t>
            </a:r>
            <a:r>
              <a:rPr lang="en-US" sz="48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?</a:t>
            </a:r>
            <a:r>
              <a:rPr lang="en-US" sz="66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991B69-2E53-4103-84E5-988BDA30986B}"/>
              </a:ext>
            </a:extLst>
          </p:cNvPr>
          <p:cNvSpPr/>
          <p:nvPr/>
        </p:nvSpPr>
        <p:spPr>
          <a:xfrm>
            <a:off x="55098" y="60068"/>
            <a:ext cx="5121813" cy="67378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0927C0-D1D8-4939-9AF1-3C2F2C9ECEA2}"/>
              </a:ext>
            </a:extLst>
          </p:cNvPr>
          <p:cNvSpPr txBox="1"/>
          <p:nvPr/>
        </p:nvSpPr>
        <p:spPr>
          <a:xfrm>
            <a:off x="407963" y="647114"/>
            <a:ext cx="39248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একক</a:t>
            </a:r>
            <a:r>
              <a:rPr lang="en-US" sz="48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কাজ</a:t>
            </a:r>
            <a:r>
              <a:rPr lang="en-US" sz="48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298DEF7-0DFC-4267-BCB4-3053E69C7D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72" y="2565077"/>
            <a:ext cx="4595063" cy="276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53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A9FCFA5-5843-4FC6-8B98-2A932FE9F8AB}"/>
              </a:ext>
            </a:extLst>
          </p:cNvPr>
          <p:cNvGrpSpPr/>
          <p:nvPr/>
        </p:nvGrpSpPr>
        <p:grpSpPr>
          <a:xfrm>
            <a:off x="364944" y="1480246"/>
            <a:ext cx="3200400" cy="2286000"/>
            <a:chOff x="160604" y="65522"/>
            <a:chExt cx="3840480" cy="28346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4ACD4731-406D-4B7D-8046-B90750FD05CB}"/>
                </a:ext>
              </a:extLst>
            </p:cNvPr>
            <p:cNvSpPr/>
            <p:nvPr/>
          </p:nvSpPr>
          <p:spPr>
            <a:xfrm>
              <a:off x="160604" y="65522"/>
              <a:ext cx="3840480" cy="2834640"/>
            </a:xfrm>
            <a:prstGeom prst="ellipse">
              <a:avLst/>
            </a:prstGeom>
            <a:grp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0F3B3FD-5492-425E-8373-EC4AEB5920D9}"/>
                </a:ext>
              </a:extLst>
            </p:cNvPr>
            <p:cNvSpPr txBox="1"/>
            <p:nvPr/>
          </p:nvSpPr>
          <p:spPr>
            <a:xfrm>
              <a:off x="955428" y="751607"/>
              <a:ext cx="2250832" cy="120032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err="1">
                  <a:latin typeface="Kalpurush" panose="02000600000000000000" pitchFamily="2" charset="0"/>
                  <a:cs typeface="Kalpurush" panose="02000600000000000000" pitchFamily="2" charset="0"/>
                </a:rPr>
                <a:t>মুদ্রা</a:t>
              </a:r>
              <a:r>
                <a:rPr lang="en-US" sz="3600" dirty="0"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lang="en-US" sz="3600" dirty="0" err="1">
                  <a:latin typeface="Kalpurush" panose="02000600000000000000" pitchFamily="2" charset="0"/>
                  <a:cs typeface="Kalpurush" panose="02000600000000000000" pitchFamily="2" charset="0"/>
                </a:rPr>
                <a:t>সরবরাহ</a:t>
              </a:r>
              <a:r>
                <a:rPr lang="en-US" sz="3600" dirty="0"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8E92BE3-A185-4B5C-95E7-9D31F56D1588}"/>
              </a:ext>
            </a:extLst>
          </p:cNvPr>
          <p:cNvGrpSpPr/>
          <p:nvPr/>
        </p:nvGrpSpPr>
        <p:grpSpPr>
          <a:xfrm>
            <a:off x="8630641" y="1374543"/>
            <a:ext cx="3200400" cy="2286000"/>
            <a:chOff x="8190914" y="65522"/>
            <a:chExt cx="3840480" cy="283464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AD6DF6E-563E-4BC7-9735-556EE8F4C225}"/>
                </a:ext>
              </a:extLst>
            </p:cNvPr>
            <p:cNvSpPr/>
            <p:nvPr/>
          </p:nvSpPr>
          <p:spPr>
            <a:xfrm>
              <a:off x="8190914" y="65522"/>
              <a:ext cx="3840480" cy="2834640"/>
            </a:xfrm>
            <a:prstGeom prst="ellipse">
              <a:avLst/>
            </a:prstGeom>
            <a:grp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5F03392-4F3E-4149-9734-FCC33BF913A8}"/>
                </a:ext>
              </a:extLst>
            </p:cNvPr>
            <p:cNvSpPr txBox="1"/>
            <p:nvPr/>
          </p:nvSpPr>
          <p:spPr>
            <a:xfrm>
              <a:off x="8997180" y="821412"/>
              <a:ext cx="2250832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err="1">
                  <a:latin typeface="Kalpurush" panose="02000600000000000000" pitchFamily="2" charset="0"/>
                  <a:cs typeface="Kalpurush" panose="02000600000000000000" pitchFamily="2" charset="0"/>
                </a:rPr>
                <a:t>মুদ্রা</a:t>
              </a:r>
              <a:r>
                <a:rPr lang="en-US" sz="3600" dirty="0"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lang="en-US" sz="3600" dirty="0" err="1">
                  <a:latin typeface="Kalpurush" panose="02000600000000000000" pitchFamily="2" charset="0"/>
                  <a:cs typeface="Kalpurush" panose="02000600000000000000" pitchFamily="2" charset="0"/>
                </a:rPr>
                <a:t>সংরক্ষণ</a:t>
              </a:r>
              <a:r>
                <a:rPr lang="en-US" sz="3600" dirty="0">
                  <a:latin typeface="Kalpurush" panose="02000600000000000000" pitchFamily="2" charset="0"/>
                  <a:cs typeface="Kalpurush" panose="02000600000000000000" pitchFamily="2" charset="0"/>
                </a:rPr>
                <a:t> 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F52C31F-8AD7-4941-85A9-8450C7DC0F22}"/>
              </a:ext>
            </a:extLst>
          </p:cNvPr>
          <p:cNvGrpSpPr/>
          <p:nvPr/>
        </p:nvGrpSpPr>
        <p:grpSpPr>
          <a:xfrm>
            <a:off x="364945" y="4211124"/>
            <a:ext cx="3200400" cy="2286000"/>
            <a:chOff x="160604" y="3469180"/>
            <a:chExt cx="3840480" cy="2834640"/>
          </a:xfrm>
          <a:solidFill>
            <a:schemeClr val="accent4">
              <a:lumMod val="75000"/>
            </a:schemeClr>
          </a:solidFill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9FD2CC57-BF74-41FC-98D8-5E9F431E9C1D}"/>
                </a:ext>
              </a:extLst>
            </p:cNvPr>
            <p:cNvSpPr/>
            <p:nvPr/>
          </p:nvSpPr>
          <p:spPr>
            <a:xfrm>
              <a:off x="160604" y="3469180"/>
              <a:ext cx="3840480" cy="2834640"/>
            </a:xfrm>
            <a:prstGeom prst="ellipse">
              <a:avLst/>
            </a:prstGeom>
            <a:grp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9EECAA3-CB10-4C80-B7D7-503D729C25B8}"/>
                </a:ext>
              </a:extLst>
            </p:cNvPr>
            <p:cNvSpPr txBox="1"/>
            <p:nvPr/>
          </p:nvSpPr>
          <p:spPr>
            <a:xfrm>
              <a:off x="955428" y="3782216"/>
              <a:ext cx="2250832" cy="175432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err="1">
                  <a:latin typeface="Kalpurush" panose="02000600000000000000" pitchFamily="2" charset="0"/>
                  <a:cs typeface="Kalpurush" panose="02000600000000000000" pitchFamily="2" charset="0"/>
                </a:rPr>
                <a:t>অর্থ</a:t>
              </a:r>
              <a:r>
                <a:rPr lang="en-US" sz="3600" dirty="0">
                  <a:latin typeface="Kalpurush" panose="02000600000000000000" pitchFamily="2" charset="0"/>
                  <a:cs typeface="Kalpurush" panose="02000600000000000000" pitchFamily="2" charset="0"/>
                </a:rPr>
                <a:t> ও </a:t>
              </a:r>
              <a:r>
                <a:rPr lang="en-US" sz="3600" dirty="0" err="1">
                  <a:latin typeface="Kalpurush" panose="02000600000000000000" pitchFamily="2" charset="0"/>
                  <a:cs typeface="Kalpurush" panose="02000600000000000000" pitchFamily="2" charset="0"/>
                </a:rPr>
                <a:t>রাজস্ব</a:t>
              </a:r>
              <a:r>
                <a:rPr lang="en-US" sz="3600" dirty="0"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lang="en-US" sz="3600" dirty="0" err="1">
                  <a:latin typeface="Kalpurush" panose="02000600000000000000" pitchFamily="2" charset="0"/>
                  <a:cs typeface="Kalpurush" panose="02000600000000000000" pitchFamily="2" charset="0"/>
                </a:rPr>
                <a:t>নীতিমালা</a:t>
              </a:r>
              <a:r>
                <a:rPr lang="en-US" sz="3600" dirty="0">
                  <a:latin typeface="Kalpurush" panose="02000600000000000000" pitchFamily="2" charset="0"/>
                  <a:cs typeface="Kalpurush" panose="02000600000000000000" pitchFamily="2" charset="0"/>
                </a:rPr>
                <a:t>  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BEFE96F-003E-48E8-8518-58C74ABED21A}"/>
              </a:ext>
            </a:extLst>
          </p:cNvPr>
          <p:cNvGrpSpPr/>
          <p:nvPr/>
        </p:nvGrpSpPr>
        <p:grpSpPr>
          <a:xfrm>
            <a:off x="8852110" y="4211124"/>
            <a:ext cx="3200400" cy="2286000"/>
            <a:chOff x="8190914" y="3614810"/>
            <a:chExt cx="3840480" cy="2852225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CE8DE0BB-63CE-4AFC-BDAE-A32AF85CD5D5}"/>
                </a:ext>
              </a:extLst>
            </p:cNvPr>
            <p:cNvSpPr/>
            <p:nvPr/>
          </p:nvSpPr>
          <p:spPr>
            <a:xfrm>
              <a:off x="8190914" y="3614810"/>
              <a:ext cx="3840480" cy="2852225"/>
            </a:xfrm>
            <a:prstGeom prst="ellipse">
              <a:avLst/>
            </a:prstGeom>
            <a:grpFill/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02E66D2-C68D-46C7-9AA4-F7E12AF9895A}"/>
                </a:ext>
              </a:extLst>
            </p:cNvPr>
            <p:cNvSpPr txBox="1"/>
            <p:nvPr/>
          </p:nvSpPr>
          <p:spPr>
            <a:xfrm>
              <a:off x="8997180" y="3957285"/>
              <a:ext cx="2250832" cy="120032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err="1">
                  <a:latin typeface="Kalpurush" panose="02000600000000000000" pitchFamily="2" charset="0"/>
                  <a:cs typeface="Kalpurush" panose="02000600000000000000" pitchFamily="2" charset="0"/>
                </a:rPr>
                <a:t>বিল</a:t>
              </a:r>
              <a:r>
                <a:rPr lang="en-US" sz="3600" dirty="0"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lang="en-US" sz="3600" dirty="0" err="1">
                  <a:latin typeface="Kalpurush" panose="02000600000000000000" pitchFamily="2" charset="0"/>
                  <a:cs typeface="Kalpurush" panose="02000600000000000000" pitchFamily="2" charset="0"/>
                </a:rPr>
                <a:t>বাজার</a:t>
              </a:r>
              <a:r>
                <a:rPr lang="en-US" sz="3600" dirty="0"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lang="en-US" sz="3600" dirty="0" err="1">
                  <a:latin typeface="Kalpurush" panose="02000600000000000000" pitchFamily="2" charset="0"/>
                  <a:cs typeface="Kalpurush" panose="02000600000000000000" pitchFamily="2" charset="0"/>
                </a:rPr>
                <a:t>গঠন</a:t>
              </a:r>
              <a:r>
                <a:rPr lang="en-US" sz="3600" dirty="0">
                  <a:latin typeface="Kalpurush" panose="02000600000000000000" pitchFamily="2" charset="0"/>
                  <a:cs typeface="Kalpurush" panose="02000600000000000000" pitchFamily="2" charset="0"/>
                </a:rPr>
                <a:t>  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D0258E8-F766-422B-9F4B-67CDFCB8C9A6}"/>
              </a:ext>
            </a:extLst>
          </p:cNvPr>
          <p:cNvGrpSpPr/>
          <p:nvPr/>
        </p:nvGrpSpPr>
        <p:grpSpPr>
          <a:xfrm>
            <a:off x="4354200" y="2734812"/>
            <a:ext cx="4008791" cy="2952623"/>
            <a:chOff x="4288552" y="1407566"/>
            <a:chExt cx="4008791" cy="2952623"/>
          </a:xfrm>
          <a:solidFill>
            <a:schemeClr val="accent2"/>
          </a:solidFill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20A15D7-9DCE-49B0-B81C-9E0278366913}"/>
                </a:ext>
              </a:extLst>
            </p:cNvPr>
            <p:cNvGrpSpPr/>
            <p:nvPr/>
          </p:nvGrpSpPr>
          <p:grpSpPr>
            <a:xfrm>
              <a:off x="4288552" y="1407566"/>
              <a:ext cx="4008791" cy="2952623"/>
              <a:chOff x="3643532" y="478302"/>
              <a:chExt cx="3545059" cy="2873326"/>
            </a:xfrm>
            <a:grpFill/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1423519-7A3E-4E54-B61E-546F76E68B4F}"/>
                  </a:ext>
                </a:extLst>
              </p:cNvPr>
              <p:cNvSpPr/>
              <p:nvPr/>
            </p:nvSpPr>
            <p:spPr>
              <a:xfrm>
                <a:off x="4121834" y="1814732"/>
                <a:ext cx="2616591" cy="998807"/>
              </a:xfrm>
              <a:prstGeom prst="rect">
                <a:avLst/>
              </a:prstGeom>
              <a:grpFill/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Isosceles Triangle 14">
                <a:extLst>
                  <a:ext uri="{FF2B5EF4-FFF2-40B4-BE49-F238E27FC236}">
                    <a16:creationId xmlns:a16="http://schemas.microsoft.com/office/drawing/2014/main" id="{5B60C985-4437-4266-9048-C38ED44C6B0A}"/>
                  </a:ext>
                </a:extLst>
              </p:cNvPr>
              <p:cNvSpPr/>
              <p:nvPr/>
            </p:nvSpPr>
            <p:spPr>
              <a:xfrm>
                <a:off x="3643532" y="478302"/>
                <a:ext cx="3545059" cy="1336430"/>
              </a:xfrm>
              <a:prstGeom prst="triangle">
                <a:avLst/>
              </a:prstGeom>
              <a:grpFill/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7213E1B-FA8E-430E-A2CA-DBD325229401}"/>
                  </a:ext>
                </a:extLst>
              </p:cNvPr>
              <p:cNvSpPr/>
              <p:nvPr/>
            </p:nvSpPr>
            <p:spPr>
              <a:xfrm>
                <a:off x="3840479" y="2831122"/>
                <a:ext cx="3179299" cy="520506"/>
              </a:xfrm>
              <a:prstGeom prst="rect">
                <a:avLst/>
              </a:prstGeom>
              <a:grpFill/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E15CB89-31C8-4C39-8744-F39B97EC3D71}"/>
                </a:ext>
              </a:extLst>
            </p:cNvPr>
            <p:cNvSpPr txBox="1"/>
            <p:nvPr/>
          </p:nvSpPr>
          <p:spPr>
            <a:xfrm>
              <a:off x="4975315" y="3030035"/>
              <a:ext cx="2667080" cy="58477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>
                  <a:latin typeface="Kalpurush" panose="02000600000000000000" pitchFamily="2" charset="0"/>
                  <a:cs typeface="Kalpurush" panose="02000600000000000000" pitchFamily="2" charset="0"/>
                </a:rPr>
                <a:t>বাংলাদেশ</a:t>
              </a:r>
              <a:r>
                <a:rPr lang="en-US" sz="3200" dirty="0">
                  <a:latin typeface="Kalpurush" panose="02000600000000000000" pitchFamily="2" charset="0"/>
                  <a:cs typeface="Kalpurush" panose="02000600000000000000" pitchFamily="2" charset="0"/>
                </a:rPr>
                <a:t> </a:t>
              </a:r>
              <a:r>
                <a:rPr lang="en-US" sz="3200" dirty="0" err="1">
                  <a:latin typeface="Kalpurush" panose="02000600000000000000" pitchFamily="2" charset="0"/>
                  <a:cs typeface="Kalpurush" panose="02000600000000000000" pitchFamily="2" charset="0"/>
                </a:rPr>
                <a:t>ব্যাংক</a:t>
              </a:r>
              <a:endParaRPr lang="en-US" sz="3200" dirty="0">
                <a:latin typeface="Kalpurush" panose="02000600000000000000" pitchFamily="2" charset="0"/>
                <a:cs typeface="Kalpurush" panose="02000600000000000000" pitchFamily="2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247A0B53-97A0-46DE-86AA-BFE2E811EB1E}"/>
              </a:ext>
            </a:extLst>
          </p:cNvPr>
          <p:cNvSpPr txBox="1"/>
          <p:nvPr/>
        </p:nvSpPr>
        <p:spPr>
          <a:xfrm>
            <a:off x="3832994" y="966097"/>
            <a:ext cx="4339102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চিত্রটি</a:t>
            </a:r>
            <a:r>
              <a:rPr lang="en-US" sz="48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b="1" dirty="0" smtClean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ল</a:t>
            </a:r>
            <a:r>
              <a:rPr lang="bn-BD" sz="4800" b="1" dirty="0" smtClean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ক্ষ্য কর:</a:t>
            </a:r>
            <a:endParaRPr lang="en-US" sz="4800" b="1" dirty="0">
              <a:solidFill>
                <a:sysClr val="windowText" lastClr="000000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207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2989CE5-DE32-4C62-BE17-30622CDF2F17}"/>
              </a:ext>
            </a:extLst>
          </p:cNvPr>
          <p:cNvSpPr txBox="1"/>
          <p:nvPr/>
        </p:nvSpPr>
        <p:spPr>
          <a:xfrm>
            <a:off x="6297636" y="1885070"/>
            <a:ext cx="448759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উপরোক্ত</a:t>
            </a:r>
            <a:r>
              <a:rPr lang="en-US" sz="44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4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মাধ্যমে</a:t>
            </a:r>
            <a:r>
              <a:rPr lang="en-US" sz="44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4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তোমরা</a:t>
            </a:r>
            <a:r>
              <a:rPr lang="en-US" sz="44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4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কী</a:t>
            </a:r>
            <a:r>
              <a:rPr lang="en-US" sz="44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4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বুঝতে</a:t>
            </a:r>
            <a:r>
              <a:rPr lang="en-US" sz="44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4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পেরেছ</a:t>
            </a:r>
            <a:r>
              <a:rPr lang="en-US" sz="44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?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384975-BD10-42D5-BBE6-8385253744AF}"/>
              </a:ext>
            </a:extLst>
          </p:cNvPr>
          <p:cNvSpPr txBox="1"/>
          <p:nvPr/>
        </p:nvSpPr>
        <p:spPr>
          <a:xfrm>
            <a:off x="5130017" y="5097288"/>
            <a:ext cx="6822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উত্তরঃ</a:t>
            </a:r>
            <a:r>
              <a:rPr lang="en-US" sz="40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কেন্দ্রীয়</a:t>
            </a:r>
            <a:r>
              <a:rPr lang="en-US" sz="40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ব্যাংকের</a:t>
            </a:r>
            <a:r>
              <a:rPr lang="en-US" sz="40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উদ্দেশ্য</a:t>
            </a:r>
            <a:r>
              <a:rPr lang="en-US" sz="4000" b="1" dirty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AFDA4E-28E2-48D6-A4A5-EDF95845D897}"/>
              </a:ext>
            </a:extLst>
          </p:cNvPr>
          <p:cNvSpPr/>
          <p:nvPr/>
        </p:nvSpPr>
        <p:spPr>
          <a:xfrm>
            <a:off x="55098" y="60068"/>
            <a:ext cx="4671647" cy="67378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122582-0535-4A5D-99C6-8DC0D0DB84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38" y="1945111"/>
            <a:ext cx="4127234" cy="412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891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A48F9A2-835C-49C9-A3E7-6B2ABE2DB311}"/>
              </a:ext>
            </a:extLst>
          </p:cNvPr>
          <p:cNvSpPr txBox="1"/>
          <p:nvPr/>
        </p:nvSpPr>
        <p:spPr>
          <a:xfrm>
            <a:off x="4403188" y="2160149"/>
            <a:ext cx="768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en-US" sz="3600" b="1" dirty="0" err="1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কেন্দ্রীয়</a:t>
            </a:r>
            <a:r>
              <a:rPr lang="en-US" sz="3600" b="1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ব্যাংকের</a:t>
            </a:r>
            <a:r>
              <a:rPr lang="en-US" sz="3600" b="1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চারটি</a:t>
            </a:r>
            <a:r>
              <a:rPr lang="en-US" sz="3600" b="1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উদ্দেশ্য</a:t>
            </a:r>
            <a:r>
              <a:rPr lang="en-US" sz="3600" b="1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খাতায়</a:t>
            </a:r>
            <a:r>
              <a:rPr lang="en-US" sz="3600" b="1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লিখ</a:t>
            </a:r>
            <a:r>
              <a:rPr lang="en-US" sz="3600" b="1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B1CE00-0C8F-4E09-A33E-9E0E9A5CD4ED}"/>
              </a:ext>
            </a:extLst>
          </p:cNvPr>
          <p:cNvSpPr txBox="1"/>
          <p:nvPr/>
        </p:nvSpPr>
        <p:spPr>
          <a:xfrm>
            <a:off x="5866229" y="3271108"/>
            <a:ext cx="564114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মিলিয়ে</a:t>
            </a:r>
            <a:r>
              <a:rPr lang="en-US" sz="32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নেইঃ</a:t>
            </a:r>
            <a:endParaRPr lang="en-US" sz="3200" b="1" dirty="0"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r>
              <a:rPr lang="en-US" sz="32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  <a:p>
            <a:r>
              <a:rPr lang="en-US" sz="3200" b="1" dirty="0">
                <a:latin typeface="Kalpurush" panose="02000600000000000000" pitchFamily="2" charset="0"/>
                <a:cs typeface="Kalpurush" panose="02000600000000000000" pitchFamily="2" charset="0"/>
              </a:rPr>
              <a:t>১। </a:t>
            </a:r>
            <a:r>
              <a:rPr lang="en-US" sz="32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নোট</a:t>
            </a:r>
            <a:r>
              <a:rPr lang="en-US" sz="3200" b="1" dirty="0">
                <a:latin typeface="Kalpurush" panose="02000600000000000000" pitchFamily="2" charset="0"/>
                <a:cs typeface="Kalpurush" panose="02000600000000000000" pitchFamily="2" charset="0"/>
              </a:rPr>
              <a:t> ও </a:t>
            </a:r>
            <a:r>
              <a:rPr lang="en-US" sz="32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মুদ্রার</a:t>
            </a:r>
            <a:r>
              <a:rPr lang="en-US" sz="32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প্রচলন</a:t>
            </a:r>
            <a:r>
              <a:rPr lang="en-US" sz="32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  <a:p>
            <a:r>
              <a:rPr lang="en-US" sz="3200" b="1" dirty="0">
                <a:latin typeface="Kalpurush" panose="02000600000000000000" pitchFamily="2" charset="0"/>
                <a:cs typeface="Kalpurush" panose="02000600000000000000" pitchFamily="2" charset="0"/>
              </a:rPr>
              <a:t>২। </a:t>
            </a:r>
            <a:r>
              <a:rPr lang="en-US" sz="32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ঋন</a:t>
            </a:r>
            <a:r>
              <a:rPr lang="en-US" sz="32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নিয়ন্ত্রণ</a:t>
            </a:r>
            <a:r>
              <a:rPr lang="en-US" sz="32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  <a:p>
            <a:r>
              <a:rPr lang="en-US" sz="3200" b="1" dirty="0">
                <a:latin typeface="Kalpurush" panose="02000600000000000000" pitchFamily="2" charset="0"/>
                <a:cs typeface="Kalpurush" panose="02000600000000000000" pitchFamily="2" charset="0"/>
              </a:rPr>
              <a:t>৩। </a:t>
            </a:r>
            <a:r>
              <a:rPr lang="en-US" sz="32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বলিষ্ঠ</a:t>
            </a:r>
            <a:r>
              <a:rPr lang="en-US" sz="32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মুদ্রবাজার</a:t>
            </a:r>
            <a:r>
              <a:rPr lang="en-US" sz="32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গঠন</a:t>
            </a:r>
            <a:r>
              <a:rPr lang="en-US" sz="3200" b="1" dirty="0">
                <a:latin typeface="Kalpurush" panose="02000600000000000000" pitchFamily="2" charset="0"/>
                <a:cs typeface="Kalpurush" panose="02000600000000000000" pitchFamily="2" charset="0"/>
              </a:rPr>
              <a:t> ও </a:t>
            </a:r>
            <a:r>
              <a:rPr lang="en-US" sz="32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নিয়ন্ত্রণ</a:t>
            </a:r>
            <a:r>
              <a:rPr lang="en-US" sz="3200" b="1" dirty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</a:p>
          <a:p>
            <a:r>
              <a:rPr lang="en-US" sz="3200" b="1" dirty="0">
                <a:latin typeface="Kalpurush" panose="02000600000000000000" pitchFamily="2" charset="0"/>
                <a:cs typeface="Kalpurush" panose="02000600000000000000" pitchFamily="2" charset="0"/>
              </a:rPr>
              <a:t>৪। </a:t>
            </a:r>
            <a:r>
              <a:rPr lang="en-US" sz="32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অর্থনৈতিক</a:t>
            </a:r>
            <a:r>
              <a:rPr lang="en-US" sz="32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উন্নয়ন</a:t>
            </a:r>
            <a:r>
              <a:rPr lang="en-US" sz="32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65AFF7-B962-46D2-A544-42C09A89DD32}"/>
              </a:ext>
            </a:extLst>
          </p:cNvPr>
          <p:cNvSpPr/>
          <p:nvPr/>
        </p:nvSpPr>
        <p:spPr>
          <a:xfrm>
            <a:off x="55099" y="60068"/>
            <a:ext cx="4348090" cy="67378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7C183F-762D-4BDB-8DF6-3BA9521EF5F1}"/>
              </a:ext>
            </a:extLst>
          </p:cNvPr>
          <p:cNvSpPr txBox="1"/>
          <p:nvPr/>
        </p:nvSpPr>
        <p:spPr>
          <a:xfrm>
            <a:off x="736796" y="583170"/>
            <a:ext cx="29319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জোড়ায়</a:t>
            </a:r>
            <a:r>
              <a:rPr lang="en-US" sz="48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কাজ</a:t>
            </a:r>
            <a:r>
              <a:rPr lang="en-US" sz="48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 </a:t>
            </a:r>
          </a:p>
        </p:txBody>
      </p:sp>
      <p:pic>
        <p:nvPicPr>
          <p:cNvPr id="11" name="Picture 10" descr="School Students Education · Free image on Pixabay">
            <a:extLst>
              <a:ext uri="{FF2B5EF4-FFF2-40B4-BE49-F238E27FC236}">
                <a16:creationId xmlns:a16="http://schemas.microsoft.com/office/drawing/2014/main" id="{27333FCD-D5FB-4D4A-A49A-91B9F59850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93" y="2160149"/>
            <a:ext cx="3778348" cy="296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99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E48450-24BF-4369-9EA5-31EEED773E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4375172" y="52423"/>
            <a:ext cx="3200400" cy="2743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73DF8D7-A40F-4966-9242-5EA6E7F19C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8517983" y="3282175"/>
            <a:ext cx="3200400" cy="2743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B7117E-98BF-408D-B7A5-875385094C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60" y="78187"/>
            <a:ext cx="3200400" cy="2743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8B381B-19DF-43BF-BE85-B24354E17F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247" y="52423"/>
            <a:ext cx="3200400" cy="2743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70FE8B-5574-431D-8E29-4D9CC089F2A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60" y="3285443"/>
            <a:ext cx="3200400" cy="27432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A09DCB2-3762-4258-9AEA-D8C4E09A1CD0}"/>
              </a:ext>
            </a:extLst>
          </p:cNvPr>
          <p:cNvSpPr txBox="1"/>
          <p:nvPr/>
        </p:nvSpPr>
        <p:spPr>
          <a:xfrm>
            <a:off x="720304" y="2803472"/>
            <a:ext cx="23563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নোটের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প্রচলন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AFBB5F-0F8D-4638-B394-3950EF732B86}"/>
              </a:ext>
            </a:extLst>
          </p:cNvPr>
          <p:cNvSpPr txBox="1"/>
          <p:nvPr/>
        </p:nvSpPr>
        <p:spPr>
          <a:xfrm>
            <a:off x="766601" y="6049968"/>
            <a:ext cx="27544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কর্মসংস্থান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সৃষ্টি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2F3B35F-F84C-44CF-9B17-248EFC567137}"/>
              </a:ext>
            </a:extLst>
          </p:cNvPr>
          <p:cNvSpPr txBox="1"/>
          <p:nvPr/>
        </p:nvSpPr>
        <p:spPr>
          <a:xfrm>
            <a:off x="9169435" y="6034095"/>
            <a:ext cx="2141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মুদ্রার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প্রচলন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6576AC-A5E5-4D26-B274-273E763900DD}"/>
              </a:ext>
            </a:extLst>
          </p:cNvPr>
          <p:cNvSpPr txBox="1"/>
          <p:nvPr/>
        </p:nvSpPr>
        <p:spPr>
          <a:xfrm>
            <a:off x="9504743" y="2789175"/>
            <a:ext cx="2213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নিকাশঘর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68FDA71-7698-41BA-930E-4F2ECFEAC81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172" y="3240943"/>
            <a:ext cx="3200400" cy="2743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31FD6AA-3A3C-4963-8F14-BDC049FF5B78}"/>
              </a:ext>
            </a:extLst>
          </p:cNvPr>
          <p:cNvSpPr txBox="1"/>
          <p:nvPr/>
        </p:nvSpPr>
        <p:spPr>
          <a:xfrm>
            <a:off x="4904529" y="5991892"/>
            <a:ext cx="2141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ঋন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নিয়ন্ত্রণ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6C7A2A-93AE-4C1D-9411-5B08557876FF}"/>
              </a:ext>
            </a:extLst>
          </p:cNvPr>
          <p:cNvSpPr txBox="1"/>
          <p:nvPr/>
        </p:nvSpPr>
        <p:spPr>
          <a:xfrm>
            <a:off x="4149481" y="2746971"/>
            <a:ext cx="39108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মুদ্রা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বাজারের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dirty="0" err="1">
                <a:latin typeface="Kalpurush" panose="02000600000000000000" pitchFamily="2" charset="0"/>
                <a:cs typeface="Kalpurush" panose="02000600000000000000" pitchFamily="2" charset="0"/>
              </a:rPr>
              <a:t>অভিভাবক</a:t>
            </a:r>
            <a:r>
              <a:rPr lang="en-US" sz="32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6272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/>
      <p:bldP spid="21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F5A4195-79B3-4E6A-99F6-F08ABC574341}"/>
              </a:ext>
            </a:extLst>
          </p:cNvPr>
          <p:cNvSpPr txBox="1"/>
          <p:nvPr/>
        </p:nvSpPr>
        <p:spPr>
          <a:xfrm>
            <a:off x="6574300" y="1117549"/>
            <a:ext cx="351223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উপরের</a:t>
            </a:r>
            <a:r>
              <a:rPr lang="en-US" sz="48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ছবিগুলো</a:t>
            </a:r>
            <a:r>
              <a:rPr lang="en-US" sz="48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দেখে</a:t>
            </a:r>
            <a:r>
              <a:rPr lang="en-US" sz="48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আমরা</a:t>
            </a:r>
            <a:r>
              <a:rPr lang="en-US" sz="48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কী</a:t>
            </a:r>
            <a:r>
              <a:rPr lang="en-US" sz="48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বুঝতে</a:t>
            </a:r>
            <a:r>
              <a:rPr lang="en-US" sz="48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পারি</a:t>
            </a:r>
            <a:r>
              <a:rPr lang="en-US" sz="48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600BC0-B8B9-48DE-953E-92EF8B626648}"/>
              </a:ext>
            </a:extLst>
          </p:cNvPr>
          <p:cNvSpPr txBox="1"/>
          <p:nvPr/>
        </p:nvSpPr>
        <p:spPr>
          <a:xfrm>
            <a:off x="4948311" y="4925025"/>
            <a:ext cx="7188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উত্তরঃ</a:t>
            </a:r>
            <a:r>
              <a:rPr lang="en-US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কেন্দ্রীয়</a:t>
            </a:r>
            <a:r>
              <a:rPr lang="en-US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ব্যাংকের</a:t>
            </a:r>
            <a:r>
              <a:rPr lang="en-US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সাধারন</a:t>
            </a:r>
            <a:r>
              <a:rPr lang="en-US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কার্যাবলী</a:t>
            </a:r>
            <a:r>
              <a:rPr lang="en-US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07763D-14CC-4DDC-8417-52DA018B16B1}"/>
              </a:ext>
            </a:extLst>
          </p:cNvPr>
          <p:cNvSpPr/>
          <p:nvPr/>
        </p:nvSpPr>
        <p:spPr>
          <a:xfrm>
            <a:off x="55098" y="60068"/>
            <a:ext cx="4671647" cy="67378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7FE0AA-2329-40CD-B16D-26FB41E99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80" y="2387416"/>
            <a:ext cx="4345865" cy="245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83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CD2C25-3A87-4C04-AB0D-B10D4F4C3E48}"/>
              </a:ext>
            </a:extLst>
          </p:cNvPr>
          <p:cNvSpPr txBox="1"/>
          <p:nvPr/>
        </p:nvSpPr>
        <p:spPr>
          <a:xfrm>
            <a:off x="4892626" y="2744704"/>
            <a:ext cx="71071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36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কেন্দ্রীয়</a:t>
            </a:r>
            <a:r>
              <a:rPr lang="en-US" sz="36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ব্যাংক</a:t>
            </a:r>
            <a:r>
              <a:rPr lang="en-US" sz="36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দেশের</a:t>
            </a:r>
            <a:r>
              <a:rPr lang="en-US" sz="36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অন্যান্য</a:t>
            </a:r>
            <a:r>
              <a:rPr lang="en-US" sz="36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ব্যাংকগুলোকে</a:t>
            </a:r>
            <a:r>
              <a:rPr lang="en-US" sz="36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কী</a:t>
            </a:r>
            <a:r>
              <a:rPr lang="en-US" sz="36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কী</a:t>
            </a:r>
            <a:r>
              <a:rPr lang="en-US" sz="36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কাজে</a:t>
            </a:r>
            <a:r>
              <a:rPr lang="en-US" sz="36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সহায়তা</a:t>
            </a:r>
            <a:r>
              <a:rPr lang="en-US" sz="36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করে</a:t>
            </a:r>
            <a:r>
              <a:rPr lang="en-US" sz="36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তার</a:t>
            </a:r>
            <a:r>
              <a:rPr lang="en-US" sz="36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একটি</a:t>
            </a:r>
            <a:r>
              <a:rPr lang="en-US" sz="36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তালিকা</a:t>
            </a:r>
            <a:r>
              <a:rPr lang="en-US" sz="36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তৈরি</a:t>
            </a:r>
            <a:r>
              <a:rPr lang="en-US" sz="36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কর</a:t>
            </a:r>
            <a:r>
              <a:rPr lang="en-US" sz="36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? 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7A8E53-A8F4-4400-96DC-AD2AFF6B17DF}"/>
              </a:ext>
            </a:extLst>
          </p:cNvPr>
          <p:cNvSpPr/>
          <p:nvPr/>
        </p:nvSpPr>
        <p:spPr>
          <a:xfrm>
            <a:off x="55098" y="60068"/>
            <a:ext cx="4671647" cy="67378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987337-4724-4F0B-A429-D672E7D9830A}"/>
              </a:ext>
            </a:extLst>
          </p:cNvPr>
          <p:cNvSpPr txBox="1"/>
          <p:nvPr/>
        </p:nvSpPr>
        <p:spPr>
          <a:xfrm>
            <a:off x="808306" y="753123"/>
            <a:ext cx="3165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দলগত</a:t>
            </a:r>
            <a:r>
              <a:rPr lang="en-US" sz="48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কাজ</a:t>
            </a:r>
            <a:r>
              <a:rPr lang="en-US" sz="48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D75BE67-5DDE-4BD3-AE15-A938A65C15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51" y="2928829"/>
            <a:ext cx="3711540" cy="252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64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9F82C20-2CE5-40DA-BBBB-3005DF872BCA}"/>
              </a:ext>
            </a:extLst>
          </p:cNvPr>
          <p:cNvSpPr txBox="1"/>
          <p:nvPr/>
        </p:nvSpPr>
        <p:spPr>
          <a:xfrm>
            <a:off x="6941898" y="1270509"/>
            <a:ext cx="35731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চল</a:t>
            </a:r>
            <a:r>
              <a:rPr lang="en-US" sz="4800" b="1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মিলিয়ে</a:t>
            </a:r>
            <a:r>
              <a:rPr lang="en-US" sz="4800" b="1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নেই</a:t>
            </a:r>
            <a:r>
              <a:rPr lang="en-US" sz="4800" b="1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E08EE9-43D2-4E30-8726-5DC9959ABCE3}"/>
              </a:ext>
            </a:extLst>
          </p:cNvPr>
          <p:cNvSpPr txBox="1"/>
          <p:nvPr/>
        </p:nvSpPr>
        <p:spPr>
          <a:xfrm>
            <a:off x="5450725" y="2523536"/>
            <a:ext cx="556427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উত্তরঃ</a:t>
            </a:r>
            <a:r>
              <a:rPr lang="en-US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  <a:p>
            <a:r>
              <a:rPr lang="en-US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       ১। </a:t>
            </a:r>
            <a:r>
              <a:rPr lang="en-US" sz="36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নিকাশঘর</a:t>
            </a:r>
            <a:r>
              <a:rPr lang="en-US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  <a:p>
            <a:r>
              <a:rPr lang="en-US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       ২। </a:t>
            </a:r>
            <a:r>
              <a:rPr lang="en-US" sz="36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তারল্য</a:t>
            </a:r>
            <a:r>
              <a:rPr lang="en-US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রক্ষা</a:t>
            </a:r>
            <a:r>
              <a:rPr lang="en-US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  <a:p>
            <a:r>
              <a:rPr lang="en-US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       ৩। </a:t>
            </a:r>
            <a:r>
              <a:rPr lang="en-US" sz="36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তথ্য</a:t>
            </a:r>
            <a:r>
              <a:rPr lang="en-US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সরবরাহকারী</a:t>
            </a:r>
            <a:r>
              <a:rPr lang="en-US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  <a:p>
            <a:r>
              <a:rPr lang="en-US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       ৪। </a:t>
            </a:r>
            <a:r>
              <a:rPr lang="en-US" sz="36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অভিভাবক</a:t>
            </a:r>
            <a:r>
              <a:rPr lang="en-US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  <a:p>
            <a:r>
              <a:rPr lang="en-US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       ৫। </a:t>
            </a:r>
            <a:r>
              <a:rPr lang="en-US" sz="36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শেষ</a:t>
            </a:r>
            <a:r>
              <a:rPr lang="en-US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আশ্রয়স্থল</a:t>
            </a:r>
            <a:r>
              <a:rPr lang="en-US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।</a:t>
            </a:r>
          </a:p>
          <a:p>
            <a:r>
              <a:rPr lang="en-US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       ৬। </a:t>
            </a:r>
            <a:r>
              <a:rPr lang="en-US" sz="36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সব</a:t>
            </a:r>
            <a:r>
              <a:rPr lang="en-US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ব্যাংকের</a:t>
            </a:r>
            <a:r>
              <a:rPr lang="en-US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latin typeface="Kalpurush" panose="02000600000000000000" pitchFamily="2" charset="0"/>
                <a:cs typeface="Kalpurush" panose="02000600000000000000" pitchFamily="2" charset="0"/>
              </a:rPr>
              <a:t>ব্যাংকার</a:t>
            </a:r>
            <a:r>
              <a:rPr lang="en-US" sz="3600" b="1" dirty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CCD3D4-59E5-4813-9F87-E9BA6983679A}"/>
              </a:ext>
            </a:extLst>
          </p:cNvPr>
          <p:cNvSpPr/>
          <p:nvPr/>
        </p:nvSpPr>
        <p:spPr>
          <a:xfrm>
            <a:off x="55098" y="60068"/>
            <a:ext cx="4671647" cy="67378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FB262B-B00C-4766-AAB1-CEA3C15D28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66" y="2339654"/>
            <a:ext cx="3934902" cy="292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51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8577485-EC57-480C-885A-A443655DAEC3}"/>
              </a:ext>
            </a:extLst>
          </p:cNvPr>
          <p:cNvSpPr txBox="1"/>
          <p:nvPr/>
        </p:nvSpPr>
        <p:spPr>
          <a:xfrm>
            <a:off x="5145259" y="2827936"/>
            <a:ext cx="682283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১। </a:t>
            </a:r>
            <a:r>
              <a:rPr lang="en-US" sz="32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কেন্দ্রীয়</a:t>
            </a:r>
            <a:r>
              <a:rPr lang="en-US" sz="32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ব্যাংক</a:t>
            </a:r>
            <a:r>
              <a:rPr lang="en-US" sz="32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প্রধান</a:t>
            </a:r>
            <a:r>
              <a:rPr lang="en-US" sz="32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উদ্দেশ্য</a:t>
            </a:r>
            <a:r>
              <a:rPr lang="en-US" sz="32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কী</a:t>
            </a:r>
            <a:r>
              <a:rPr lang="en-US" sz="32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? </a:t>
            </a:r>
          </a:p>
          <a:p>
            <a:r>
              <a:rPr lang="en-US" sz="32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২। </a:t>
            </a:r>
            <a:r>
              <a:rPr lang="en-US" sz="32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কেন্দ্রীয়</a:t>
            </a:r>
            <a:r>
              <a:rPr lang="en-US" sz="32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ব্যাংকের</a:t>
            </a:r>
            <a:r>
              <a:rPr lang="en-US" sz="32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উদ্দেশ্য</a:t>
            </a:r>
            <a:r>
              <a:rPr lang="en-US" sz="32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কয়টি</a:t>
            </a:r>
            <a:r>
              <a:rPr lang="en-US" sz="32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?</a:t>
            </a:r>
          </a:p>
          <a:p>
            <a:r>
              <a:rPr lang="en-US" sz="32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৩। </a:t>
            </a:r>
            <a:r>
              <a:rPr lang="en-US" sz="32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কেন্দ্রীয়</a:t>
            </a:r>
            <a:r>
              <a:rPr lang="en-US" sz="32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ব্যাংকের</a:t>
            </a:r>
            <a:r>
              <a:rPr lang="en-US" sz="32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সাধারন</a:t>
            </a:r>
            <a:r>
              <a:rPr lang="en-US" sz="32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কার্যাবলী</a:t>
            </a:r>
            <a:r>
              <a:rPr lang="en-US" sz="32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200" b="1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কয়টি</a:t>
            </a:r>
            <a:r>
              <a:rPr lang="en-US" sz="3200" b="1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?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234829-FD37-42F6-AFDB-D9BC24A8C6FB}"/>
              </a:ext>
            </a:extLst>
          </p:cNvPr>
          <p:cNvSpPr/>
          <p:nvPr/>
        </p:nvSpPr>
        <p:spPr>
          <a:xfrm>
            <a:off x="55098" y="60068"/>
            <a:ext cx="4671647" cy="67378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720C40-C329-486F-BB0E-B6E0165F18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445477" y="1857770"/>
            <a:ext cx="3516924" cy="24901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ACD6A7-7F28-465E-962C-51C6C8EB99F1}"/>
              </a:ext>
            </a:extLst>
          </p:cNvPr>
          <p:cNvSpPr txBox="1"/>
          <p:nvPr/>
        </p:nvSpPr>
        <p:spPr>
          <a:xfrm>
            <a:off x="5645249" y="1026773"/>
            <a:ext cx="3640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মূল্যায়ন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216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83B703-9791-4DEE-9E6A-41C1E5FD3193}"/>
              </a:ext>
            </a:extLst>
          </p:cNvPr>
          <p:cNvSpPr txBox="1"/>
          <p:nvPr/>
        </p:nvSpPr>
        <p:spPr>
          <a:xfrm>
            <a:off x="6096000" y="1614040"/>
            <a:ext cx="48674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উত্তর</a:t>
            </a:r>
            <a:r>
              <a:rPr lang="en-US" sz="4800" b="1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মিলিয়ে</a:t>
            </a:r>
            <a:r>
              <a:rPr lang="en-US" sz="4800" b="1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b="1" dirty="0" err="1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নেই</a:t>
            </a:r>
            <a:r>
              <a:rPr lang="en-US" sz="4800" b="1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AEA053-00CB-4346-9CEB-56FB50D82365}"/>
              </a:ext>
            </a:extLst>
          </p:cNvPr>
          <p:cNvSpPr txBox="1"/>
          <p:nvPr/>
        </p:nvSpPr>
        <p:spPr>
          <a:xfrm>
            <a:off x="6096000" y="3347954"/>
            <a:ext cx="446180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202124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১। </a:t>
            </a:r>
            <a:r>
              <a:rPr lang="en-US" sz="3600" b="1" dirty="0" err="1">
                <a:solidFill>
                  <a:srgbClr val="202124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নোট</a:t>
            </a:r>
            <a:r>
              <a:rPr lang="en-US" sz="3600" b="1" dirty="0">
                <a:solidFill>
                  <a:srgbClr val="202124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ও </a:t>
            </a:r>
            <a:r>
              <a:rPr lang="en-US" sz="3600" b="1" dirty="0" err="1">
                <a:solidFill>
                  <a:srgbClr val="202124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মুদ্রার</a:t>
            </a:r>
            <a:r>
              <a:rPr lang="en-US" sz="3600" b="1" dirty="0">
                <a:solidFill>
                  <a:srgbClr val="202124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3600" b="1" dirty="0" err="1">
                <a:solidFill>
                  <a:srgbClr val="202124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প্রচলন</a:t>
            </a:r>
            <a:r>
              <a:rPr lang="en-US" sz="3600" b="1" dirty="0">
                <a:solidFill>
                  <a:srgbClr val="202124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endParaRPr lang="en-US" sz="3600" b="1" i="0" dirty="0">
              <a:solidFill>
                <a:srgbClr val="202124"/>
              </a:solidFill>
              <a:effectLst/>
              <a:latin typeface="Kalpurush" panose="02000600000000000000" pitchFamily="2" charset="0"/>
              <a:cs typeface="Kalpurush" panose="02000600000000000000" pitchFamily="2" charset="0"/>
            </a:endParaRPr>
          </a:p>
          <a:p>
            <a:r>
              <a:rPr lang="en-US" sz="3600" b="1" dirty="0">
                <a:solidFill>
                  <a:srgbClr val="202124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২। ১৬টি।</a:t>
            </a:r>
          </a:p>
          <a:p>
            <a:r>
              <a:rPr lang="en-US" sz="3600" b="1" dirty="0">
                <a:solidFill>
                  <a:srgbClr val="202124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৩। ১১ </a:t>
            </a:r>
            <a:r>
              <a:rPr lang="en-US" sz="3600" b="1" dirty="0" err="1">
                <a:solidFill>
                  <a:srgbClr val="202124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টি</a:t>
            </a:r>
            <a:r>
              <a:rPr lang="en-US" sz="3600" b="1" dirty="0">
                <a:solidFill>
                  <a:srgbClr val="202124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  <a:endParaRPr lang="en-US" sz="3600" b="1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8EF527-3F85-4425-ACFE-B8FDF6A83601}"/>
              </a:ext>
            </a:extLst>
          </p:cNvPr>
          <p:cNvSpPr/>
          <p:nvPr/>
        </p:nvSpPr>
        <p:spPr>
          <a:xfrm>
            <a:off x="55098" y="60068"/>
            <a:ext cx="4671647" cy="67378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7C31FD-6A77-4933-956A-322ED2DC34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39" y="1710826"/>
            <a:ext cx="3377964" cy="327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85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ACB1EBE-93B9-43DD-908D-BEAB131863F1}"/>
              </a:ext>
            </a:extLst>
          </p:cNvPr>
          <p:cNvSpPr txBox="1"/>
          <p:nvPr/>
        </p:nvSpPr>
        <p:spPr>
          <a:xfrm>
            <a:off x="5867732" y="1727243"/>
            <a:ext cx="4718539" cy="830997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বাড়ির</a:t>
            </a:r>
            <a:r>
              <a:rPr lang="en-US" sz="4800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কাজ</a:t>
            </a:r>
            <a:r>
              <a:rPr lang="en-US" sz="4800" dirty="0">
                <a:solidFill>
                  <a:srgbClr val="00206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583B73-CB90-410D-8F1E-D88BAB47223E}"/>
              </a:ext>
            </a:extLst>
          </p:cNvPr>
          <p:cNvSpPr txBox="1"/>
          <p:nvPr/>
        </p:nvSpPr>
        <p:spPr>
          <a:xfrm>
            <a:off x="4971463" y="3814926"/>
            <a:ext cx="6920719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কেন্দ্রীয়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ব্যাংকের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সাধারন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কার্যাবলী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বিশ্লেষণ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000" dirty="0" err="1">
                <a:latin typeface="Kalpurush" panose="02000600000000000000" pitchFamily="2" charset="0"/>
                <a:cs typeface="Kalpurush" panose="02000600000000000000" pitchFamily="2" charset="0"/>
              </a:rPr>
              <a:t>কর</a:t>
            </a:r>
            <a:r>
              <a:rPr lang="en-US" sz="4000" dirty="0">
                <a:latin typeface="Kalpurush" panose="02000600000000000000" pitchFamily="2" charset="0"/>
                <a:cs typeface="Kalpurush" panose="02000600000000000000" pitchFamily="2" charset="0"/>
              </a:rPr>
              <a:t>।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223A8F-6066-4DB7-8983-3D3FD474029D}"/>
              </a:ext>
            </a:extLst>
          </p:cNvPr>
          <p:cNvSpPr/>
          <p:nvPr/>
        </p:nvSpPr>
        <p:spPr>
          <a:xfrm>
            <a:off x="55098" y="60068"/>
            <a:ext cx="4671647" cy="67378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C130C8-501F-447B-B8B6-26CD644359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tretch>
            <a:fillRect/>
          </a:stretch>
        </p:blipFill>
        <p:spPr>
          <a:xfrm>
            <a:off x="299817" y="1471662"/>
            <a:ext cx="4182208" cy="31169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88962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6E9BE7-E71D-4823-B48A-98918707159C}"/>
              </a:ext>
            </a:extLst>
          </p:cNvPr>
          <p:cNvSpPr txBox="1"/>
          <p:nvPr/>
        </p:nvSpPr>
        <p:spPr>
          <a:xfrm>
            <a:off x="3067927" y="358223"/>
            <a:ext cx="4778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সবাইকে</a:t>
            </a:r>
            <a:r>
              <a:rPr lang="en-US" sz="4800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4800" dirty="0" err="1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ধন্যবাদ</a:t>
            </a:r>
            <a:r>
              <a:rPr lang="en-US" sz="4800" dirty="0">
                <a:solidFill>
                  <a:sysClr val="windowText" lastClr="000000"/>
                </a:solidFill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846" y="1435405"/>
            <a:ext cx="9135207" cy="481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248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931</TotalTime>
  <Words>354</Words>
  <Application>Microsoft Office PowerPoint</Application>
  <PresentationFormat>Widescreen</PresentationFormat>
  <Paragraphs>81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Kalpurush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MAMUNUR RASHID</cp:lastModifiedBy>
  <cp:revision>269</cp:revision>
  <dcterms:created xsi:type="dcterms:W3CDTF">2021-10-06T13:48:57Z</dcterms:created>
  <dcterms:modified xsi:type="dcterms:W3CDTF">2026-09-29T07:55:55Z</dcterms:modified>
</cp:coreProperties>
</file>