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59" r:id="rId5"/>
    <p:sldId id="260" r:id="rId6"/>
    <p:sldId id="339" r:id="rId7"/>
    <p:sldId id="434" r:id="rId8"/>
    <p:sldId id="435" r:id="rId9"/>
    <p:sldId id="436" r:id="rId10"/>
    <p:sldId id="437" r:id="rId11"/>
    <p:sldId id="438" r:id="rId12"/>
    <p:sldId id="439" r:id="rId13"/>
    <p:sldId id="440" r:id="rId14"/>
    <p:sldId id="441" r:id="rId15"/>
    <p:sldId id="433" r:id="rId16"/>
    <p:sldId id="272" r:id="rId1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>
      <p:cViewPr varScale="1">
        <p:scale>
          <a:sx n="67" d="100"/>
          <a:sy n="67" d="100"/>
        </p:scale>
        <p:origin x="568" y="-4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490285" y="6474776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478" y="6474776"/>
            <a:ext cx="322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স্বাগতম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1D6446-9B07-4493-AB03-571E65C52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123" y="221462"/>
            <a:ext cx="3243353" cy="670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36137" y="3717225"/>
            <a:ext cx="63988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5968288" y="1828800"/>
            <a:ext cx="527021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812" y="563996"/>
            <a:ext cx="2657442" cy="2901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D4BB20-D4B9-4AB0-A4D8-74BF76F9414C}"/>
              </a:ext>
            </a:extLst>
          </p:cNvPr>
          <p:cNvSpPr/>
          <p:nvPr/>
        </p:nvSpPr>
        <p:spPr>
          <a:xfrm>
            <a:off x="6742903" y="3886200"/>
            <a:ext cx="4913759" cy="2308324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প্রাথমিক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: ৮ (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40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মিনিট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112B8A-94FF-4B69-925F-875F62FFCF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4242" y="663476"/>
            <a:ext cx="2333956" cy="307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86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9901862-FBDB-4263-823F-81C4D2F9470D}"/>
              </a:ext>
            </a:extLst>
          </p:cNvPr>
          <p:cNvSpPr/>
          <p:nvPr/>
        </p:nvSpPr>
        <p:spPr>
          <a:xfrm>
            <a:off x="2568646" y="1057076"/>
            <a:ext cx="809776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DCBB58-CB14-44E1-BE38-7944AF0338E5}"/>
              </a:ext>
            </a:extLst>
          </p:cNvPr>
          <p:cNvSpPr/>
          <p:nvPr/>
        </p:nvSpPr>
        <p:spPr>
          <a:xfrm>
            <a:off x="1065212" y="2321004"/>
            <a:ext cx="899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নিজে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endParaRPr 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759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4662" y="2286000"/>
            <a:ext cx="101395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৭.২.৪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মেট্রিক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ওজন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পরিমাপ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5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901698" y="469420"/>
            <a:ext cx="105918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দর্জির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৩৭৫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ডেসিমিটার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কাপড়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কাপড়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১৫টি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শার্ট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শার্টের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সেন্টিমিটার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কাপড়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E5BCC-B375-4503-AE96-632D65503196}"/>
              </a:ext>
            </a:extLst>
          </p:cNvPr>
          <p:cNvSpPr txBox="1"/>
          <p:nvPr/>
        </p:nvSpPr>
        <p:spPr>
          <a:xfrm flipH="1">
            <a:off x="901698" y="1654433"/>
            <a:ext cx="723975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দর্জির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৩৭৫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ডেসিমিটার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কাপড়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D26D9F-4761-42DF-B9A4-BDC90C2661A7}"/>
              </a:ext>
            </a:extLst>
          </p:cNvPr>
          <p:cNvSpPr txBox="1"/>
          <p:nvPr/>
        </p:nvSpPr>
        <p:spPr>
          <a:xfrm flipH="1">
            <a:off x="3732212" y="3217861"/>
            <a:ext cx="4114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৩৭৫০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4ACF99-B9AA-41F7-B74D-3F149C847D7B}"/>
              </a:ext>
            </a:extLst>
          </p:cNvPr>
          <p:cNvSpPr txBox="1"/>
          <p:nvPr/>
        </p:nvSpPr>
        <p:spPr>
          <a:xfrm flipH="1">
            <a:off x="3732212" y="2436147"/>
            <a:ext cx="41148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৩৭৫ × ১০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1DF37D-995D-4612-80FC-B2D56E3DA5C1}"/>
              </a:ext>
            </a:extLst>
          </p:cNvPr>
          <p:cNvSpPr txBox="1"/>
          <p:nvPr/>
        </p:nvSpPr>
        <p:spPr>
          <a:xfrm flipH="1">
            <a:off x="901698" y="3999575"/>
            <a:ext cx="458311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শর্ট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তৈরি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চান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১৫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টি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7C5AA6-09EB-4465-971C-5EC705F06C60}"/>
              </a:ext>
            </a:extLst>
          </p:cNvPr>
          <p:cNvSpPr txBox="1"/>
          <p:nvPr/>
        </p:nvSpPr>
        <p:spPr>
          <a:xfrm flipH="1">
            <a:off x="901698" y="4781289"/>
            <a:ext cx="1113631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শার্ট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কাপড়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৩৭৫০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১৫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সেন্টিমিটার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FFED3A-7A0B-439F-9667-22827ECF9472}"/>
              </a:ext>
            </a:extLst>
          </p:cNvPr>
          <p:cNvSpPr txBox="1"/>
          <p:nvPr/>
        </p:nvSpPr>
        <p:spPr>
          <a:xfrm flipH="1">
            <a:off x="7933572" y="5563001"/>
            <a:ext cx="372344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২৫০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40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7" grpId="0" animBg="1"/>
      <p:bldP spid="8" grpId="0" animBg="1"/>
      <p:bldP spid="12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1598612" y="414718"/>
            <a:ext cx="8991600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4।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মাহফুজ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৪.৫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হেক্টোগ্রাম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২৪০০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মুরগির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মাংশ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E5BCC-B375-4503-AE96-632D65503196}"/>
              </a:ext>
            </a:extLst>
          </p:cNvPr>
          <p:cNvSpPr txBox="1"/>
          <p:nvPr/>
        </p:nvSpPr>
        <p:spPr>
          <a:xfrm flipH="1">
            <a:off x="901698" y="1654433"/>
            <a:ext cx="496411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মাহফুজ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৪.৫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1DF37D-995D-4612-80FC-B2D56E3DA5C1}"/>
              </a:ext>
            </a:extLst>
          </p:cNvPr>
          <p:cNvSpPr txBox="1"/>
          <p:nvPr/>
        </p:nvSpPr>
        <p:spPr>
          <a:xfrm flipH="1">
            <a:off x="928684" y="2650525"/>
            <a:ext cx="661352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সবজি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কিনল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হেক্টোগ্রাম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( ৮  ১০ 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কেজি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7C5AA6-09EB-4465-971C-5EC705F06C60}"/>
              </a:ext>
            </a:extLst>
          </p:cNvPr>
          <p:cNvSpPr txBox="1"/>
          <p:nvPr/>
        </p:nvSpPr>
        <p:spPr>
          <a:xfrm flipH="1">
            <a:off x="901698" y="4642709"/>
            <a:ext cx="732631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(৪.৫ + ০.৮+ ২.৪ 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FFED3A-7A0B-439F-9667-22827ECF9472}"/>
              </a:ext>
            </a:extLst>
          </p:cNvPr>
          <p:cNvSpPr txBox="1"/>
          <p:nvPr/>
        </p:nvSpPr>
        <p:spPr>
          <a:xfrm flipH="1">
            <a:off x="4341812" y="5638800"/>
            <a:ext cx="261533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৭.৭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কেজি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11035E-CF0C-40D5-86EF-55153CE88E99}"/>
              </a:ext>
            </a:extLst>
          </p:cNvPr>
          <p:cNvSpPr txBox="1"/>
          <p:nvPr/>
        </p:nvSpPr>
        <p:spPr>
          <a:xfrm flipH="1">
            <a:off x="8228012" y="2650525"/>
            <a:ext cx="26670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= ০.৮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87D4C6-AFE5-4E50-A46F-27C0B1CE71D6}"/>
              </a:ext>
            </a:extLst>
          </p:cNvPr>
          <p:cNvSpPr txBox="1"/>
          <p:nvPr/>
        </p:nvSpPr>
        <p:spPr>
          <a:xfrm flipH="1">
            <a:off x="901698" y="3646617"/>
            <a:ext cx="785971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মুরগির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মাংশ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কিনল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২৪০০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গ্রাম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( ২৪০০  ১০০০ 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কেজি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0A3D4-B501-46E5-9AF7-863D50E9DB2F}"/>
              </a:ext>
            </a:extLst>
          </p:cNvPr>
          <p:cNvSpPr txBox="1"/>
          <p:nvPr/>
        </p:nvSpPr>
        <p:spPr>
          <a:xfrm flipH="1">
            <a:off x="8990012" y="3646617"/>
            <a:ext cx="26670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= ২.৪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19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12" grpId="0" animBg="1"/>
      <p:bldP spid="14" grpId="0" animBg="1"/>
      <p:bldP spid="15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901698" y="630043"/>
            <a:ext cx="102870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৫। 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৪৫১.২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হেক্টোগ্রাম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E5BCC-B375-4503-AE96-632D65503196}"/>
              </a:ext>
            </a:extLst>
          </p:cNvPr>
          <p:cNvSpPr txBox="1"/>
          <p:nvPr/>
        </p:nvSpPr>
        <p:spPr>
          <a:xfrm flipH="1">
            <a:off x="901698" y="1654433"/>
            <a:ext cx="496411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৪৫১.২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কেজি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1DF37D-995D-4612-80FC-B2D56E3DA5C1}"/>
              </a:ext>
            </a:extLst>
          </p:cNvPr>
          <p:cNvSpPr txBox="1"/>
          <p:nvPr/>
        </p:nvSpPr>
        <p:spPr>
          <a:xfrm flipH="1">
            <a:off x="928684" y="2504331"/>
            <a:ext cx="493712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( ৪৫১.২ × ১০)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হেক্টোগ্রাম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7C5AA6-09EB-4465-971C-5EC705F06C60}"/>
              </a:ext>
            </a:extLst>
          </p:cNvPr>
          <p:cNvSpPr txBox="1"/>
          <p:nvPr/>
        </p:nvSpPr>
        <p:spPr>
          <a:xfrm flipH="1">
            <a:off x="890585" y="4246261"/>
            <a:ext cx="732631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লোকের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ওজন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৪৫১২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হেক্টোগ্রাম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FFED3A-7A0B-439F-9667-22827ECF9472}"/>
              </a:ext>
            </a:extLst>
          </p:cNvPr>
          <p:cNvSpPr txBox="1"/>
          <p:nvPr/>
        </p:nvSpPr>
        <p:spPr>
          <a:xfrm flipH="1">
            <a:off x="4265612" y="5270651"/>
            <a:ext cx="261533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৫৬৪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হেক্টোগ্রাম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0A3D4-B501-46E5-9AF7-863D50E9DB2F}"/>
              </a:ext>
            </a:extLst>
          </p:cNvPr>
          <p:cNvSpPr txBox="1"/>
          <p:nvPr/>
        </p:nvSpPr>
        <p:spPr>
          <a:xfrm flipH="1">
            <a:off x="989012" y="3354229"/>
            <a:ext cx="4876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= ৪৫১২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হেক্টোগ্রাম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95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12" grpId="0" animBg="1"/>
      <p:bldP spid="14" grpId="0" animBg="1"/>
      <p:bldP spid="15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608012" y="446121"/>
            <a:ext cx="10668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৬।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বোতলে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৭৫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সেন্টিলিটার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সরিষার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শান্তর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সেখান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রান্নার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১৭০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মিলিলিটার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ফেললেন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ঐ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বোতলে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অবশিষ্ট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E5BCC-B375-4503-AE96-632D65503196}"/>
              </a:ext>
            </a:extLst>
          </p:cNvPr>
          <p:cNvSpPr txBox="1"/>
          <p:nvPr/>
        </p:nvSpPr>
        <p:spPr>
          <a:xfrm flipH="1">
            <a:off x="901698" y="1654433"/>
            <a:ext cx="496411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বোতলে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৭৫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সেন্টিলিটার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1DF37D-995D-4612-80FC-B2D56E3DA5C1}"/>
              </a:ext>
            </a:extLst>
          </p:cNvPr>
          <p:cNvSpPr txBox="1"/>
          <p:nvPr/>
        </p:nvSpPr>
        <p:spPr>
          <a:xfrm flipH="1">
            <a:off x="928684" y="2438400"/>
            <a:ext cx="9585328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শান্তার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ব্যবহার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করল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১৭০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মিলিলিটার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১৭০  ১০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7C5AA6-09EB-4465-971C-5EC705F06C60}"/>
              </a:ext>
            </a:extLst>
          </p:cNvPr>
          <p:cNvSpPr txBox="1"/>
          <p:nvPr/>
        </p:nvSpPr>
        <p:spPr>
          <a:xfrm flipH="1">
            <a:off x="890585" y="4038600"/>
            <a:ext cx="732631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বোতলে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অবশিষ্ট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রইল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(৭৫ – ১৭)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FFED3A-7A0B-439F-9667-22827ECF9472}"/>
              </a:ext>
            </a:extLst>
          </p:cNvPr>
          <p:cNvSpPr txBox="1"/>
          <p:nvPr/>
        </p:nvSpPr>
        <p:spPr>
          <a:xfrm flipH="1">
            <a:off x="3427412" y="4876800"/>
            <a:ext cx="261533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৫৮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সেন্টিলিটার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0A3D4-B501-46E5-9AF7-863D50E9DB2F}"/>
              </a:ext>
            </a:extLst>
          </p:cNvPr>
          <p:cNvSpPr txBox="1"/>
          <p:nvPr/>
        </p:nvSpPr>
        <p:spPr>
          <a:xfrm flipH="1">
            <a:off x="989012" y="3200400"/>
            <a:ext cx="4876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= ১৭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সেন্টিলিটার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C9A594-48F6-41CB-A47A-38B5390E8053}"/>
              </a:ext>
            </a:extLst>
          </p:cNvPr>
          <p:cNvSpPr txBox="1"/>
          <p:nvPr/>
        </p:nvSpPr>
        <p:spPr>
          <a:xfrm flipH="1">
            <a:off x="6399211" y="4876801"/>
            <a:ext cx="365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(৫৮  ১০০)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612094-CDC7-4144-B616-306DB4747AC1}"/>
              </a:ext>
            </a:extLst>
          </p:cNvPr>
          <p:cNvSpPr txBox="1"/>
          <p:nvPr/>
        </p:nvSpPr>
        <p:spPr>
          <a:xfrm flipH="1">
            <a:off x="4302124" y="5715000"/>
            <a:ext cx="36576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০.৫৮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358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12" grpId="0" animBg="1"/>
      <p:bldP spid="14" grpId="0" animBg="1"/>
      <p:bldP spid="15" grpId="0" animBg="1"/>
      <p:bldP spid="11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608012" y="446121"/>
            <a:ext cx="10668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৭।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একটি দোকানে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দিনে ২০ লিটার পানির বোতল বিক্রি 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য়।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তাহলে ওই দোকানে দৈনিক গ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ড়ে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কত ডেসিলিটার পানি বিক্রি 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য়?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E5BCC-B375-4503-AE96-632D65503196}"/>
              </a:ext>
            </a:extLst>
          </p:cNvPr>
          <p:cNvSpPr txBox="1"/>
          <p:nvPr/>
        </p:nvSpPr>
        <p:spPr>
          <a:xfrm flipH="1">
            <a:off x="901698" y="1654433"/>
            <a:ext cx="496411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1DF37D-995D-4612-80FC-B2D56E3DA5C1}"/>
              </a:ext>
            </a:extLst>
          </p:cNvPr>
          <p:cNvSpPr txBox="1"/>
          <p:nvPr/>
        </p:nvSpPr>
        <p:spPr>
          <a:xfrm flipH="1">
            <a:off x="928684" y="2438400"/>
            <a:ext cx="496411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২০ × ১০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ডেসিলিটা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পানি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7C5AA6-09EB-4465-971C-5EC705F06C60}"/>
              </a:ext>
            </a:extLst>
          </p:cNvPr>
          <p:cNvSpPr txBox="1"/>
          <p:nvPr/>
        </p:nvSpPr>
        <p:spPr>
          <a:xfrm flipH="1">
            <a:off x="890585" y="4038600"/>
            <a:ext cx="732631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(২০০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৮)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ডেসিলিটার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FFED3A-7A0B-439F-9667-22827ECF9472}"/>
              </a:ext>
            </a:extLst>
          </p:cNvPr>
          <p:cNvSpPr txBox="1"/>
          <p:nvPr/>
        </p:nvSpPr>
        <p:spPr>
          <a:xfrm flipH="1">
            <a:off x="3427412" y="4876800"/>
            <a:ext cx="261533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২৫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ডেসিলিটার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0A3D4-B501-46E5-9AF7-863D50E9DB2F}"/>
              </a:ext>
            </a:extLst>
          </p:cNvPr>
          <p:cNvSpPr txBox="1"/>
          <p:nvPr/>
        </p:nvSpPr>
        <p:spPr>
          <a:xfrm flipH="1">
            <a:off x="989012" y="3200400"/>
            <a:ext cx="4876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= ২০০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ডেসিলিটার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36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12" grpId="0" animBg="1"/>
      <p:bldP spid="14" grpId="0" animBg="1"/>
      <p:bldP spid="1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608012" y="446121"/>
            <a:ext cx="10668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৮।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রাসেল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২৫০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মিলি’র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কিনলেন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এরকম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৪০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E5BCC-B375-4503-AE96-632D65503196}"/>
              </a:ext>
            </a:extLst>
          </p:cNvPr>
          <p:cNvSpPr txBox="1"/>
          <p:nvPr/>
        </p:nvSpPr>
        <p:spPr>
          <a:xfrm flipH="1">
            <a:off x="901697" y="1654433"/>
            <a:ext cx="1035844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কিনবে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৪০ + ১ = ৪১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প্যাকেট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1DF37D-995D-4612-80FC-B2D56E3DA5C1}"/>
              </a:ext>
            </a:extLst>
          </p:cNvPr>
          <p:cNvSpPr txBox="1"/>
          <p:nvPr/>
        </p:nvSpPr>
        <p:spPr>
          <a:xfrm flipH="1">
            <a:off x="928684" y="2438400"/>
            <a:ext cx="4964114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১টি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প্যাকেটে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২৫০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মিলি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দুধ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7C5AA6-09EB-4465-971C-5EC705F06C60}"/>
              </a:ext>
            </a:extLst>
          </p:cNvPr>
          <p:cNvSpPr txBox="1"/>
          <p:nvPr/>
        </p:nvSpPr>
        <p:spPr>
          <a:xfrm flipH="1">
            <a:off x="3275012" y="3962400"/>
            <a:ext cx="496411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১০২৫০  ১০০০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দুধ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FFED3A-7A0B-439F-9667-22827ECF9472}"/>
              </a:ext>
            </a:extLst>
          </p:cNvPr>
          <p:cNvSpPr txBox="1"/>
          <p:nvPr/>
        </p:nvSpPr>
        <p:spPr>
          <a:xfrm flipH="1">
            <a:off x="3263898" y="4911179"/>
            <a:ext cx="336391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= ১০.২৫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দুধ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0A3D4-B501-46E5-9AF7-863D50E9DB2F}"/>
              </a:ext>
            </a:extLst>
          </p:cNvPr>
          <p:cNvSpPr txBox="1"/>
          <p:nvPr/>
        </p:nvSpPr>
        <p:spPr>
          <a:xfrm flipH="1">
            <a:off x="989012" y="3200400"/>
            <a:ext cx="105918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৪১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প্যাকেটে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২৫০ × ৪১ = ১০২৫০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মিলি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দুধ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3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12" grpId="0" animBg="1"/>
      <p:bldP spid="14" grpId="0" animBg="1"/>
      <p:bldP spid="15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91C9B910-2648-4403-A1D5-785B802BF062}"/>
              </a:ext>
            </a:extLst>
          </p:cNvPr>
          <p:cNvSpPr txBox="1"/>
          <p:nvPr/>
        </p:nvSpPr>
        <p:spPr>
          <a:xfrm flipH="1">
            <a:off x="608012" y="446121"/>
            <a:ext cx="10668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৯।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মীম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৪২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মিহির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সেকেন্ডে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৮০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সেন্টিমিটার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প্রতিদিন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৩.৬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কিমি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9E5BCC-B375-4503-AE96-632D65503196}"/>
              </a:ext>
            </a:extLst>
          </p:cNvPr>
          <p:cNvSpPr txBox="1"/>
          <p:nvPr/>
        </p:nvSpPr>
        <p:spPr>
          <a:xfrm flipH="1">
            <a:off x="901697" y="1654433"/>
            <a:ext cx="1035844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মীমের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6FB258-598B-4689-A5D4-4664235683C9}"/>
              </a:ext>
            </a:extLst>
          </p:cNvPr>
          <p:cNvSpPr txBox="1"/>
          <p:nvPr/>
        </p:nvSpPr>
        <p:spPr>
          <a:xfrm flipH="1">
            <a:off x="887406" y="2445037"/>
            <a:ext cx="1035844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মিহিরের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4109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6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6992D4B-ADB7-4DB2-9F1C-3C5379B8D4C1}"/>
              </a:ext>
            </a:extLst>
          </p:cNvPr>
          <p:cNvSpPr txBox="1"/>
          <p:nvPr/>
        </p:nvSpPr>
        <p:spPr>
          <a:xfrm flipH="1">
            <a:off x="608012" y="446121"/>
            <a:ext cx="10668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৯।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মীম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৪২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মিহির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সেকেন্ডে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৮০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সেন্টিমিটার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প্রতিদিন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৩.৬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কিমি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666E5D-6F97-4382-AB20-846E5C69C622}"/>
              </a:ext>
            </a:extLst>
          </p:cNvPr>
          <p:cNvSpPr txBox="1"/>
          <p:nvPr/>
        </p:nvSpPr>
        <p:spPr>
          <a:xfrm flipH="1">
            <a:off x="901696" y="1654433"/>
            <a:ext cx="1033780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মীমের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C8ACF8-6403-4E1F-B381-11E4F41A6C00}"/>
              </a:ext>
            </a:extLst>
          </p:cNvPr>
          <p:cNvSpPr txBox="1"/>
          <p:nvPr/>
        </p:nvSpPr>
        <p:spPr>
          <a:xfrm flipH="1">
            <a:off x="900108" y="2667000"/>
            <a:ext cx="1033780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৩.৬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= ৩.৬× ১০০০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= ৩৬০০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6DCFC5-0EE8-4EC4-B17B-1A6AE4F06764}"/>
              </a:ext>
            </a:extLst>
          </p:cNvPr>
          <p:cNvSpPr txBox="1"/>
          <p:nvPr/>
        </p:nvSpPr>
        <p:spPr>
          <a:xfrm flipH="1">
            <a:off x="900108" y="3606226"/>
            <a:ext cx="1033780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F7E980-0559-43B2-BA2F-11236158CB56}"/>
              </a:ext>
            </a:extLst>
          </p:cNvPr>
          <p:cNvSpPr txBox="1"/>
          <p:nvPr/>
        </p:nvSpPr>
        <p:spPr>
          <a:xfrm flipH="1">
            <a:off x="938209" y="4618793"/>
            <a:ext cx="1033780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৩৬০০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হাঁটতে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৩৬০০  ৪২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মিনিট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427671-6564-44DC-8B2C-45F3D0C4D437}"/>
              </a:ext>
            </a:extLst>
          </p:cNvPr>
          <p:cNvSpPr txBox="1"/>
          <p:nvPr/>
        </p:nvSpPr>
        <p:spPr>
          <a:xfrm flipH="1">
            <a:off x="5484812" y="5481795"/>
            <a:ext cx="350679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৮৫.৭১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73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6992D4B-ADB7-4DB2-9F1C-3C5379B8D4C1}"/>
              </a:ext>
            </a:extLst>
          </p:cNvPr>
          <p:cNvSpPr txBox="1"/>
          <p:nvPr/>
        </p:nvSpPr>
        <p:spPr>
          <a:xfrm flipH="1">
            <a:off x="608012" y="446121"/>
            <a:ext cx="10668000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৯।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মীম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৪২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মিহির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সেকেন্ডে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৮০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সেন্টিমিটার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প্রতিদিন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৩.৬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কিমি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666E5D-6F97-4382-AB20-846E5C69C622}"/>
              </a:ext>
            </a:extLst>
          </p:cNvPr>
          <p:cNvSpPr txBox="1"/>
          <p:nvPr/>
        </p:nvSpPr>
        <p:spPr>
          <a:xfrm flipH="1">
            <a:off x="901696" y="1524000"/>
            <a:ext cx="1033780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মিহিরের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C8ACF8-6403-4E1F-B381-11E4F41A6C00}"/>
              </a:ext>
            </a:extLst>
          </p:cNvPr>
          <p:cNvSpPr txBox="1"/>
          <p:nvPr/>
        </p:nvSpPr>
        <p:spPr>
          <a:xfrm flipH="1">
            <a:off x="900108" y="2286000"/>
            <a:ext cx="1033780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৩.৬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কিমি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= ৩.৬× ১০০০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= ৩৬০০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6DCFC5-0EE8-4EC4-B17B-1A6AE4F06764}"/>
              </a:ext>
            </a:extLst>
          </p:cNvPr>
          <p:cNvSpPr txBox="1"/>
          <p:nvPr/>
        </p:nvSpPr>
        <p:spPr>
          <a:xfrm flipH="1">
            <a:off x="925506" y="3266835"/>
            <a:ext cx="1033780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সেকেন্ডে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৮০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= ৮০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 ১০০ =০.৮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F7E980-0559-43B2-BA2F-11236158CB56}"/>
              </a:ext>
            </a:extLst>
          </p:cNvPr>
          <p:cNvSpPr txBox="1"/>
          <p:nvPr/>
        </p:nvSpPr>
        <p:spPr>
          <a:xfrm flipH="1">
            <a:off x="923918" y="4152607"/>
            <a:ext cx="10337803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৩৬০০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হাঁটতে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লাগে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৩৬০০  ০.৮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সেকেন্ড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427671-6564-44DC-8B2C-45F3D0C4D437}"/>
              </a:ext>
            </a:extLst>
          </p:cNvPr>
          <p:cNvSpPr txBox="1"/>
          <p:nvPr/>
        </p:nvSpPr>
        <p:spPr>
          <a:xfrm flipH="1">
            <a:off x="898520" y="5133442"/>
            <a:ext cx="3506794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৪৫০০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সেকেন্ড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31D5D4-CC15-4B70-BD19-46290D1EE36F}"/>
              </a:ext>
            </a:extLst>
          </p:cNvPr>
          <p:cNvSpPr txBox="1"/>
          <p:nvPr/>
        </p:nvSpPr>
        <p:spPr>
          <a:xfrm flipH="1">
            <a:off x="4722812" y="5123384"/>
            <a:ext cx="3657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(৪৫০০  ৬০)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97062F-7394-491B-8A83-FCA67BDAE565}"/>
              </a:ext>
            </a:extLst>
          </p:cNvPr>
          <p:cNvSpPr txBox="1"/>
          <p:nvPr/>
        </p:nvSpPr>
        <p:spPr>
          <a:xfrm flipH="1">
            <a:off x="8697910" y="5123383"/>
            <a:ext cx="2592395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= ৭৫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1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  <p:bldP spid="16" grpId="0" animBg="1"/>
      <p:bldP spid="17" grpId="0" animBg="1"/>
      <p:bldP spid="1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15AECCE-09DE-4613-868E-036DCB7F7F1B}"/>
              </a:ext>
            </a:extLst>
          </p:cNvPr>
          <p:cNvSpPr/>
          <p:nvPr/>
        </p:nvSpPr>
        <p:spPr>
          <a:xfrm>
            <a:off x="692289" y="1561573"/>
            <a:ext cx="1820394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12DE4B0-4E03-4B31-BDD1-9F5D5FD3E9BB}"/>
              </a:ext>
            </a:extLst>
          </p:cNvPr>
          <p:cNvSpPr/>
          <p:nvPr/>
        </p:nvSpPr>
        <p:spPr>
          <a:xfrm>
            <a:off x="7313611" y="1553606"/>
            <a:ext cx="2191211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হেক্টো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DB2488-3D39-43CA-843C-B3D71925F63C}"/>
              </a:ext>
            </a:extLst>
          </p:cNvPr>
          <p:cNvSpPr/>
          <p:nvPr/>
        </p:nvSpPr>
        <p:spPr>
          <a:xfrm>
            <a:off x="4792339" y="1561573"/>
            <a:ext cx="2351136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সেন্টি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B8B9597-55BE-420C-BE65-827E2D1A664A}"/>
              </a:ext>
            </a:extLst>
          </p:cNvPr>
          <p:cNvSpPr txBox="1"/>
          <p:nvPr/>
        </p:nvSpPr>
        <p:spPr>
          <a:xfrm>
            <a:off x="1637341" y="118241"/>
            <a:ext cx="8452493" cy="646331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AF2475-3D04-4430-9797-67CE4601B7F5}"/>
              </a:ext>
            </a:extLst>
          </p:cNvPr>
          <p:cNvSpPr/>
          <p:nvPr/>
        </p:nvSpPr>
        <p:spPr>
          <a:xfrm>
            <a:off x="2610644" y="1561573"/>
            <a:ext cx="2083734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মিলি</a:t>
            </a:r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615940" y="1593159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238C00-3DD3-4C87-8AE3-5CD69471FA82}"/>
              </a:ext>
            </a:extLst>
          </p:cNvPr>
          <p:cNvSpPr txBox="1"/>
          <p:nvPr/>
        </p:nvSpPr>
        <p:spPr>
          <a:xfrm>
            <a:off x="996375" y="762000"/>
            <a:ext cx="80698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১। 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আয়তন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পরিমাপের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ক্ষুদ্রতম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58592" y="2156041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615940" y="1547411"/>
            <a:ext cx="2507920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15AECCE-09DE-4613-868E-036DCB7F7F1B}"/>
                  </a:ext>
                </a:extLst>
              </p:cNvPr>
              <p:cNvSpPr/>
              <p:nvPr/>
            </p:nvSpPr>
            <p:spPr>
              <a:xfrm>
                <a:off x="574499" y="3595185"/>
                <a:ext cx="1938183" cy="646331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০</m:t>
                    </m:r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15AECCE-09DE-4613-868E-036DCB7F7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99" y="3595185"/>
                <a:ext cx="1938183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812DE4B0-4E03-4B31-BDD1-9F5D5FD3E9BB}"/>
              </a:ext>
            </a:extLst>
          </p:cNvPr>
          <p:cNvSpPr/>
          <p:nvPr/>
        </p:nvSpPr>
        <p:spPr>
          <a:xfrm>
            <a:off x="2654576" y="3580470"/>
            <a:ext cx="1802637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৩০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DB2488-3D39-43CA-843C-B3D71925F63C}"/>
              </a:ext>
            </a:extLst>
          </p:cNvPr>
          <p:cNvSpPr/>
          <p:nvPr/>
        </p:nvSpPr>
        <p:spPr>
          <a:xfrm>
            <a:off x="6946387" y="3590636"/>
            <a:ext cx="1726133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৮০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AF2475-3D04-4430-9797-67CE4601B7F5}"/>
              </a:ext>
            </a:extLst>
          </p:cNvPr>
          <p:cNvSpPr/>
          <p:nvPr/>
        </p:nvSpPr>
        <p:spPr>
          <a:xfrm>
            <a:off x="4736788" y="3574380"/>
            <a:ext cx="1859427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৫০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025780" y="3534806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238C00-3DD3-4C87-8AE3-5CD69471FA82}"/>
                  </a:ext>
                </a:extLst>
              </p:cNvPr>
              <p:cNvSpPr txBox="1"/>
              <p:nvPr/>
            </p:nvSpPr>
            <p:spPr>
              <a:xfrm>
                <a:off x="530134" y="2272608"/>
                <a:ext cx="10515408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আ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য়তকার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একটি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খেলার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মাঠের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দৈর্ঘ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৫০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মিটার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প্রস্থ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৩০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মিটার।</m:t>
                    </m:r>
                  </m:oMath>
                </a14:m>
                <a:endParaRPr lang="en-US" sz="3600" b="0" i="1" dirty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    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অপর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দুই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পাশের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মোট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দৈর্ঘ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কত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মিটার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?</m:t>
                      </m:r>
                    </m:oMath>
                  </m:oMathPara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238C00-3DD3-4C87-8AE3-5CD69471F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34" y="2272608"/>
                <a:ext cx="10515408" cy="1261884"/>
              </a:xfrm>
              <a:prstGeom prst="rect">
                <a:avLst/>
              </a:prstGeom>
              <a:blipFill>
                <a:blip r:embed="rId4"/>
                <a:stretch>
                  <a:fillRect l="-2087" t="-8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8816507" y="3695156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8972860" y="3580470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40312E0-84D5-4528-9E77-76FBDD424E63}"/>
                  </a:ext>
                </a:extLst>
              </p:cNvPr>
              <p:cNvSpPr/>
              <p:nvPr/>
            </p:nvSpPr>
            <p:spPr>
              <a:xfrm>
                <a:off x="255218" y="5659075"/>
                <a:ext cx="2207797" cy="523220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৫০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ডেকা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গ্রাম</m:t>
                    </m:r>
                  </m:oMath>
                </a14:m>
                <a:endParaRPr lang="en-US" sz="28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40312E0-84D5-4528-9E77-76FBDD424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218" y="5659075"/>
                <a:ext cx="220779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DCAE6601-6EA2-40BB-BA55-9CFD25F5A6EA}"/>
              </a:ext>
            </a:extLst>
          </p:cNvPr>
          <p:cNvSpPr/>
          <p:nvPr/>
        </p:nvSpPr>
        <p:spPr>
          <a:xfrm>
            <a:off x="2507104" y="5587354"/>
            <a:ext cx="2187274" cy="523220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১৫০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ডেসি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F0F54B0-6B57-400D-8AB5-7D9FD4874859}"/>
              </a:ext>
            </a:extLst>
          </p:cNvPr>
          <p:cNvSpPr/>
          <p:nvPr/>
        </p:nvSpPr>
        <p:spPr>
          <a:xfrm>
            <a:off x="6948065" y="5597520"/>
            <a:ext cx="2024600" cy="46166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১৫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ডেকা</a:t>
            </a:r>
            <a:r>
              <a:rPr lang="en-US" sz="2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849419F-8ACA-4463-9806-BE8AE37009AF}"/>
              </a:ext>
            </a:extLst>
          </p:cNvPr>
          <p:cNvSpPr/>
          <p:nvPr/>
        </p:nvSpPr>
        <p:spPr>
          <a:xfrm>
            <a:off x="4738466" y="5581264"/>
            <a:ext cx="2187274" cy="523220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১৫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হেক্টো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36D5FE-C379-4467-910B-E3326C970194}"/>
              </a:ext>
            </a:extLst>
          </p:cNvPr>
          <p:cNvSpPr/>
          <p:nvPr/>
        </p:nvSpPr>
        <p:spPr>
          <a:xfrm>
            <a:off x="9592660" y="5541690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60F2F8-DCCD-4978-ACA1-48F0BF6565CF}"/>
                  </a:ext>
                </a:extLst>
              </p:cNvPr>
              <p:cNvSpPr txBox="1"/>
              <p:nvPr/>
            </p:nvSpPr>
            <p:spPr>
              <a:xfrm>
                <a:off x="268825" y="4269638"/>
                <a:ext cx="100163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3200" i="1" dirty="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৩</m:t>
                      </m:r>
                      <m:r>
                        <m:rPr>
                          <m:nor/>
                        </m:rPr>
                        <a:rPr lang="en-US" sz="3200" dirty="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।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আরিফের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জন্মদিনে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১</m:t>
                      </m:r>
                      <m:r>
                        <a:rPr lang="en-US" sz="3200" b="0" i="0" dirty="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.</m:t>
                      </m:r>
                      <m:r>
                        <a:rPr lang="en-US" sz="3200" b="0" i="0" dirty="0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৫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কিলোগ্রাম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ওজনের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একটি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কেক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কেটে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১০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জন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বন্ধুকে</m:t>
                      </m:r>
                      <m:r>
                        <a:rPr lang="en-US" sz="3200" i="0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</m:oMath>
                  </m:oMathPara>
                </a14:m>
                <a:endParaRPr lang="en-US" sz="3200" dirty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:r>
                  <a:rPr lang="en-US" sz="3200" dirty="0">
                    <a:latin typeface="Cambria Math" panose="02040503050406030204" pitchFamily="18" charset="0"/>
                    <a:cs typeface="NikoshBAN" panose="02000000000000000000" pitchFamily="2" charset="0"/>
                  </a:rPr>
                  <a:t>         </a:t>
                </a:r>
                <a:r>
                  <a:rPr lang="en-US" sz="3200" dirty="0" err="1">
                    <a:latin typeface="Cambria Math" panose="02040503050406030204" pitchFamily="18" charset="0"/>
                    <a:cs typeface="NikoshBAN" panose="02000000000000000000" pitchFamily="2" charset="0"/>
                  </a:rPr>
                  <a:t>খাওয়ানো</a:t>
                </a:r>
                <a:r>
                  <a:rPr lang="en-US" sz="3200" dirty="0">
                    <a:latin typeface="Cambria Math" panose="02040503050406030204" pitchFamily="18" charset="0"/>
                    <a:cs typeface="NikoshBAN" panose="02000000000000000000" pitchFamily="2" charset="0"/>
                  </a:rPr>
                  <a:t> হলো। প্রত্যেক বন্ধুর ভাগে </a:t>
                </a:r>
                <a:r>
                  <a:rPr lang="en-US" sz="3200" dirty="0" err="1">
                    <a:latin typeface="Cambria Math" panose="02040503050406030204" pitchFamily="18" charset="0"/>
                    <a:cs typeface="NikoshBAN" panose="02000000000000000000" pitchFamily="2" charset="0"/>
                  </a:rPr>
                  <a:t>কতটুকু</a:t>
                </a:r>
                <a:r>
                  <a:rPr lang="en-US" sz="3200" dirty="0">
                    <a:latin typeface="Cambria Math" panose="02040503050406030204" pitchFamily="18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>
                    <a:latin typeface="Cambria Math" panose="02040503050406030204" pitchFamily="18" charset="0"/>
                    <a:cs typeface="NikoshBAN" panose="02000000000000000000" pitchFamily="2" charset="0"/>
                  </a:rPr>
                  <a:t>পড়ল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200" i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?</m:t>
                    </m:r>
                  </m:oMath>
                </a14:m>
                <a:endParaRPr lang="en-US" sz="3200" dirty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D60F2F8-DCCD-4978-ACA1-48F0BF6565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25" y="4269638"/>
                <a:ext cx="10016392" cy="1077218"/>
              </a:xfrm>
              <a:prstGeom prst="rect">
                <a:avLst/>
              </a:prstGeom>
              <a:blipFill>
                <a:blip r:embed="rId6"/>
                <a:stretch>
                  <a:fillRect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0B963CDA-784F-4F55-9D3F-EF86FF4922E0}"/>
              </a:ext>
            </a:extLst>
          </p:cNvPr>
          <p:cNvSpPr txBox="1"/>
          <p:nvPr/>
        </p:nvSpPr>
        <p:spPr>
          <a:xfrm>
            <a:off x="9383387" y="570204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CCADAB-3D86-4BC3-BDBF-05EFFF03B5E9}"/>
              </a:ext>
            </a:extLst>
          </p:cNvPr>
          <p:cNvSpPr/>
          <p:nvPr/>
        </p:nvSpPr>
        <p:spPr>
          <a:xfrm>
            <a:off x="9539740" y="5587354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46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9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6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3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4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1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 animBg="1"/>
      <p:bldP spid="42" grpId="0" animBg="1"/>
      <p:bldP spid="20" grpId="0"/>
      <p:bldP spid="17" grpId="0" animBg="1"/>
      <p:bldP spid="17" grpId="1" animBg="1"/>
      <p:bldP spid="17" grpId="2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/>
      <p:bldP spid="27" grpId="0" animBg="1"/>
      <p:bldP spid="27" grpId="1" animBg="1"/>
      <p:bldP spid="27" grpId="2" animBg="1"/>
      <p:bldP spid="21" grpId="0" animBg="1"/>
      <p:bldP spid="28" grpId="0" animBg="1"/>
      <p:bldP spid="29" grpId="0" animBg="1"/>
      <p:bldP spid="30" grpId="0" animBg="1"/>
      <p:bldP spid="31" grpId="0" animBg="1"/>
      <p:bldP spid="32" grpId="0"/>
      <p:bldP spid="40" grpId="0" animBg="1"/>
      <p:bldP spid="40" grpId="1" animBg="1"/>
      <p:bldP spid="40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975</TotalTime>
  <Words>809</Words>
  <Application>Microsoft Office PowerPoint</Application>
  <PresentationFormat>Custom</PresentationFormat>
  <Paragraphs>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Cambria Math</vt:lpstr>
      <vt:lpstr>Harlow Solid Italic</vt:lpstr>
      <vt:lpstr>NikoshBAN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131</cp:revision>
  <dcterms:created xsi:type="dcterms:W3CDTF">2006-08-16T00:00:00Z</dcterms:created>
  <dcterms:modified xsi:type="dcterms:W3CDTF">2026-09-29T00:36:09Z</dcterms:modified>
</cp:coreProperties>
</file>