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70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embeddedFontLst>
    <p:embeddedFont>
      <p:font typeface="GoraiOMJ" pitchFamily="2" charset="0"/>
      <p:regular r:id="rId16"/>
    </p:embeddedFont>
    <p:embeddedFont>
      <p:font typeface="Calibri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3" d="100"/>
          <a:sy n="63" d="100"/>
        </p:scale>
        <p:origin x="-126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3120" y="1310640"/>
            <a:ext cx="748284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dirty="0" err="1" smtClean="0">
                <a:solidFill>
                  <a:srgbClr val="FF0000"/>
                </a:solidFill>
              </a:rPr>
              <a:t>শুভেচ্ছা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4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5114925"/>
            <a:ext cx="38100" cy="1285875"/>
          </a:xfrm>
          <a:prstGeom prst="rect">
            <a:avLst/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9450" y="5519737"/>
            <a:ext cx="476250" cy="4762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4700" y="5643562"/>
            <a:ext cx="285750" cy="228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600" y="3506092"/>
            <a:ext cx="67627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CBD5E1"/>
                </a:solidFill>
                <a:latin typeface="Hind Siliguri"/>
              </a:rPr>
              <a:t>কম্পিউটারের প্রাণশক্তি এবং হার্ডওয়্যার পরিচালনার মূল নির্দেশনাবলী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9640" y="2115324"/>
            <a:ext cx="5090160" cy="17235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2800" b="0" i="0" u="none" dirty="0" err="1" smtClean="0">
                <a:latin typeface="GoraiOMJ" pitchFamily="2" charset="0"/>
                <a:cs typeface="GoraiOMJ" pitchFamily="2" charset="0"/>
              </a:rPr>
              <a:t>উপস্থাপনায়ঃ</a:t>
            </a:r>
            <a:r>
              <a:rPr lang="en-US" sz="2800" b="0" i="0" u="none" dirty="0" smtClean="0">
                <a:latin typeface="GoraiOMJ" pitchFamily="2" charset="0"/>
                <a:cs typeface="GoraiOMJ" pitchFamily="2" charset="0"/>
              </a:rPr>
              <a:t> </a:t>
            </a:r>
          </a:p>
          <a:p>
            <a:pPr algn="l"/>
            <a:r>
              <a:rPr lang="en-US" sz="2800" dirty="0" err="1" smtClean="0">
                <a:latin typeface="GoraiOMJ" pitchFamily="2" charset="0"/>
                <a:cs typeface="GoraiOMJ" pitchFamily="2" charset="0"/>
              </a:rPr>
              <a:t>মোঃ</a:t>
            </a:r>
            <a:r>
              <a:rPr lang="en-US" sz="2800" dirty="0" smtClean="0">
                <a:latin typeface="GoraiOMJ" pitchFamily="2" charset="0"/>
                <a:cs typeface="GoraiOMJ" pitchFamily="2" charset="0"/>
              </a:rPr>
              <a:t> </a:t>
            </a:r>
            <a:r>
              <a:rPr lang="en-US" sz="2800" dirty="0" err="1" smtClean="0">
                <a:latin typeface="GoraiOMJ" pitchFamily="2" charset="0"/>
                <a:cs typeface="GoraiOMJ" pitchFamily="2" charset="0"/>
              </a:rPr>
              <a:t>গাউসুলহক</a:t>
            </a:r>
            <a:r>
              <a:rPr lang="en-US" sz="2800" dirty="0" smtClean="0">
                <a:latin typeface="GoraiOMJ" pitchFamily="2" charset="0"/>
                <a:cs typeface="GoraiOMJ" pitchFamily="2" charset="0"/>
              </a:rPr>
              <a:t> </a:t>
            </a:r>
            <a:endParaRPr lang="en-US" sz="2800" b="0" i="0" u="none" dirty="0" smtClean="0">
              <a:latin typeface="GoraiOMJ" pitchFamily="2" charset="0"/>
              <a:cs typeface="GoraiOMJ" pitchFamily="2" charset="0"/>
            </a:endParaRPr>
          </a:p>
          <a:p>
            <a:pPr algn="l"/>
            <a:r>
              <a:rPr sz="2800" b="0" i="0" u="none" dirty="0" err="1" smtClean="0">
                <a:latin typeface="GoraiOMJ" pitchFamily="2" charset="0"/>
                <a:cs typeface="GoraiOMJ" pitchFamily="2" charset="0"/>
              </a:rPr>
              <a:t>সহকারী</a:t>
            </a:r>
            <a:r>
              <a:rPr sz="2800" b="0" i="0" u="none" dirty="0" smtClean="0">
                <a:latin typeface="GoraiOMJ" pitchFamily="2" charset="0"/>
                <a:cs typeface="GoraiOMJ" pitchFamily="2" charset="0"/>
              </a:rPr>
              <a:t> </a:t>
            </a:r>
            <a:r>
              <a:rPr sz="2800" b="0" i="0" u="none" dirty="0" err="1">
                <a:latin typeface="GoraiOMJ" pitchFamily="2" charset="0"/>
                <a:cs typeface="GoraiOMJ" pitchFamily="2" charset="0"/>
              </a:rPr>
              <a:t>শিক্ষক</a:t>
            </a:r>
            <a:r>
              <a:rPr sz="2800" b="0" i="0" u="none" dirty="0">
                <a:latin typeface="GoraiOMJ" pitchFamily="2" charset="0"/>
                <a:cs typeface="GoraiOMJ" pitchFamily="2" charset="0"/>
              </a:rPr>
              <a:t>, </a:t>
            </a:r>
            <a:r>
              <a:rPr sz="2800" b="0" i="0" u="none" dirty="0" err="1">
                <a:latin typeface="GoraiOMJ" pitchFamily="2" charset="0"/>
                <a:cs typeface="GoraiOMJ" pitchFamily="2" charset="0"/>
              </a:rPr>
              <a:t>কালিকাপুর</a:t>
            </a:r>
            <a:r>
              <a:rPr sz="2800" b="0" i="0" u="none" dirty="0">
                <a:latin typeface="GoraiOMJ" pitchFamily="2" charset="0"/>
                <a:cs typeface="GoraiOMJ" pitchFamily="2" charset="0"/>
              </a:rPr>
              <a:t> </a:t>
            </a:r>
            <a:r>
              <a:rPr sz="2800" b="0" i="0" u="none" dirty="0" err="1">
                <a:latin typeface="GoraiOMJ" pitchFamily="2" charset="0"/>
                <a:cs typeface="GoraiOMJ" pitchFamily="2" charset="0"/>
              </a:rPr>
              <a:t>চৌকুনী</a:t>
            </a:r>
            <a:r>
              <a:rPr sz="2800" b="0" i="0" u="none" dirty="0">
                <a:latin typeface="GoraiOMJ" pitchFamily="2" charset="0"/>
                <a:cs typeface="GoraiOMJ" pitchFamily="2" charset="0"/>
              </a:rPr>
              <a:t> </a:t>
            </a:r>
            <a:r>
              <a:rPr sz="2800" b="0" i="0" u="none" dirty="0" err="1">
                <a:latin typeface="GoraiOMJ" pitchFamily="2" charset="0"/>
                <a:cs typeface="GoraiOMJ" pitchFamily="2" charset="0"/>
              </a:rPr>
              <a:t>বহুমুখী</a:t>
            </a:r>
            <a:r>
              <a:rPr sz="2800" b="0" i="0" u="none" dirty="0">
                <a:latin typeface="GoraiOMJ" pitchFamily="2" charset="0"/>
                <a:cs typeface="GoraiOMJ" pitchFamily="2" charset="0"/>
              </a:rPr>
              <a:t> </a:t>
            </a:r>
            <a:r>
              <a:rPr sz="2800" b="0" i="0" u="none" dirty="0" err="1">
                <a:latin typeface="GoraiOMJ" pitchFamily="2" charset="0"/>
                <a:cs typeface="GoraiOMJ" pitchFamily="2" charset="0"/>
              </a:rPr>
              <a:t>মাধ্যমিক</a:t>
            </a:r>
            <a:r>
              <a:rPr sz="2800" b="0" i="0" u="none" dirty="0">
                <a:latin typeface="GoraiOMJ" pitchFamily="2" charset="0"/>
                <a:cs typeface="GoraiOMJ" pitchFamily="2" charset="0"/>
              </a:rPr>
              <a:t> </a:t>
            </a:r>
            <a:r>
              <a:rPr sz="2800" b="0" i="0" u="none" dirty="0" err="1" smtClean="0">
                <a:latin typeface="GoraiOMJ" pitchFamily="2" charset="0"/>
                <a:cs typeface="GoraiOMJ" pitchFamily="2" charset="0"/>
              </a:rPr>
              <a:t>বিদ্যালয</a:t>
            </a:r>
            <a:r>
              <a:rPr sz="2800" b="0" i="0" u="none" dirty="0" smtClean="0">
                <a:latin typeface="GoraiOMJ" pitchFamily="2" charset="0"/>
                <a:cs typeface="GoraiOMJ" pitchFamily="2" charset="0"/>
              </a:rPr>
              <a:t>়</a:t>
            </a:r>
            <a:r>
              <a:rPr lang="en-US" sz="2800" b="0" i="0" u="none" dirty="0" smtClean="0">
                <a:latin typeface="GoraiOMJ" pitchFamily="2" charset="0"/>
                <a:cs typeface="GoraiOMJ" pitchFamily="2" charset="0"/>
              </a:rPr>
              <a:t>, </a:t>
            </a:r>
            <a:r>
              <a:rPr lang="en-US" sz="2800" b="0" i="0" u="none" dirty="0" err="1" smtClean="0">
                <a:latin typeface="GoraiOMJ" pitchFamily="2" charset="0"/>
                <a:cs typeface="GoraiOMJ" pitchFamily="2" charset="0"/>
              </a:rPr>
              <a:t>কয়রা</a:t>
            </a:r>
            <a:r>
              <a:rPr lang="en-US" sz="2800" b="0" i="0" u="none" dirty="0" smtClean="0">
                <a:latin typeface="GoraiOMJ" pitchFamily="2" charset="0"/>
                <a:cs typeface="GoraiOMJ" pitchFamily="2" charset="0"/>
              </a:rPr>
              <a:t>, </a:t>
            </a:r>
            <a:r>
              <a:rPr lang="en-US" sz="2800" b="0" i="0" u="none" dirty="0" err="1" smtClean="0">
                <a:latin typeface="GoraiOMJ" pitchFamily="2" charset="0"/>
                <a:cs typeface="GoraiOMJ" pitchFamily="2" charset="0"/>
              </a:rPr>
              <a:t>খুলনা</a:t>
            </a:r>
            <a:r>
              <a:rPr lang="en-US" sz="2800" b="0" i="0" u="none" dirty="0" smtClean="0">
                <a:latin typeface="GoraiOMJ" pitchFamily="2" charset="0"/>
                <a:cs typeface="GoraiOMJ" pitchFamily="2" charset="0"/>
              </a:rPr>
              <a:t> </a:t>
            </a:r>
            <a:endParaRPr sz="2800" b="0" i="0" u="none" dirty="0">
              <a:latin typeface="GoraiOMJ" pitchFamily="2" charset="0"/>
              <a:cs typeface="GoraiOMJ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178040" y="2392323"/>
            <a:ext cx="38995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GoraiOMJ" pitchFamily="2" charset="0"/>
                <a:cs typeface="GoraiOMJ" pitchFamily="2" charset="0"/>
              </a:rPr>
              <a:t>শ্রেনিঃ</a:t>
            </a:r>
            <a:r>
              <a:rPr lang="en-US" sz="3200" dirty="0" smtClean="0">
                <a:latin typeface="GoraiOMJ" pitchFamily="2" charset="0"/>
                <a:cs typeface="GoraiOMJ" pitchFamily="2" charset="0"/>
              </a:rPr>
              <a:t> ৬ষ্ঠ </a:t>
            </a:r>
          </a:p>
          <a:p>
            <a:r>
              <a:rPr lang="en-US" sz="3200" dirty="0" err="1" smtClean="0">
                <a:latin typeface="GoraiOMJ" pitchFamily="2" charset="0"/>
                <a:cs typeface="GoraiOMJ" pitchFamily="2" charset="0"/>
              </a:rPr>
              <a:t>বিষয়ঃ</a:t>
            </a:r>
            <a:r>
              <a:rPr lang="en-US" sz="3200" dirty="0" smtClean="0">
                <a:latin typeface="GoraiOMJ" pitchFamily="2" charset="0"/>
                <a:cs typeface="GoraiOMJ" pitchFamily="2" charset="0"/>
              </a:rPr>
              <a:t> </a:t>
            </a:r>
            <a:r>
              <a:rPr lang="en-US" sz="3200" dirty="0" err="1" smtClean="0">
                <a:latin typeface="GoraiOMJ" pitchFamily="2" charset="0"/>
                <a:cs typeface="GoraiOMJ" pitchFamily="2" charset="0"/>
              </a:rPr>
              <a:t>আইসিটি</a:t>
            </a:r>
            <a:endParaRPr lang="en-US" sz="3200" dirty="0" smtClean="0">
              <a:latin typeface="GoraiOMJ" pitchFamily="2" charset="0"/>
              <a:cs typeface="GoraiOMJ" pitchFamily="2" charset="0"/>
            </a:endParaRPr>
          </a:p>
          <a:p>
            <a:r>
              <a:rPr lang="en-US" sz="3200" dirty="0" err="1" smtClean="0">
                <a:latin typeface="GoraiOMJ" pitchFamily="2" charset="0"/>
                <a:cs typeface="GoraiOMJ" pitchFamily="2" charset="0"/>
              </a:rPr>
              <a:t>অধ্যায়ঃ</a:t>
            </a:r>
            <a:r>
              <a:rPr lang="en-US" sz="3200" dirty="0" smtClean="0">
                <a:latin typeface="GoraiOMJ" pitchFamily="2" charset="0"/>
                <a:cs typeface="GoraiOMJ" pitchFamily="2" charset="0"/>
              </a:rPr>
              <a:t> ২য় </a:t>
            </a:r>
            <a:endParaRPr lang="en-US" sz="3200" dirty="0">
              <a:latin typeface="GoraiOMJ" pitchFamily="2" charset="0"/>
              <a:cs typeface="GoraiOMJ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291840" y="701040"/>
            <a:ext cx="5501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/>
              <a:t>পরিচিতি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862262"/>
            <a:ext cx="5062537" cy="2238375"/>
          </a:xfrm>
          <a:prstGeom prst="roundRect">
            <a:avLst>
              <a:gd name="adj" fmla="val 680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519862" y="2862262"/>
            <a:ext cx="5062537" cy="2238375"/>
          </a:xfrm>
          <a:prstGeom prst="roundRect">
            <a:avLst>
              <a:gd name="adj" fmla="val 6808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9868" y="3138487"/>
            <a:ext cx="762000" cy="7620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6937" y="3848100"/>
            <a:ext cx="238125" cy="2667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0131" y="3138487"/>
            <a:ext cx="762000" cy="7620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5606" y="3348037"/>
            <a:ext cx="390525" cy="3429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6818" y="3348037"/>
            <a:ext cx="428625" cy="3429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11068050" cy="838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Hind Siliguri"/>
              </a:rPr>
              <a:t>এসো কিছু দেখি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7429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পাঠ সংশ্লিষ্ট চিত্র প্রদর্শন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123" y="4090987"/>
            <a:ext cx="591948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Hind Siliguri"/>
              </a:rPr>
              <a:t>কম্পিউটার ডিভাইস (যন্ত্রপাতি)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2064" y="4548187"/>
            <a:ext cx="5637609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64748B"/>
                </a:solidFill>
                <a:latin typeface="Hind Siliguri"/>
              </a:rPr>
              <a:t>যাকে আমরা খালি চোখে দেখি এবং স্পর্শ করতে পারি (হার্ডওয়্যার)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1386" y="4090987"/>
            <a:ext cx="5919489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Hind Siliguri"/>
              </a:rPr>
              <a:t>অদৃশ্য নির্দেশাবলী (প্রোগ্রাম)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2326" y="4548187"/>
            <a:ext cx="5637609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64748B"/>
                </a:solidFill>
                <a:latin typeface="Hind Siliguri"/>
              </a:rPr>
              <a:t>যা যন্ত্রকে সচল রাখে কিন্তু স্পর্শ করা যায় না (সফটওয়্যার)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443537" y="2163067"/>
            <a:ext cx="1304925" cy="428625"/>
          </a:xfrm>
          <a:prstGeom prst="roundRect">
            <a:avLst>
              <a:gd name="adj" fmla="val 44444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5715000" y="3742283"/>
            <a:ext cx="762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70921" y="2239267"/>
            <a:ext cx="1250156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1" i="0" u="none">
                <a:solidFill>
                  <a:srgbClr val="1D4ED8"/>
                </a:solidFill>
                <a:latin typeface="Hind Siliguri"/>
              </a:rPr>
              <a:t>আজকের পাঠ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70534" y="2820292"/>
            <a:ext cx="7450931" cy="73149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sz="4800" b="1" i="0" u="none">
                <a:solidFill>
                  <a:srgbClr val="0F172A"/>
                </a:solidFill>
                <a:latin typeface="Hind Siliguri"/>
              </a:rPr>
              <a:t>সফটওয়্যার (Software)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4008983"/>
            <a:ext cx="7620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475569"/>
                </a:solidFill>
                <a:latin typeface="Hind Siliguri"/>
              </a:rPr>
              <a:t>আজ আমরা জানব সফটওয়্যার কী, এটি কীভাবে কাজ করে এবং এর বিভিন্ন প্রকারভেদ সম্পর্কে।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05125"/>
            <a:ext cx="1097280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876675"/>
            <a:ext cx="1097280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848225"/>
            <a:ext cx="1097280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47725" y="3105150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47725" y="4076700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47725" y="5048250"/>
            <a:ext cx="381000" cy="381000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9600" y="457200"/>
            <a:ext cx="11068050" cy="838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Hind Siliguri"/>
              </a:rPr>
              <a:t>লক্ষ্য ও উদ্দেশ্য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600200"/>
            <a:ext cx="110680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334155"/>
                </a:solidFill>
                <a:latin typeface="Hind Siliguri"/>
              </a:rPr>
              <a:t>এই পাঠ শেষে শিক্ষার্থীরা—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7429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শিখনফল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850" y="3105150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FFFFFF"/>
                </a:solidFill>
                <a:latin typeface="Hind Siliguri"/>
              </a:rPr>
              <a:t>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9225" y="3143250"/>
            <a:ext cx="30480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F172A"/>
                </a:solidFill>
                <a:latin typeface="Hind Siliguri"/>
              </a:rPr>
              <a:t>সফটওয়্যার কী তা স্পষ্ট করে বলতে পারবে।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850" y="4076700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FFFFFF"/>
                </a:solidFill>
                <a:latin typeface="Hind Siliguri"/>
              </a:rPr>
              <a:t>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9225" y="4114800"/>
            <a:ext cx="36290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F172A"/>
                </a:solidFill>
                <a:latin typeface="Hind Siliguri"/>
              </a:rPr>
              <a:t>সফটওয়্যারের প্রধান প্রকারভেদ বর্ণনা করতে পারবে।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4850" y="5048250"/>
            <a:ext cx="666750" cy="381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FFFFFF"/>
                </a:solidFill>
                <a:latin typeface="Hind Siliguri"/>
              </a:rPr>
              <a:t>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9225" y="5086350"/>
            <a:ext cx="4552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F172A"/>
                </a:solidFill>
                <a:latin typeface="Hind Siliguri"/>
              </a:rPr>
              <a:t>হার্ডওয়্যার ও সফটওয়্যারের মধ্যকার সম্পর্ক ব্যাখ্যা করতে পারবে।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949380" y="2762250"/>
            <a:ext cx="4633019" cy="2438400"/>
          </a:xfrm>
          <a:prstGeom prst="roundRect">
            <a:avLst>
              <a:gd name="adj" fmla="val 625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595562"/>
            <a:ext cx="6034980" cy="142875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214812"/>
            <a:ext cx="6034980" cy="1152525"/>
          </a:xfrm>
          <a:prstGeom prst="roundRect">
            <a:avLst>
              <a:gd name="adj" fmla="val 9917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2595562"/>
            <a:ext cx="38100" cy="14287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4214812"/>
            <a:ext cx="38100" cy="1152525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4890" y="3067050"/>
            <a:ext cx="762000" cy="609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11068050" cy="838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Hind Siliguri"/>
              </a:rPr>
              <a:t>মূল ধারণা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429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সফটওয়্যার কী?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5803" y="3867150"/>
            <a:ext cx="1380172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1E40AF"/>
                </a:solidFill>
                <a:latin typeface="Hind Siliguri"/>
              </a:rPr>
              <a:t>সহজ কথায়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51253" y="4352925"/>
            <a:ext cx="5029274" cy="5429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37"/>
              </a:lnSpc>
            </a:pPr>
            <a:r>
              <a:rPr sz="1425" b="0" i="0" u="none">
                <a:solidFill>
                  <a:srgbClr val="1E3A8A"/>
                </a:solidFill>
                <a:latin typeface="Hind Siliguri"/>
              </a:rPr>
              <a:t>"কম্পিউটারের যন্ত্রাংশ বা হার্ডওয়্যারকে সচল ও ব্যবহার উপযোগী রাখার অদৃশ্য শক্তিই হলো সফটওয়্যার।"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6300" y="2824162"/>
            <a:ext cx="5916676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Hind Siliguri"/>
              </a:rPr>
              <a:t>প্রোগ্রামের সমষ্টি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6300" y="3243262"/>
            <a:ext cx="563493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কম্পিউটারকে দিয়ে কোনো নির্দিষ্ট কাজ করানোর জন্য তৈরি ধারাবাহিকভাবে সাজানো নির্দেশাবলী।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6300" y="4443412"/>
            <a:ext cx="5916676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Hind Siliguri"/>
              </a:rPr>
              <a:t>অদৃশ্য উপাদান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6300" y="4862512"/>
            <a:ext cx="563493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সফটওয়্যার চোখে দেখা যায় না এবং স্পর্শ করা যায় না, তবে এর কাজ অনুভব করা যায়।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372225" y="2252662"/>
            <a:ext cx="5210175" cy="1038225"/>
          </a:xfrm>
          <a:prstGeom prst="roundRect">
            <a:avLst>
              <a:gd name="adj" fmla="val 1100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372225" y="3443287"/>
            <a:ext cx="5210175" cy="1038225"/>
          </a:xfrm>
          <a:prstGeom prst="roundRect">
            <a:avLst>
              <a:gd name="adj" fmla="val 1100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372225" y="4633912"/>
            <a:ext cx="5210175" cy="1038225"/>
          </a:xfrm>
          <a:prstGeom prst="roundRect">
            <a:avLst>
              <a:gd name="adj" fmla="val 1100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247900"/>
            <a:ext cx="5457825" cy="34290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5" y="2371725"/>
            <a:ext cx="5210175" cy="31813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250" y="2500312"/>
            <a:ext cx="171450" cy="190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250" y="3690937"/>
            <a:ext cx="142875" cy="1905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2250" y="4881562"/>
            <a:ext cx="238125" cy="190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11068050" cy="838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Hind Siliguri"/>
              </a:rPr>
              <a:t>বাস্তব উদাহরণ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7429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দৈনন্দিন জীবনে সফটওয়্যারের ব্যবহার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0" y="2452687"/>
            <a:ext cx="5150643" cy="304800"/>
          </a:xfrm>
          <a:prstGeom prst="rect">
            <a:avLst/>
          </a:prstGeom>
          <a:noFill/>
        </p:spPr>
        <p:txBody>
          <a:bodyPr wrap="square" lIns="24765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অপারেটিং সিস্টেম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0" y="2814637"/>
            <a:ext cx="49053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Hind Siliguri"/>
              </a:rPr>
              <a:t>উইন্ডোজ, অ্যান্ড্রয়েড ইত্যাদি সিস্টেম সফটওয়্যার।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0" y="3643312"/>
            <a:ext cx="5150643" cy="304800"/>
          </a:xfrm>
          <a:prstGeom prst="rect">
            <a:avLst/>
          </a:prstGeom>
          <a:noFill/>
        </p:spPr>
        <p:txBody>
          <a:bodyPr wrap="square" lIns="219075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লেখালেখির প্রোগ্রাম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0" y="4005262"/>
            <a:ext cx="49053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Hind Siliguri"/>
              </a:rPr>
              <a:t>মাইক্রোসফট ওয়ার্ড, নোটপ্যাড ইত্যাদি।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72250" y="4833937"/>
            <a:ext cx="5150643" cy="304800"/>
          </a:xfrm>
          <a:prstGeom prst="rect">
            <a:avLst/>
          </a:prstGeom>
          <a:noFill/>
        </p:spPr>
        <p:txBody>
          <a:bodyPr wrap="square" lIns="314325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বিনোদন ও গেমস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72250" y="5195887"/>
            <a:ext cx="490537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64748B"/>
                </a:solidFill>
                <a:latin typeface="Hind Siliguri"/>
              </a:rPr>
              <a:t>বিভিন্ন ধরনের ভিডিও গেম ও মিডিয়া প্লেয়ার।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571750"/>
            <a:ext cx="5353050" cy="2819400"/>
          </a:xfrm>
          <a:prstGeom prst="roundRect">
            <a:avLst>
              <a:gd name="adj" fmla="val 5405"/>
            </a:avLst>
          </a:prstGeom>
          <a:solidFill>
            <a:srgbClr val="F8FAFC"/>
          </a:solidFill>
          <a:ln w="190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229350" y="2571750"/>
            <a:ext cx="5353050" cy="2819400"/>
          </a:xfrm>
          <a:prstGeom prst="roundRect">
            <a:avLst>
              <a:gd name="adj" fmla="val 5405"/>
            </a:avLst>
          </a:prstGeom>
          <a:solidFill>
            <a:srgbClr val="F8FAFC"/>
          </a:solidFill>
          <a:ln w="1905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933450" y="4572000"/>
            <a:ext cx="4705350" cy="495300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53200" y="4572000"/>
            <a:ext cx="4705350" cy="495300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9525">
            <a:solidFill>
              <a:srgbClr val="CBD5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450" y="2895600"/>
            <a:ext cx="571500" cy="571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200" y="2895600"/>
            <a:ext cx="571500" cy="571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850" y="3048000"/>
            <a:ext cx="266700" cy="2667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6550" y="3048000"/>
            <a:ext cx="304800" cy="2667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09600" y="457200"/>
            <a:ext cx="11068050" cy="838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Hind Siliguri"/>
              </a:rPr>
              <a:t>শ্রেণিবিভাগ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7429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সফটওয়্যারের প্রকারভেদ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50" y="3657600"/>
            <a:ext cx="504063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Hind Siliguri"/>
              </a:rPr>
              <a:t>১. সিস্টেম সফটওয়্যার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450" y="4143375"/>
            <a:ext cx="48006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যা পুরো কম্পিউটারকে সচল রাখে এবং নিয়ন্ত্রণ করে।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53200" y="3657600"/>
            <a:ext cx="504063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Hind Siliguri"/>
              </a:rPr>
              <a:t>২. অ্যাপ্লিকেশন সফটওয়্যার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53200" y="4143375"/>
            <a:ext cx="480060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যা বিশেষ কোনো নির্দিষ্ট কাজের জন্য ব্যবহার করা হয়।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5375" y="4695825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Hind Siliguri"/>
              </a:rPr>
              <a:t>উদাহরণ: Windows, Linux, Android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15125" y="4695825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F172A"/>
                </a:solidFill>
                <a:latin typeface="Hind Siliguri"/>
              </a:rPr>
              <a:t>উদাহরণ: MS Word, MS Paint, Games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020300" y="661987"/>
            <a:ext cx="1562100" cy="428625"/>
          </a:xfrm>
          <a:prstGeom prst="roundRect">
            <a:avLst>
              <a:gd name="adj" fmla="val 44444"/>
            </a:avLst>
          </a:prstGeom>
          <a:solidFill>
            <a:srgbClr val="FEF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981325"/>
            <a:ext cx="10972800" cy="200025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0800" y="785812"/>
            <a:ext cx="171450" cy="1714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025" y="3924300"/>
            <a:ext cx="190500" cy="1905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025" y="4381500"/>
            <a:ext cx="190500" cy="190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600200" cy="838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D97706"/>
                </a:solidFill>
                <a:latin typeface="Hind Siliguri"/>
              </a:rPr>
              <a:t>শ্রেণির কাজ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10800" y="738187"/>
            <a:ext cx="1276350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B45309"/>
                </a:solidFill>
                <a:latin typeface="Hind Siliguri"/>
              </a:rPr>
              <a:t>সময়: ৩ মিনিট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42950"/>
            <a:ext cx="168021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একক কাজ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2025" y="3333750"/>
            <a:ext cx="103632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F172A"/>
                </a:solidFill>
                <a:latin typeface="Hind Siliguri"/>
              </a:rPr>
              <a:t>নিচের প্রশ্নগুলোর উত্তর খাতায় লেখ: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04925" y="3867150"/>
            <a:ext cx="193357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334155"/>
                </a:solidFill>
                <a:latin typeface="Hind Siliguri"/>
              </a:rPr>
              <a:t>১. সফটওয়্যার কাকে বলে?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04925" y="4324350"/>
            <a:ext cx="38576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334155"/>
                </a:solidFill>
                <a:latin typeface="Hind Siliguri"/>
              </a:rPr>
              <a:t>২. যেকোনো দুটি অ্যাপ্লিকেশন সফটওয়্যারের নাম লেখ।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372225" y="2590800"/>
            <a:ext cx="5210175" cy="1295400"/>
          </a:xfrm>
          <a:prstGeom prst="roundRect">
            <a:avLst>
              <a:gd name="adj" fmla="val 882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372225" y="4038600"/>
            <a:ext cx="5210175" cy="1295400"/>
          </a:xfrm>
          <a:prstGeom prst="roundRect">
            <a:avLst>
              <a:gd name="adj" fmla="val 882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372225" y="2590800"/>
            <a:ext cx="38100" cy="12954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372225" y="4038600"/>
            <a:ext cx="38100" cy="12954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343150"/>
            <a:ext cx="5457825" cy="3238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25" y="2466975"/>
            <a:ext cx="5210175" cy="29908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11068050" cy="838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Hind Siliguri"/>
              </a:rPr>
              <a:t>পারস্পরিক নির্ভরতা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7429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হার্ডওয়্যার ও সফটওয়্যারের সম্পর্ক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00825" y="2781300"/>
            <a:ext cx="5130641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দেহ ও আত্মার সম্পর্ক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00825" y="3143250"/>
            <a:ext cx="4886325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মানবদেহে যেমন প্রাণ বা আত্মা না থাকলে দেহ অচল, তেমনই সফটওয়্যার না থাকলে হার্ডওয়্যার অচল।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00825" y="4229100"/>
            <a:ext cx="5130641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Hind Siliguri"/>
              </a:rPr>
              <a:t>একে অপরের পরিপূরক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00825" y="4591050"/>
            <a:ext cx="4886325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0" i="0" u="none">
                <a:solidFill>
                  <a:srgbClr val="475569"/>
                </a:solidFill>
                <a:latin typeface="Hind Siliguri"/>
              </a:rPr>
              <a:t>হার্ডওয়্যার ছাড়া সফটওয়্যার চলতে পারে না, আর সফটওয়্যার ছাড়া হার্ডওয়্যার কাজ করে না।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0029825" y="661987"/>
            <a:ext cx="1552575" cy="428625"/>
          </a:xfrm>
          <a:prstGeom prst="roundRect">
            <a:avLst>
              <a:gd name="adj" fmla="val 44444"/>
            </a:avLst>
          </a:prstGeom>
          <a:solidFill>
            <a:srgbClr val="DBEA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886075"/>
            <a:ext cx="5372100" cy="2190750"/>
          </a:xfrm>
          <a:prstGeom prst="roundRect">
            <a:avLst>
              <a:gd name="adj" fmla="val 695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210300" y="2886075"/>
            <a:ext cx="5372100" cy="2190750"/>
          </a:xfrm>
          <a:prstGeom prst="roundRect">
            <a:avLst>
              <a:gd name="adj" fmla="val 6956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057525" y="3162300"/>
            <a:ext cx="476250" cy="476250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658225" y="3162300"/>
            <a:ext cx="476250" cy="476250"/>
          </a:xfrm>
          <a:prstGeom prst="roundRect">
            <a:avLst>
              <a:gd name="adj" fmla="val 50000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0325" y="785812"/>
            <a:ext cx="171450" cy="1714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1581150" cy="838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Hind Siliguri"/>
              </a:rPr>
              <a:t>দলগত অনুশীলন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20325" y="738187"/>
            <a:ext cx="1266825" cy="2762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u="none">
                <a:solidFill>
                  <a:srgbClr val="1D4ED8"/>
                </a:solidFill>
                <a:latin typeface="Hind Siliguri"/>
              </a:rPr>
              <a:t>সময়: ৫ মিনিট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742950"/>
            <a:ext cx="1660207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দলীয় কাজ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14650" y="3162300"/>
            <a:ext cx="762000" cy="4762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2563EB"/>
                </a:solidFill>
                <a:latin typeface="Hind Siliguri"/>
              </a:rPr>
              <a:t>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754" y="3790950"/>
            <a:ext cx="632579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Hind Siliguri"/>
              </a:rPr>
              <a:t>পদ্মা দল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3368" y="4248150"/>
            <a:ext cx="6024562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475569"/>
                </a:solidFill>
                <a:latin typeface="Hind Siliguri"/>
              </a:rPr>
              <a:t>সিস্টেম সফটওয়্যার ও অ্যাপ্লিকেশন সফটওয়্যারের মধ্যে ২টি প্রধান পার্থক্য লেখ।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15350" y="3162300"/>
            <a:ext cx="762000" cy="4762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500" b="1" i="0" u="none">
                <a:solidFill>
                  <a:srgbClr val="16A34A"/>
                </a:solidFill>
                <a:latin typeface="Hind Siliguri"/>
              </a:rPr>
              <a:t>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42384" y="3790950"/>
            <a:ext cx="6307931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F172A"/>
                </a:solidFill>
                <a:latin typeface="Hind Siliguri"/>
              </a:rPr>
              <a:t>মেঘনা দল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84068" y="4248150"/>
            <a:ext cx="6024562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50" b="0" i="0" u="none">
                <a:solidFill>
                  <a:srgbClr val="475569"/>
                </a:solidFill>
                <a:latin typeface="Hind Siliguri"/>
              </a:rPr>
              <a:t>তোমাদের বিদ্যালয়ে ব্যবহার করা যেতে পারে এমন ৩টি সফটওয়্যারের তালিকা তৈরি করো।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228850"/>
            <a:ext cx="10972800" cy="762000"/>
          </a:xfrm>
          <a:prstGeom prst="roundRect">
            <a:avLst>
              <a:gd name="adj" fmla="val 150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143250"/>
            <a:ext cx="10972800" cy="762000"/>
          </a:xfrm>
          <a:prstGeom prst="roundRect">
            <a:avLst>
              <a:gd name="adj" fmla="val 150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057650"/>
            <a:ext cx="10972800" cy="762000"/>
          </a:xfrm>
          <a:prstGeom prst="roundRect">
            <a:avLst>
              <a:gd name="adj" fmla="val 150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4972050"/>
            <a:ext cx="10972800" cy="762000"/>
          </a:xfrm>
          <a:prstGeom prst="roundRect">
            <a:avLst>
              <a:gd name="adj" fmla="val 150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10620375" y="2428875"/>
            <a:ext cx="723900" cy="361950"/>
          </a:xfrm>
          <a:prstGeom prst="roundRect">
            <a:avLst>
              <a:gd name="adj" fmla="val 21052"/>
            </a:avLst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820275" y="3343275"/>
            <a:ext cx="1524000" cy="361950"/>
          </a:xfrm>
          <a:prstGeom prst="roundRect">
            <a:avLst>
              <a:gd name="adj" fmla="val 21052"/>
            </a:avLst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0448925" y="4257675"/>
            <a:ext cx="895350" cy="361950"/>
          </a:xfrm>
          <a:prstGeom prst="roundRect">
            <a:avLst>
              <a:gd name="adj" fmla="val 21052"/>
            </a:avLst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0201275" y="5172075"/>
            <a:ext cx="1143000" cy="361950"/>
          </a:xfrm>
          <a:prstGeom prst="roundRect">
            <a:avLst>
              <a:gd name="adj" fmla="val 21052"/>
            </a:avLst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09600" y="457200"/>
            <a:ext cx="11068050" cy="838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2563EB"/>
                </a:solidFill>
                <a:latin typeface="Hind Siliguri"/>
              </a:rPr>
              <a:t>যাচাই করি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7429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মূল্যায়ন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7725" y="2457450"/>
            <a:ext cx="26098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F172A"/>
                </a:solidFill>
                <a:latin typeface="Hind Siliguri"/>
              </a:rPr>
              <a:t>১. সফটওয়্যারকে স্পর্শ করা যায় কি?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72775" y="2486025"/>
            <a:ext cx="5143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334155"/>
                </a:solidFill>
                <a:latin typeface="Hind Siliguri"/>
              </a:rPr>
              <a:t>হ্যাঁ / না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7725" y="3371850"/>
            <a:ext cx="3667125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F172A"/>
                </a:solidFill>
                <a:latin typeface="Hind Siliguri"/>
              </a:rPr>
              <a:t>২. উইন্ডোজ (Windows) কোন ধরনের সফটওয়্যার?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72675" y="3400425"/>
            <a:ext cx="13144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334155"/>
                </a:solidFill>
                <a:latin typeface="Hind Siliguri"/>
              </a:rPr>
              <a:t>সিস্টেম / অ্যাপ্লিকেশন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7725" y="4286250"/>
            <a:ext cx="312420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F172A"/>
                </a:solidFill>
                <a:latin typeface="Hind Siliguri"/>
              </a:rPr>
              <a:t>৩. চিত্র বা ছবি আঁকার সফটওয়্যার কোনটি?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01325" y="4314825"/>
            <a:ext cx="68580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334155"/>
                </a:solidFill>
                <a:latin typeface="Hind Siliguri"/>
              </a:rPr>
              <a:t>MS Paint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7725" y="5200650"/>
            <a:ext cx="3409950" cy="304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0" i="0" u="none">
                <a:solidFill>
                  <a:srgbClr val="0F172A"/>
                </a:solidFill>
                <a:latin typeface="Hind Siliguri"/>
              </a:rPr>
              <a:t>৪. সফটওয়্যার ছাড়া কি কম্পিউটার চলতে পারে?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353675" y="5229225"/>
            <a:ext cx="9334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334155"/>
                </a:solidFill>
                <a:latin typeface="Hind Siliguri"/>
              </a:rPr>
              <a:t>পারে / পারে না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31914"/>
            <a:ext cx="10972800" cy="2099071"/>
          </a:xfrm>
          <a:prstGeom prst="roundRect">
            <a:avLst>
              <a:gd name="adj" fmla="val 726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5021460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2931914"/>
            <a:ext cx="109728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09600" y="2931914"/>
            <a:ext cx="57150" cy="2099071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1572875" y="2931914"/>
            <a:ext cx="9525" cy="2099071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3322439"/>
            <a:ext cx="457200" cy="4572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475" y="3436739"/>
            <a:ext cx="285750" cy="228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11068050" cy="838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u="none">
                <a:solidFill>
                  <a:srgbClr val="059669"/>
                </a:solidFill>
                <a:latin typeface="Hind Siliguri"/>
              </a:rPr>
              <a:t>বাড়িতে অনুশীলন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74295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বাড়ীর কাজ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7750" y="3970139"/>
            <a:ext cx="10239375" cy="6703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>
                <a:solidFill>
                  <a:srgbClr val="334155"/>
                </a:solidFill>
                <a:latin typeface="Hind Siliguri"/>
              </a:rPr>
              <a:t>"কম্পিউটারে যদি কোনো সফটওয়্যার না থাকত, তবে আমরা কী কী সমস্যায় পড়তাম?" — ৫টি বাক্যে তোমার নিজের ভাষায় লিখে আনবে।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57350" y="3365301"/>
            <a:ext cx="480060" cy="3714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>
                <a:solidFill>
                  <a:srgbClr val="0F172A"/>
                </a:solidFill>
                <a:latin typeface="Hind Siliguri"/>
              </a:rPr>
              <a:t>প্রশ্ন: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614487"/>
            <a:ext cx="762000" cy="7620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550" y="1824037"/>
            <a:ext cx="342900" cy="342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14614" y="2605087"/>
            <a:ext cx="2162770" cy="857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200" b="1" i="0" u="none">
                <a:solidFill>
                  <a:srgbClr val="F8FAFC"/>
                </a:solidFill>
                <a:latin typeface="Hind Siliguri"/>
              </a:rPr>
              <a:t>ধন্যবাদ!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24125" y="3614737"/>
            <a:ext cx="714375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0" i="0" u="none">
                <a:solidFill>
                  <a:srgbClr val="94A3B8"/>
                </a:solidFill>
                <a:latin typeface="Hind Siliguri"/>
              </a:rPr>
              <a:t>আজকের পাঠে সক্রিয় অংশগ্রহণের জন্য সকল শিক্ষার্থীকে আন্তরিক ধন্যবাদ।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470</Words>
  <Application>Microsoft Office PowerPoint</Application>
  <PresentationFormat>Custom</PresentationFormat>
  <Paragraphs>88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GoraiOMJ</vt:lpstr>
      <vt:lpstr>Calibri</vt:lpstr>
      <vt:lpstr>Hind Siliguri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GAUS</dc:creator>
  <dc:description>generated using python-pptx</dc:description>
  <cp:lastModifiedBy>GAUS</cp:lastModifiedBy>
  <cp:revision>5</cp:revision>
  <dcterms:created xsi:type="dcterms:W3CDTF">2013-01-27T09:14:16Z</dcterms:created>
  <dcterms:modified xsi:type="dcterms:W3CDTF">2026-09-28T23:31:09Z</dcterms:modified>
</cp:coreProperties>
</file>