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73" r:id="rId2"/>
    <p:sldId id="274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-81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907BDF-6475-40F4-8108-1C38E5583037}" type="datetimeFigureOut">
              <a:rPr lang="en-US" smtClean="0"/>
              <a:t>29-Sep-26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2FA7DD-F314-435A-8B08-2323454DD7A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4F665C-7AA5-4C9F-89D8-F9BD3A335DB9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41835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29-Sep-26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29-Sep-26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29-Sep-26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29-Sep-26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29-Sep-26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29-Sep-26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29-Sep-26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29-Sep-26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29-Sep-26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29-Sep-26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29-Sep-26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29-Sep-26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428" y="508001"/>
            <a:ext cx="4741333" cy="41656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37064" y="4049487"/>
            <a:ext cx="10809025" cy="23367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ChevronInverted">
              <a:avLst/>
            </a:prstTxWarp>
          </a:bodyPr>
          <a:lstStyle/>
          <a:p>
            <a:pPr algn="ctr"/>
            <a:r>
              <a:rPr lang="en-US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B05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শুভ সকাল</a:t>
            </a:r>
            <a:r>
              <a:rPr lang="en-US" dirty="0" smtClean="0">
                <a:solidFill>
                  <a:srgbClr val="00B05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solidFill>
                <a:srgbClr val="00B05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6813090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800" decel="100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7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" dur="1000" autoRev="1" fill="remove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6" dur="1000" autoRev="1" fill="remove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7" dur="1000" autoRev="1" fill="remove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autoRev="1" fill="remove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75238_710127975673955_1818241109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16000" y="1"/>
            <a:ext cx="111760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4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মো</a:t>
            </a:r>
            <a:r>
              <a:rPr lang="en-US" sz="4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bn-IN" sz="4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রাহাত পারভেজ</a:t>
            </a:r>
            <a:endParaRPr lang="en-US" sz="4000" b="1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  <a:p>
            <a:pPr algn="r"/>
            <a:r>
              <a:rPr lang="bn-IN" sz="4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en-US" sz="4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4000" b="1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  <a:p>
            <a:pPr algn="r"/>
            <a:r>
              <a:rPr lang="bn-IN" sz="4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বালাপাড়া</a:t>
            </a:r>
            <a:r>
              <a:rPr lang="en-US" sz="4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4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4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4000" b="1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  <a:p>
            <a:pPr algn="r"/>
            <a:r>
              <a:rPr lang="bn-IN" sz="4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ঠাকুরগাঁও সদর, ঠাকুরগাঁও।</a:t>
            </a:r>
            <a:endParaRPr lang="en-US" sz="4000" b="1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FF7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274320" y="1005840"/>
            <a:ext cx="1097280" cy="1097280"/>
          </a:xfrm>
          <a:prstGeom prst="ellipse">
            <a:avLst/>
          </a:prstGeom>
          <a:solidFill>
            <a:srgbClr val="2D7C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74320" y="1078992"/>
            <a:ext cx="1097280" cy="10058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" b="1">
                <a:solidFill>
                  <a:srgbClr val="FFFFFF"/>
                </a:solidFill>
                <a:latin typeface="Segoe UI Symbol"/>
              </a:defRPr>
            </a:pPr>
            <a:endParaRPr/>
          </a:p>
        </p:txBody>
      </p:sp>
      <p:sp>
        <p:nvSpPr>
          <p:cNvPr id="5" name="Oval 4"/>
          <p:cNvSpPr/>
          <p:nvPr/>
        </p:nvSpPr>
        <p:spPr>
          <a:xfrm>
            <a:off x="10698480" y="5303520"/>
            <a:ext cx="1005840" cy="1005840"/>
          </a:xfrm>
          <a:prstGeom prst="ellipse">
            <a:avLst/>
          </a:prstGeom>
          <a:solidFill>
            <a:srgbClr val="319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698480" y="5376672"/>
            <a:ext cx="100584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" b="1">
                <a:solidFill>
                  <a:srgbClr val="FFFFFF"/>
                </a:solidFill>
                <a:latin typeface="Segoe UI Symbol"/>
              </a:defRPr>
            </a:pPr>
            <a:endParaRPr/>
          </a:p>
        </p:txBody>
      </p:sp>
      <p:sp>
        <p:nvSpPr>
          <p:cNvPr id="7" name="Oval 6"/>
          <p:cNvSpPr/>
          <p:nvPr/>
        </p:nvSpPr>
        <p:spPr>
          <a:xfrm>
            <a:off x="9875520" y="914400"/>
            <a:ext cx="640080" cy="640080"/>
          </a:xfrm>
          <a:prstGeom prst="ellipse">
            <a:avLst/>
          </a:prstGeom>
          <a:solidFill>
            <a:srgbClr val="EB89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875520" y="987552"/>
            <a:ext cx="6400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" b="1">
                <a:solidFill>
                  <a:srgbClr val="FFFFFF"/>
                </a:solidFill>
                <a:latin typeface="Segoe UI Symbol"/>
              </a:defRPr>
            </a:pPr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4343400" y="1874519"/>
            <a:ext cx="3520440" cy="2240280"/>
          </a:xfrm>
          <a:prstGeom prst="roundRect">
            <a:avLst/>
          </a:prstGeom>
          <a:solidFill>
            <a:srgbClr val="464E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507992" y="2011679"/>
            <a:ext cx="3191256" cy="1856232"/>
          </a:xfrm>
          <a:prstGeom prst="rect">
            <a:avLst/>
          </a:prstGeom>
          <a:solidFill>
            <a:srgbClr val="E2F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821984" y="3886200"/>
            <a:ext cx="563270" cy="146304"/>
          </a:xfrm>
          <a:prstGeom prst="rect">
            <a:avLst/>
          </a:prstGeom>
          <a:solidFill>
            <a:srgbClr val="464E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5399532" y="4023360"/>
            <a:ext cx="1408176" cy="91440"/>
          </a:xfrm>
          <a:prstGeom prst="rect">
            <a:avLst/>
          </a:prstGeom>
          <a:solidFill>
            <a:srgbClr val="464E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8138160" y="2057400"/>
            <a:ext cx="777240" cy="1417320"/>
          </a:xfrm>
          <a:prstGeom prst="roundRect">
            <a:avLst/>
          </a:prstGeom>
          <a:solidFill>
            <a:srgbClr val="2A3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8211312" y="2221992"/>
            <a:ext cx="630936" cy="1088136"/>
          </a:xfrm>
          <a:prstGeom prst="roundRect">
            <a:avLst/>
          </a:prstGeom>
          <a:solidFill>
            <a:srgbClr val="E2F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1051560" y="2359152"/>
            <a:ext cx="594360" cy="594360"/>
          </a:xfrm>
          <a:prstGeom prst="ellipse">
            <a:avLst/>
          </a:prstGeom>
          <a:solidFill>
            <a:srgbClr val="FFFFFF"/>
          </a:solidFill>
          <a:ln>
            <a:solidFill>
              <a:srgbClr val="2D7C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1463039" y="2176272"/>
            <a:ext cx="777240" cy="777240"/>
          </a:xfrm>
          <a:prstGeom prst="ellipse">
            <a:avLst/>
          </a:prstGeom>
          <a:solidFill>
            <a:srgbClr val="FFFFFF"/>
          </a:solidFill>
          <a:ln>
            <a:solidFill>
              <a:srgbClr val="2D7C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1965960" y="2331720"/>
            <a:ext cx="640080" cy="640080"/>
          </a:xfrm>
          <a:prstGeom prst="ellipse">
            <a:avLst/>
          </a:prstGeom>
          <a:solidFill>
            <a:srgbClr val="FFFFFF"/>
          </a:solidFill>
          <a:ln>
            <a:solidFill>
              <a:srgbClr val="2D7C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2286000" y="2423160"/>
            <a:ext cx="502920" cy="502920"/>
          </a:xfrm>
          <a:prstGeom prst="ellipse">
            <a:avLst/>
          </a:prstGeom>
          <a:solidFill>
            <a:srgbClr val="FFFFFF"/>
          </a:solidFill>
          <a:ln>
            <a:solidFill>
              <a:srgbClr val="2D7C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1234439" y="2542032"/>
            <a:ext cx="1600200" cy="347472"/>
          </a:xfrm>
          <a:prstGeom prst="roundRect">
            <a:avLst/>
          </a:prstGeom>
          <a:solidFill>
            <a:srgbClr val="FFFFFF"/>
          </a:solidFill>
          <a:ln>
            <a:solidFill>
              <a:srgbClr val="2D7C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874519" y="4434840"/>
            <a:ext cx="8412480" cy="10058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defRPr sz="3000" b="1">
                <a:solidFill>
                  <a:srgbClr val="183E69"/>
                </a:solidFill>
                <a:latin typeface="Noto Sans Bengali"/>
              </a:defRPr>
            </a:pPr>
            <a:r>
              <a:t>সমস্যা সমাধানে</a:t>
            </a:r>
            <a:br/>
            <a:r>
              <a:t>তথ্য ও যোগাযোগ প্রযুক্তি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920240" y="5532120"/>
            <a:ext cx="8321040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defRPr sz="1700" b="1">
                <a:solidFill>
                  <a:srgbClr val="31965B"/>
                </a:solidFill>
                <a:latin typeface="Noto Sans Bengali"/>
              </a:defRPr>
            </a:pPr>
            <a:r>
              <a:t>৫ম শ্রেণি • প্রাথমিক বিজ্ঞান • অধ্যায় ১৩ • ২০২৬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291840" y="1051560"/>
            <a:ext cx="5577840" cy="457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defRPr sz="1800" b="1">
                <a:solidFill>
                  <a:srgbClr val="EB892D"/>
                </a:solidFill>
                <a:latin typeface="Noto Sans Bengali"/>
              </a:defRPr>
            </a:pPr>
            <a:r>
              <a:t>শিখি • দেখি • করি • ভাবি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6510528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078"/>
                </a:solidFill>
                <a:latin typeface="Noto Sans Bengali"/>
              </a:defRPr>
            </a:pPr>
            <a:r>
              <a:t>পঞ্চম শ্রেণি • প্রাথমিক বিজ্ঞান • অধ্যায় ১৩     |     1/15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83E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905256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t>শিখনফল (Learning Outcome)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464040" y="146304"/>
            <a:ext cx="22402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CEBFA"/>
                </a:solidFill>
                <a:latin typeface="Noto Sans Bengali"/>
              </a:defRPr>
            </a:pPr>
            <a:r>
              <a:t>আজকের লক্ষ্য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749808"/>
            <a:ext cx="12191695" cy="64008"/>
          </a:xfrm>
          <a:prstGeom prst="rect">
            <a:avLst/>
          </a:prstGeom>
          <a:solidFill>
            <a:srgbClr val="319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640080" y="1051560"/>
            <a:ext cx="566928" cy="566928"/>
          </a:xfrm>
          <a:prstGeom prst="ellipse">
            <a:avLst/>
          </a:prstGeom>
          <a:solidFill>
            <a:srgbClr val="319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40080" y="1124712"/>
            <a:ext cx="566928" cy="4754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 Symbol"/>
              </a:defRPr>
            </a:pPr>
            <a: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17320" y="1069848"/>
            <a:ext cx="9875520" cy="65836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800" b="0">
                <a:solidFill>
                  <a:srgbClr val="2A3037"/>
                </a:solidFill>
                <a:latin typeface="Noto Sans Bengali"/>
              </a:defRPr>
            </a:pPr>
            <a:r>
              <a:t>বিজ্ঞান ও প্রযুক্তির সম্পর্ক নিজের ভাষায় ব্যাখ্যা করতে পারবে।</a:t>
            </a:r>
          </a:p>
        </p:txBody>
      </p:sp>
      <p:sp>
        <p:nvSpPr>
          <p:cNvPr id="10" name="Oval 9"/>
          <p:cNvSpPr/>
          <p:nvPr/>
        </p:nvSpPr>
        <p:spPr>
          <a:xfrm>
            <a:off x="640080" y="2011680"/>
            <a:ext cx="566928" cy="566928"/>
          </a:xfrm>
          <a:prstGeom prst="ellipse">
            <a:avLst/>
          </a:prstGeom>
          <a:solidFill>
            <a:srgbClr val="319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0080" y="2084832"/>
            <a:ext cx="566928" cy="4754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 Symbol"/>
              </a:defRPr>
            </a:pPr>
            <a: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7320" y="2029968"/>
            <a:ext cx="9875520" cy="65836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800" b="0">
                <a:solidFill>
                  <a:srgbClr val="2A3037"/>
                </a:solidFill>
                <a:latin typeface="Noto Sans Bengali"/>
              </a:defRPr>
            </a:pPr>
            <a:r>
              <a:t>দৈনন্দিন জীবনে তথ্য ও যোগাযোগ প্রযুক্তির কয়েকটি ব্যবহার চিহ্নিত করতে পারবে।</a:t>
            </a:r>
          </a:p>
        </p:txBody>
      </p:sp>
      <p:sp>
        <p:nvSpPr>
          <p:cNvPr id="13" name="Oval 12"/>
          <p:cNvSpPr/>
          <p:nvPr/>
        </p:nvSpPr>
        <p:spPr>
          <a:xfrm>
            <a:off x="640080" y="2971800"/>
            <a:ext cx="566928" cy="566928"/>
          </a:xfrm>
          <a:prstGeom prst="ellipse">
            <a:avLst/>
          </a:prstGeom>
          <a:solidFill>
            <a:srgbClr val="319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0080" y="3044952"/>
            <a:ext cx="566928" cy="4754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 Symbol"/>
              </a:defRPr>
            </a:pPr>
            <a: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17320" y="2990088"/>
            <a:ext cx="9875520" cy="65836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800" b="0">
                <a:solidFill>
                  <a:srgbClr val="2A3037"/>
                </a:solidFill>
                <a:latin typeface="Noto Sans Bengali"/>
              </a:defRPr>
            </a:pPr>
            <a:r>
              <a:t>সমস্যা সমাধানে তথ্য সংগ্রহ, যাচাই ও প্রযুক্তি ব্যবহারের ধাপ সাজাতে পারবে।</a:t>
            </a:r>
          </a:p>
        </p:txBody>
      </p:sp>
      <p:sp>
        <p:nvSpPr>
          <p:cNvPr id="16" name="Oval 15"/>
          <p:cNvSpPr/>
          <p:nvPr/>
        </p:nvSpPr>
        <p:spPr>
          <a:xfrm>
            <a:off x="640080" y="3931920"/>
            <a:ext cx="566928" cy="566928"/>
          </a:xfrm>
          <a:prstGeom prst="ellipse">
            <a:avLst/>
          </a:prstGeom>
          <a:solidFill>
            <a:srgbClr val="319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0080" y="4005072"/>
            <a:ext cx="566928" cy="4754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 Symbol"/>
              </a:defRPr>
            </a:pPr>
            <a: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17320" y="3950208"/>
            <a:ext cx="9875520" cy="65836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800" b="0">
                <a:solidFill>
                  <a:srgbClr val="2A3037"/>
                </a:solidFill>
                <a:latin typeface="Noto Sans Bengali"/>
              </a:defRPr>
            </a:pPr>
            <a:r>
              <a:t>কম্পিউটার/ডিজিটাল যন্ত্রের নিরাপদ ও দায়িত্বশীল ব্যবহার বলতে পারবে।</a:t>
            </a:r>
          </a:p>
        </p:txBody>
      </p:sp>
      <p:sp>
        <p:nvSpPr>
          <p:cNvPr id="19" name="Oval 18"/>
          <p:cNvSpPr/>
          <p:nvPr/>
        </p:nvSpPr>
        <p:spPr>
          <a:xfrm>
            <a:off x="640080" y="4892040"/>
            <a:ext cx="566928" cy="566928"/>
          </a:xfrm>
          <a:prstGeom prst="ellipse">
            <a:avLst/>
          </a:prstGeom>
          <a:solidFill>
            <a:srgbClr val="319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40080" y="4965192"/>
            <a:ext cx="566928" cy="4754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 Symbol"/>
              </a:defRPr>
            </a:pPr>
            <a:r>
              <a:t>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17320" y="4910327"/>
            <a:ext cx="9875520" cy="65836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800" b="0">
                <a:solidFill>
                  <a:srgbClr val="2A3037"/>
                </a:solidFill>
                <a:latin typeface="Noto Sans Bengali"/>
              </a:defRPr>
            </a:pPr>
            <a:r>
              <a:t>একটি বাস্তব সমস্যা নিয়ে দলগতভাবে প্রযুক্তিনির্ভর সমাধানের ধারণা তৈরি করতে পারবে।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6510528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078"/>
                </a:solidFill>
                <a:latin typeface="Noto Sans Bengali"/>
              </a:defRPr>
            </a:pPr>
            <a:r>
              <a:t>পঞ্চম শ্রেণি • প্রাথমিক বিজ্ঞান • অধ্যায় ১৩     |     2/15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83E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905256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t>বিজ্ঞান ও প্রযুক্তি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464040" y="146304"/>
            <a:ext cx="22402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CEBFA"/>
                </a:solidFill>
                <a:latin typeface="Noto Sans Bengali"/>
              </a:defRPr>
            </a:pPr>
            <a:r>
              <a:t>ধারণা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749808"/>
            <a:ext cx="12191695" cy="64008"/>
          </a:xfrm>
          <a:prstGeom prst="rect">
            <a:avLst/>
          </a:prstGeom>
          <a:solidFill>
            <a:srgbClr val="2D7C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40080" y="1143000"/>
            <a:ext cx="5212080" cy="1828800"/>
          </a:xfrm>
          <a:prstGeom prst="roundRect">
            <a:avLst/>
          </a:prstGeom>
          <a:solidFill>
            <a:srgbClr val="E2F3FF"/>
          </a:solidFill>
          <a:ln w="19050">
            <a:solidFill>
              <a:srgbClr val="2D7C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04671" y="1252728"/>
            <a:ext cx="4882896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2100" b="1">
                <a:solidFill>
                  <a:srgbClr val="2D7CBE"/>
                </a:solidFill>
                <a:latin typeface="Noto Sans Bengali"/>
              </a:defRPr>
            </a:pPr>
            <a:r>
              <a:t>বিজ্ঞান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709928"/>
            <a:ext cx="4882896" cy="117043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700" b="0">
                <a:solidFill>
                  <a:srgbClr val="2A3037"/>
                </a:solidFill>
                <a:latin typeface="Noto Sans Bengali"/>
              </a:defRPr>
            </a:pPr>
            <a:r>
              <a:t>প্রকৃতি ও প্রাকৃতিক ঘটনা সম্পর্কে পর্যবেক্ষণ, পরীক্ষা ও প্রমাণের মাধ্যমে জ্ঞান অর্জন।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55080" y="1143000"/>
            <a:ext cx="5212080" cy="1828800"/>
          </a:xfrm>
          <a:prstGeom prst="roundRect">
            <a:avLst/>
          </a:prstGeom>
          <a:solidFill>
            <a:srgbClr val="E2F8EB"/>
          </a:solidFill>
          <a:ln w="19050">
            <a:solidFill>
              <a:srgbClr val="3196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19672" y="1252728"/>
            <a:ext cx="4882896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2100" b="1">
                <a:solidFill>
                  <a:srgbClr val="31965B"/>
                </a:solidFill>
                <a:latin typeface="Noto Sans Bengali"/>
              </a:defRPr>
            </a:pPr>
            <a:r>
              <a:t>প্রযুক্তি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9672" y="1709928"/>
            <a:ext cx="4882896" cy="117043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700" b="0">
                <a:solidFill>
                  <a:srgbClr val="2A3037"/>
                </a:solidFill>
                <a:latin typeface="Noto Sans Bengali"/>
              </a:defRPr>
            </a:pPr>
            <a:r>
              <a:t>বাস্তব জীবনের প্রয়োজন বা সমস্যা সমাধানে জ্ঞান, কৌশল ও যন্ত্রের ব্যবহার।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17320" y="3337560"/>
            <a:ext cx="9418320" cy="6400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defRPr sz="2400" b="1">
                <a:solidFill>
                  <a:srgbClr val="EB892D"/>
                </a:solidFill>
                <a:latin typeface="Noto Sans Bengali"/>
              </a:defRPr>
            </a:pPr>
            <a:r>
              <a:t>বিজ্ঞান → নতুন জ্ঞান → প্রযুক্তি → সমস্যা সমাধান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14400" y="4297680"/>
            <a:ext cx="3291840" cy="1143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7458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78992" y="4407408"/>
            <a:ext cx="2962656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600" b="1">
                <a:solidFill>
                  <a:srgbClr val="7458A8"/>
                </a:solidFill>
                <a:latin typeface="Noto Sans Bengali"/>
              </a:defRPr>
            </a:pPr>
            <a:r>
              <a:t>বাষ্পের জ্ঞান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78992" y="4864608"/>
            <a:ext cx="2962656" cy="48463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400" b="0">
                <a:solidFill>
                  <a:srgbClr val="2A3037"/>
                </a:solidFill>
                <a:latin typeface="Noto Sans Bengali"/>
              </a:defRPr>
            </a:pPr>
            <a:r>
              <a:t>বাষ্পীয় ইঞ্জিন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663440" y="4297680"/>
            <a:ext cx="3291840" cy="1143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7458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828031" y="4407408"/>
            <a:ext cx="2962656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600" b="1">
                <a:solidFill>
                  <a:srgbClr val="7458A8"/>
                </a:solidFill>
                <a:latin typeface="Noto Sans Bengali"/>
              </a:defRPr>
            </a:pPr>
            <a:r>
              <a:t>বিদ্যুৎ সম্পর্কে জ্ঞান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28031" y="4864608"/>
            <a:ext cx="2962656" cy="48463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400" b="0">
                <a:solidFill>
                  <a:srgbClr val="2A3037"/>
                </a:solidFill>
                <a:latin typeface="Noto Sans Bengali"/>
              </a:defRPr>
            </a:pPr>
            <a:r>
              <a:t>বৈদ্যুতিক যন্ত্র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412480" y="4297680"/>
            <a:ext cx="3291840" cy="1143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7458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577072" y="4407408"/>
            <a:ext cx="2962656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600" b="1">
                <a:solidFill>
                  <a:srgbClr val="7458A8"/>
                </a:solidFill>
                <a:latin typeface="Noto Sans Bengali"/>
              </a:defRPr>
            </a:pPr>
            <a:r>
              <a:t>ডিজিটাল প্রযুক্তি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577072" y="4864608"/>
            <a:ext cx="2962656" cy="48463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400" b="0">
                <a:solidFill>
                  <a:srgbClr val="2A3037"/>
                </a:solidFill>
                <a:latin typeface="Noto Sans Bengali"/>
              </a:defRPr>
            </a:pPr>
            <a:r>
              <a:t>কম্পিউটার/ইন্টারনেট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6510528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078"/>
                </a:solidFill>
                <a:latin typeface="Noto Sans Bengali"/>
              </a:defRPr>
            </a:pPr>
            <a:r>
              <a:t>পঞ্চম শ্রেণি • প্রাথমিক বিজ্ঞান • অধ্যায় ১৩     |     3/15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83E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905256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t>দৈনন্দিন জীবনে প্রযুক্তি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464040" y="146304"/>
            <a:ext cx="22402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CEBFA"/>
                </a:solidFill>
                <a:latin typeface="Noto Sans Bengali"/>
              </a:defRPr>
            </a:pPr>
            <a:r>
              <a:t>চারপাশে খুঁজি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749808"/>
            <a:ext cx="12191695" cy="64008"/>
          </a:xfrm>
          <a:prstGeom prst="rect">
            <a:avLst/>
          </a:prstGeom>
          <a:solidFill>
            <a:srgbClr val="EB89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85800" y="1143000"/>
            <a:ext cx="3337560" cy="16916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D7C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50392" y="1252728"/>
            <a:ext cx="3008376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800" b="1">
                <a:solidFill>
                  <a:srgbClr val="2D7CBE"/>
                </a:solidFill>
                <a:latin typeface="Noto Sans Bengali"/>
              </a:defRPr>
            </a:pPr>
            <a:r>
              <a:t>যোগাযোগ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0392" y="1709928"/>
            <a:ext cx="3008376" cy="103327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500" b="0">
                <a:solidFill>
                  <a:srgbClr val="2A3037"/>
                </a:solidFill>
                <a:latin typeface="Noto Sans Bengali"/>
              </a:defRPr>
            </a:pPr>
            <a:r>
              <a:t>বার্তা/কল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1920240"/>
            <a:ext cx="594360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defRPr sz="2500" b="1">
                <a:solidFill>
                  <a:srgbClr val="2A3037"/>
                </a:solidFill>
                <a:latin typeface="Noto Sans Bengali"/>
              </a:defRPr>
            </a:pPr>
            <a:r>
              <a:t>📱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80560" y="1143000"/>
            <a:ext cx="3337560" cy="16916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3196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645152" y="1252728"/>
            <a:ext cx="3008376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800" b="1">
                <a:solidFill>
                  <a:srgbClr val="31965B"/>
                </a:solidFill>
                <a:latin typeface="Noto Sans Bengali"/>
              </a:defRPr>
            </a:pPr>
            <a:r>
              <a:t>শিক্ষা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5152" y="1709928"/>
            <a:ext cx="3008376" cy="103327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500" b="0">
                <a:solidFill>
                  <a:srgbClr val="2A3037"/>
                </a:solidFill>
                <a:latin typeface="Noto Sans Bengali"/>
              </a:defRPr>
            </a:pPr>
            <a:r>
              <a:t>পড়া ও তথ্য খোঁজা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17720" y="1920240"/>
            <a:ext cx="594360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defRPr sz="2500" b="1">
                <a:solidFill>
                  <a:srgbClr val="2A3037"/>
                </a:solidFill>
                <a:latin typeface="Noto Sans Bengali"/>
              </a:defRPr>
            </a:pPr>
            <a:r>
              <a:t>💻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75320" y="1143000"/>
            <a:ext cx="3337560" cy="16916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CD46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439912" y="1252728"/>
            <a:ext cx="3008376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800" b="1">
                <a:solidFill>
                  <a:srgbClr val="CD4646"/>
                </a:solidFill>
                <a:latin typeface="Noto Sans Bengali"/>
              </a:defRPr>
            </a:pPr>
            <a:r>
              <a:t>স্বাস্থ্য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39912" y="1709928"/>
            <a:ext cx="3008376" cy="103327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500" b="0">
                <a:solidFill>
                  <a:srgbClr val="2A3037"/>
                </a:solidFill>
                <a:latin typeface="Noto Sans Bengali"/>
              </a:defRPr>
            </a:pPr>
            <a:r>
              <a:t>চিকিৎসা ও পরামর্শ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12480" y="1920240"/>
            <a:ext cx="594360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defRPr sz="2500" b="1">
                <a:solidFill>
                  <a:srgbClr val="2A3037"/>
                </a:solidFill>
                <a:latin typeface="Noto Sans Bengali"/>
              </a:defRPr>
            </a:pPr>
            <a:r>
              <a:t>🏥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3291840"/>
            <a:ext cx="3337560" cy="16916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B89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50392" y="3401568"/>
            <a:ext cx="3008376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800" b="1">
                <a:solidFill>
                  <a:srgbClr val="EB892D"/>
                </a:solidFill>
                <a:latin typeface="Noto Sans Bengali"/>
              </a:defRPr>
            </a:pPr>
            <a:r>
              <a:t>কেনাকাটা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0392" y="3858768"/>
            <a:ext cx="3008376" cy="103327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500" b="0">
                <a:solidFill>
                  <a:srgbClr val="2A3037"/>
                </a:solidFill>
                <a:latin typeface="Noto Sans Bengali"/>
              </a:defRPr>
            </a:pPr>
            <a:r>
              <a:t>পণ্য ও বিল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2960" y="4069080"/>
            <a:ext cx="594360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defRPr sz="2500" b="1">
                <a:solidFill>
                  <a:srgbClr val="2A3037"/>
                </a:solidFill>
                <a:latin typeface="Noto Sans Bengali"/>
              </a:defRPr>
            </a:pPr>
            <a:r>
              <a:t>🛒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480560" y="3291840"/>
            <a:ext cx="3337560" cy="16916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7458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645152" y="3401568"/>
            <a:ext cx="3008376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800" b="1">
                <a:solidFill>
                  <a:srgbClr val="7458A8"/>
                </a:solidFill>
                <a:latin typeface="Noto Sans Bengali"/>
              </a:defRPr>
            </a:pPr>
            <a:r>
              <a:t>সেবা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645152" y="3858768"/>
            <a:ext cx="3008376" cy="103327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500" b="0">
                <a:solidFill>
                  <a:srgbClr val="2A3037"/>
                </a:solidFill>
                <a:latin typeface="Noto Sans Bengali"/>
              </a:defRPr>
            </a:pPr>
            <a:r>
              <a:t>টিকিট/বিল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617720" y="4069080"/>
            <a:ext cx="594360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defRPr sz="2500" b="1">
                <a:solidFill>
                  <a:srgbClr val="2A3037"/>
                </a:solidFill>
                <a:latin typeface="Noto Sans Bengali"/>
              </a:defRPr>
            </a:pPr>
            <a:r>
              <a:t>🎫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275320" y="3291840"/>
            <a:ext cx="3337560" cy="16916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D7C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439912" y="3401568"/>
            <a:ext cx="3008376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800" b="1">
                <a:solidFill>
                  <a:srgbClr val="2D7CBE"/>
                </a:solidFill>
                <a:latin typeface="Noto Sans Bengali"/>
              </a:defRPr>
            </a:pPr>
            <a:r>
              <a:t>তথ্য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39912" y="3858768"/>
            <a:ext cx="3008376" cy="103327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500" b="0">
                <a:solidFill>
                  <a:srgbClr val="2A3037"/>
                </a:solidFill>
                <a:latin typeface="Noto Sans Bengali"/>
              </a:defRPr>
            </a:pPr>
            <a:r>
              <a:t>খবর ও আবহাওয়া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412480" y="4069080"/>
            <a:ext cx="594360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defRPr sz="2500" b="1">
                <a:solidFill>
                  <a:srgbClr val="2A3037"/>
                </a:solidFill>
                <a:latin typeface="Noto Sans Bengali"/>
              </a:defRPr>
            </a:pPr>
            <a:r>
              <a:t>📰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02920" y="6510528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078"/>
                </a:solidFill>
                <a:latin typeface="Noto Sans Bengali"/>
              </a:defRPr>
            </a:pPr>
            <a:r>
              <a:t>পঞ্চম শ্রেণি • প্রাথমিক বিজ্ঞান • অধ্যায় ১৩     |     4/15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83E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905256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t>তথ্য ও যোগাযোগ প্রযুক্তি (ICT)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464040" y="146304"/>
            <a:ext cx="22402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CEBFA"/>
                </a:solidFill>
                <a:latin typeface="Noto Sans Bengali"/>
              </a:defRPr>
            </a:pPr>
            <a:r>
              <a:t>যন্ত্র + তথ্য + যোগাযোগ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749808"/>
            <a:ext cx="12191695" cy="64008"/>
          </a:xfrm>
          <a:prstGeom prst="rect">
            <a:avLst/>
          </a:prstGeom>
          <a:solidFill>
            <a:srgbClr val="7458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914400" y="1371600"/>
            <a:ext cx="2743200" cy="1828800"/>
          </a:xfrm>
          <a:prstGeom prst="roundRect">
            <a:avLst/>
          </a:prstGeom>
          <a:solidFill>
            <a:srgbClr val="464E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078992" y="1508760"/>
            <a:ext cx="2414016" cy="1444752"/>
          </a:xfrm>
          <a:prstGeom prst="rect">
            <a:avLst/>
          </a:prstGeom>
          <a:solidFill>
            <a:srgbClr val="E2F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2066543" y="2971800"/>
            <a:ext cx="438912" cy="146304"/>
          </a:xfrm>
          <a:prstGeom prst="rect">
            <a:avLst/>
          </a:prstGeom>
          <a:solidFill>
            <a:srgbClr val="464E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1737360" y="3108960"/>
            <a:ext cx="1097280" cy="91440"/>
          </a:xfrm>
          <a:prstGeom prst="rect">
            <a:avLst/>
          </a:prstGeom>
          <a:solidFill>
            <a:srgbClr val="464E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4800600" y="1417320"/>
            <a:ext cx="1051560" cy="1828800"/>
          </a:xfrm>
          <a:prstGeom prst="roundRect">
            <a:avLst/>
          </a:prstGeom>
          <a:solidFill>
            <a:srgbClr val="2A30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4873752" y="1581912"/>
            <a:ext cx="905255" cy="1499616"/>
          </a:xfrm>
          <a:prstGeom prst="roundRect">
            <a:avLst/>
          </a:prstGeom>
          <a:solidFill>
            <a:srgbClr val="E2F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7315200" y="1673352"/>
            <a:ext cx="594360" cy="594360"/>
          </a:xfrm>
          <a:prstGeom prst="ellipse">
            <a:avLst/>
          </a:prstGeom>
          <a:solidFill>
            <a:srgbClr val="FFFFFF"/>
          </a:solidFill>
          <a:ln>
            <a:solidFill>
              <a:srgbClr val="2D7C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7726679" y="1490472"/>
            <a:ext cx="777240" cy="777240"/>
          </a:xfrm>
          <a:prstGeom prst="ellipse">
            <a:avLst/>
          </a:prstGeom>
          <a:solidFill>
            <a:srgbClr val="FFFFFF"/>
          </a:solidFill>
          <a:ln>
            <a:solidFill>
              <a:srgbClr val="2D7C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8229600" y="1645920"/>
            <a:ext cx="640080" cy="640080"/>
          </a:xfrm>
          <a:prstGeom prst="ellipse">
            <a:avLst/>
          </a:prstGeom>
          <a:solidFill>
            <a:srgbClr val="FFFFFF"/>
          </a:solidFill>
          <a:ln>
            <a:solidFill>
              <a:srgbClr val="2D7C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8549640" y="1737360"/>
            <a:ext cx="502920" cy="502920"/>
          </a:xfrm>
          <a:prstGeom prst="ellipse">
            <a:avLst/>
          </a:prstGeom>
          <a:solidFill>
            <a:srgbClr val="FFFFFF"/>
          </a:solidFill>
          <a:ln>
            <a:solidFill>
              <a:srgbClr val="2D7C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7498079" y="1856232"/>
            <a:ext cx="1874519" cy="347472"/>
          </a:xfrm>
          <a:prstGeom prst="roundRect">
            <a:avLst/>
          </a:prstGeom>
          <a:solidFill>
            <a:srgbClr val="FFFFFF"/>
          </a:solidFill>
          <a:ln>
            <a:solidFill>
              <a:srgbClr val="2D7C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051560" y="3383280"/>
            <a:ext cx="2468880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defRPr sz="1800" b="1">
                <a:solidFill>
                  <a:srgbClr val="183E69"/>
                </a:solidFill>
                <a:latin typeface="Noto Sans Bengali"/>
              </a:defRPr>
            </a:pPr>
            <a:r>
              <a:t>কম্পিউটার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17720" y="3383280"/>
            <a:ext cx="1417320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defRPr sz="1800" b="1">
                <a:solidFill>
                  <a:srgbClr val="183E69"/>
                </a:solidFill>
                <a:latin typeface="Noto Sans Bengali"/>
              </a:defRPr>
            </a:pPr>
            <a:r>
              <a:t>মোবাইল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15200" y="3383280"/>
            <a:ext cx="2468880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defRPr sz="1800" b="1">
                <a:solidFill>
                  <a:srgbClr val="183E69"/>
                </a:solidFill>
                <a:latin typeface="Noto Sans Bengali"/>
              </a:defRPr>
            </a:pPr>
            <a:r>
              <a:t>ইন্টারনেট / ক্লাউড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0120" y="4251960"/>
            <a:ext cx="10241280" cy="914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defRPr sz="2000" b="0">
                <a:solidFill>
                  <a:srgbClr val="2A3037"/>
                </a:solidFill>
                <a:latin typeface="Noto Sans Bengali"/>
              </a:defRPr>
            </a:pPr>
            <a:r>
              <a:t>ICT আমাদের তথ্য সংগ্রহ, সংরক্ষণ, প্রক্রিয়াকরণ ও অন্যের কাছে পৌঁছে দিতে সাহায্য করে।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6510528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078"/>
                </a:solidFill>
                <a:latin typeface="Noto Sans Bengali"/>
              </a:defRPr>
            </a:pPr>
            <a:r>
              <a:t>পঞ্চম শ্রেণি • প্রাথমিক বিজ্ঞান • অধ্যায় ১৩     |     5/15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83E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905256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t>তথ্যের উৎস ও যাচাই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464040" y="146304"/>
            <a:ext cx="22402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CEBFA"/>
                </a:solidFill>
                <a:latin typeface="Noto Sans Bengali"/>
              </a:defRPr>
            </a:pPr>
            <a:r>
              <a:t>ভাবি: সব তথ্য কি সত্য?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749808"/>
            <a:ext cx="12191695" cy="64008"/>
          </a:xfrm>
          <a:prstGeom prst="rect">
            <a:avLst/>
          </a:prstGeom>
          <a:solidFill>
            <a:srgbClr val="CD4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85800" y="1143000"/>
            <a:ext cx="3337560" cy="14173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D7C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50392" y="1252728"/>
            <a:ext cx="3008376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800" b="1">
                <a:solidFill>
                  <a:srgbClr val="2D7CBE"/>
                </a:solidFill>
                <a:latin typeface="Noto Sans Bengali"/>
              </a:defRPr>
            </a:pPr>
            <a:r>
              <a:t>বই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0392" y="1709928"/>
            <a:ext cx="3008376" cy="75895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400" b="0">
                <a:solidFill>
                  <a:srgbClr val="2A3037"/>
                </a:solidFill>
                <a:latin typeface="Noto Sans Bengali"/>
              </a:defRPr>
            </a:pPr>
            <a:r>
              <a:t>পাঠ্যবই, অভিধান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80560" y="1143000"/>
            <a:ext cx="3337560" cy="14173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3196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645152" y="1252728"/>
            <a:ext cx="3008376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800" b="1">
                <a:solidFill>
                  <a:srgbClr val="31965B"/>
                </a:solidFill>
                <a:latin typeface="Noto Sans Bengali"/>
              </a:defRPr>
            </a:pPr>
            <a:r>
              <a:t>শিক্ষক/বিশেষজ্ঞ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5152" y="1709928"/>
            <a:ext cx="3008376" cy="75895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400" b="0">
                <a:solidFill>
                  <a:srgbClr val="2A3037"/>
                </a:solidFill>
                <a:latin typeface="Noto Sans Bengali"/>
              </a:defRPr>
            </a:pPr>
            <a:r>
              <a:t>অভিজ্ঞ ব্যক্তির তথ্য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75320" y="1143000"/>
            <a:ext cx="3337560" cy="14173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7458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439912" y="1252728"/>
            <a:ext cx="3008376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800" b="1">
                <a:solidFill>
                  <a:srgbClr val="7458A8"/>
                </a:solidFill>
                <a:latin typeface="Noto Sans Bengali"/>
              </a:defRPr>
            </a:pPr>
            <a:r>
              <a:t>বিশ্বস্ত ওয়েবসাইট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39912" y="1709928"/>
            <a:ext cx="3008376" cy="75895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400" b="0">
                <a:solidFill>
                  <a:srgbClr val="2A3037"/>
                </a:solidFill>
                <a:latin typeface="Noto Sans Bengali"/>
              </a:defRPr>
            </a:pPr>
            <a:r>
              <a:t>প্রতিষ্ঠানের তথ্য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971800"/>
            <a:ext cx="3337560" cy="14173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B89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50392" y="3081528"/>
            <a:ext cx="3008376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800" b="1">
                <a:solidFill>
                  <a:srgbClr val="EB892D"/>
                </a:solidFill>
                <a:latin typeface="Noto Sans Bengali"/>
              </a:defRPr>
            </a:pPr>
            <a:r>
              <a:t>পর্যবেক্ষণ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0392" y="3538728"/>
            <a:ext cx="3008376" cy="75895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400" b="0">
                <a:solidFill>
                  <a:srgbClr val="2A3037"/>
                </a:solidFill>
                <a:latin typeface="Noto Sans Bengali"/>
              </a:defRPr>
            </a:pPr>
            <a:r>
              <a:t>নিজে দেখে/মেপে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480560" y="2971800"/>
            <a:ext cx="3337560" cy="14173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CD46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645152" y="3081528"/>
            <a:ext cx="3008376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800" b="1">
                <a:solidFill>
                  <a:srgbClr val="CD4646"/>
                </a:solidFill>
                <a:latin typeface="Noto Sans Bengali"/>
              </a:defRPr>
            </a:pPr>
            <a:r>
              <a:t>সাক্ষাৎকার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645152" y="3538728"/>
            <a:ext cx="3008376" cy="75895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400" b="0">
                <a:solidFill>
                  <a:srgbClr val="2A3037"/>
                </a:solidFill>
                <a:latin typeface="Noto Sans Bengali"/>
              </a:defRPr>
            </a:pPr>
            <a:r>
              <a:t>মানুষের কাছ থেকে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4400" y="4800600"/>
            <a:ext cx="2194560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2000" b="1">
                <a:solidFill>
                  <a:srgbClr val="CD4646"/>
                </a:solidFill>
                <a:latin typeface="Noto Sans Bengali"/>
              </a:defRPr>
            </a:pPr>
            <a:r>
              <a:t>যাচাইয়ের ৩ প্রশ্ন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063240" y="4572000"/>
            <a:ext cx="768096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600">
                <a:solidFill>
                  <a:srgbClr val="2A3037"/>
                </a:solidFill>
                <a:latin typeface="Noto Sans Bengali"/>
              </a:defRPr>
            </a:pPr>
            <a:r>
              <a:t>• উৎসটি কি নির্ভরযোগ্য?</a:t>
            </a:r>
          </a:p>
          <a:p>
            <a:pPr>
              <a:spcAft>
                <a:spcPts val="700"/>
              </a:spcAft>
              <a:defRPr sz="1600">
                <a:solidFill>
                  <a:srgbClr val="2A3037"/>
                </a:solidFill>
                <a:latin typeface="Noto Sans Bengali"/>
              </a:defRPr>
            </a:pPr>
            <a:r>
              <a:t>• তথ্যটি কি সাম্প্রতিক/প্রাসঙ্গিক?</a:t>
            </a:r>
          </a:p>
          <a:p>
            <a:pPr>
              <a:spcAft>
                <a:spcPts val="700"/>
              </a:spcAft>
              <a:defRPr sz="1600">
                <a:solidFill>
                  <a:srgbClr val="2A3037"/>
                </a:solidFill>
                <a:latin typeface="Noto Sans Bengali"/>
              </a:defRPr>
            </a:pPr>
            <a:r>
              <a:t>• অন্য উৎসে কি মিল পাওয়া যায়?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" y="6510528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078"/>
                </a:solidFill>
                <a:latin typeface="Noto Sans Bengali"/>
              </a:defRPr>
            </a:pPr>
            <a:r>
              <a:t>পঞ্চম শ্রেণি • প্রাথমিক বিজ্ঞান • অধ্যায় ১৩     |     6/15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83E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905256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t>সমস্যা সমাধানের ধাপ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464040" y="146304"/>
            <a:ext cx="22402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CEBFA"/>
                </a:solidFill>
                <a:latin typeface="Noto Sans Bengali"/>
              </a:defRPr>
            </a:pPr>
            <a:r>
              <a:t>একটি সহজ মডেল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749808"/>
            <a:ext cx="12191695" cy="64008"/>
          </a:xfrm>
          <a:prstGeom prst="rect">
            <a:avLst/>
          </a:prstGeom>
          <a:solidFill>
            <a:srgbClr val="319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02920" y="1508760"/>
            <a:ext cx="2057400" cy="777240"/>
          </a:xfrm>
          <a:prstGeom prst="roundRect">
            <a:avLst/>
          </a:prstGeom>
          <a:solidFill>
            <a:srgbClr val="E2F8EB"/>
          </a:solidFill>
          <a:ln>
            <a:solidFill>
              <a:srgbClr val="2D7C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76072" y="1673351"/>
            <a:ext cx="1911095" cy="43891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defRPr sz="1500" b="1">
                <a:solidFill>
                  <a:srgbClr val="183E69"/>
                </a:solidFill>
                <a:latin typeface="Noto Sans Bengali"/>
              </a:defRPr>
            </a:pPr>
            <a:r>
              <a:t>সমস্যা চিহ্নিত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60320" y="1673351"/>
            <a:ext cx="228600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defRPr sz="2200" b="1">
                <a:solidFill>
                  <a:srgbClr val="EB892D"/>
                </a:solidFill>
                <a:latin typeface="Noto Sans Bengali"/>
              </a:defRPr>
            </a:pPr>
            <a:r>
              <a:t>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788920" y="1508760"/>
            <a:ext cx="2057400" cy="777240"/>
          </a:xfrm>
          <a:prstGeom prst="roundRect">
            <a:avLst/>
          </a:prstGeom>
          <a:solidFill>
            <a:srgbClr val="E2F8EB"/>
          </a:solidFill>
          <a:ln>
            <a:solidFill>
              <a:srgbClr val="2D7C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2862072" y="1673351"/>
            <a:ext cx="1911095" cy="43891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defRPr sz="1500" b="1">
                <a:solidFill>
                  <a:srgbClr val="183E69"/>
                </a:solidFill>
                <a:latin typeface="Noto Sans Bengali"/>
              </a:defRPr>
            </a:pPr>
            <a:r>
              <a:t>তথ্য সংগ্রহ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46320" y="1673351"/>
            <a:ext cx="228600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defRPr sz="2200" b="1">
                <a:solidFill>
                  <a:srgbClr val="EB892D"/>
                </a:solidFill>
                <a:latin typeface="Noto Sans Bengali"/>
              </a:defRPr>
            </a:pPr>
            <a:r>
              <a:t>→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74920" y="1508760"/>
            <a:ext cx="2057400" cy="777240"/>
          </a:xfrm>
          <a:prstGeom prst="roundRect">
            <a:avLst/>
          </a:prstGeom>
          <a:solidFill>
            <a:srgbClr val="E2F8EB"/>
          </a:solidFill>
          <a:ln>
            <a:solidFill>
              <a:srgbClr val="2D7C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148072" y="1673351"/>
            <a:ext cx="1911095" cy="43891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defRPr sz="1500" b="1">
                <a:solidFill>
                  <a:srgbClr val="183E69"/>
                </a:solidFill>
                <a:latin typeface="Noto Sans Bengali"/>
              </a:defRPr>
            </a:pPr>
            <a:r>
              <a:t>তথ্য যাচাই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32320" y="1673351"/>
            <a:ext cx="228600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defRPr sz="2200" b="1">
                <a:solidFill>
                  <a:srgbClr val="EB892D"/>
                </a:solidFill>
                <a:latin typeface="Noto Sans Bengali"/>
              </a:defRPr>
            </a:pPr>
            <a:r>
              <a:t>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360920" y="1508760"/>
            <a:ext cx="2057400" cy="777240"/>
          </a:xfrm>
          <a:prstGeom prst="roundRect">
            <a:avLst/>
          </a:prstGeom>
          <a:solidFill>
            <a:srgbClr val="E2F8EB"/>
          </a:solidFill>
          <a:ln>
            <a:solidFill>
              <a:srgbClr val="2D7C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434072" y="1673351"/>
            <a:ext cx="1911095" cy="43891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defRPr sz="1500" b="1">
                <a:solidFill>
                  <a:srgbClr val="183E69"/>
                </a:solidFill>
                <a:latin typeface="Noto Sans Bengali"/>
              </a:defRPr>
            </a:pPr>
            <a:r>
              <a:t>প্রযুক্তি নির্বাচন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418320" y="1673351"/>
            <a:ext cx="228600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defRPr sz="2200" b="1">
                <a:solidFill>
                  <a:srgbClr val="EB892D"/>
                </a:solidFill>
                <a:latin typeface="Noto Sans Bengali"/>
              </a:defRPr>
            </a:pPr>
            <a:r>
              <a:t>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646920" y="1508760"/>
            <a:ext cx="2057400" cy="777240"/>
          </a:xfrm>
          <a:prstGeom prst="roundRect">
            <a:avLst/>
          </a:prstGeom>
          <a:solidFill>
            <a:srgbClr val="E2F8EB"/>
          </a:solidFill>
          <a:ln>
            <a:solidFill>
              <a:srgbClr val="2D7C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720072" y="1673351"/>
            <a:ext cx="1911095" cy="43891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defRPr sz="1500" b="1">
                <a:solidFill>
                  <a:srgbClr val="183E69"/>
                </a:solidFill>
                <a:latin typeface="Noto Sans Bengali"/>
              </a:defRPr>
            </a:pPr>
            <a:r>
              <a:t>সমাধান ও পরীক্ষা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31520" y="2880360"/>
            <a:ext cx="10607040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defRPr sz="2300" b="1">
                <a:solidFill>
                  <a:srgbClr val="183E69"/>
                </a:solidFill>
                <a:latin typeface="Noto Sans Bengali"/>
              </a:defRPr>
            </a:pPr>
            <a:r>
              <a:t>উদাহরণ: বিদ্যালয়ের পানির অপচয়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88720" y="3566160"/>
            <a:ext cx="9784080" cy="1965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700">
                <a:solidFill>
                  <a:srgbClr val="2A3037"/>
                </a:solidFill>
                <a:latin typeface="Noto Sans Bengali"/>
              </a:defRPr>
            </a:pPr>
            <a:r>
              <a:t>• সমস্যা: কল খোলা থাকায় পানি নষ্ট হচ্ছে।</a:t>
            </a:r>
          </a:p>
          <a:p>
            <a:pPr>
              <a:spcAft>
                <a:spcPts val="700"/>
              </a:spcAft>
              <a:defRPr sz="1700">
                <a:solidFill>
                  <a:srgbClr val="2A3037"/>
                </a:solidFill>
                <a:latin typeface="Noto Sans Bengali"/>
              </a:defRPr>
            </a:pPr>
            <a:r>
              <a:t>• তথ্য: কোন সময়ে কত পানি অপচয় হচ্ছে তা পর্যবেক্ষণ করি।</a:t>
            </a:r>
          </a:p>
          <a:p>
            <a:pPr>
              <a:spcAft>
                <a:spcPts val="700"/>
              </a:spcAft>
              <a:defRPr sz="1700">
                <a:solidFill>
                  <a:srgbClr val="2A3037"/>
                </a:solidFill>
                <a:latin typeface="Noto Sans Bengali"/>
              </a:defRPr>
            </a:pPr>
            <a:r>
              <a:t>• প্রযুক্তি: টাইমার/সেন্সর/সচেতনতামূলক বার্তা—যা বাস্তবসম্মত তা বেছে নিই।</a:t>
            </a:r>
          </a:p>
          <a:p>
            <a:pPr>
              <a:spcAft>
                <a:spcPts val="700"/>
              </a:spcAft>
              <a:defRPr sz="1700">
                <a:solidFill>
                  <a:srgbClr val="2A3037"/>
                </a:solidFill>
                <a:latin typeface="Noto Sans Bengali"/>
              </a:defRPr>
            </a:pPr>
            <a:r>
              <a:t>• ফল: সমাধানটি কাজ করছে কি না আবার পরীক্ষা করি।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6510528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078"/>
                </a:solidFill>
                <a:latin typeface="Noto Sans Bengali"/>
              </a:defRPr>
            </a:pPr>
            <a:r>
              <a:t>পঞ্চম শ্রেণি • প্রাথমিক বিজ্ঞান • অধ্যায় ১৩     |     7/15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83E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905256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t>কম্পিউটার কী কী কাজে লাগে?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464040" y="146304"/>
            <a:ext cx="22402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CEBFA"/>
                </a:solidFill>
                <a:latin typeface="Noto Sans Bengali"/>
              </a:defRPr>
            </a:pPr>
            <a:r>
              <a:t>উদাহরণ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749808"/>
            <a:ext cx="12191695" cy="64008"/>
          </a:xfrm>
          <a:prstGeom prst="rect">
            <a:avLst/>
          </a:prstGeom>
          <a:solidFill>
            <a:srgbClr val="2D7C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85800" y="1234440"/>
            <a:ext cx="2423160" cy="14173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D7C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50392" y="1344168"/>
            <a:ext cx="2093976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700" b="1">
                <a:solidFill>
                  <a:srgbClr val="2D7CBE"/>
                </a:solidFill>
                <a:latin typeface="Noto Sans Bengali"/>
              </a:defRPr>
            </a:pPr>
            <a:r>
              <a:t>তথ্য সংরক্ষণ</a:t>
            </a:r>
          </a:p>
        </p:txBody>
      </p:sp>
      <p:sp>
        <p:nvSpPr>
          <p:cNvPr id="9" name="Oval 8"/>
          <p:cNvSpPr/>
          <p:nvPr/>
        </p:nvSpPr>
        <p:spPr>
          <a:xfrm>
            <a:off x="1527048" y="1892808"/>
            <a:ext cx="658368" cy="658368"/>
          </a:xfrm>
          <a:prstGeom prst="ellipse">
            <a:avLst/>
          </a:prstGeom>
          <a:solidFill>
            <a:srgbClr val="2D7C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527048" y="1965960"/>
            <a:ext cx="658368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 Symbol"/>
              </a:defRPr>
            </a:pPr>
            <a:r>
              <a:t>✓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520440" y="1234440"/>
            <a:ext cx="2423160" cy="14173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3196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685032" y="1344168"/>
            <a:ext cx="2093976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700" b="1">
                <a:solidFill>
                  <a:srgbClr val="31965B"/>
                </a:solidFill>
                <a:latin typeface="Noto Sans Bengali"/>
              </a:defRPr>
            </a:pPr>
            <a:r>
              <a:t>হিসাব ও তালিকা তৈরি</a:t>
            </a:r>
          </a:p>
        </p:txBody>
      </p:sp>
      <p:sp>
        <p:nvSpPr>
          <p:cNvPr id="13" name="Oval 12"/>
          <p:cNvSpPr/>
          <p:nvPr/>
        </p:nvSpPr>
        <p:spPr>
          <a:xfrm>
            <a:off x="4361688" y="1892808"/>
            <a:ext cx="658368" cy="658368"/>
          </a:xfrm>
          <a:prstGeom prst="ellipse">
            <a:avLst/>
          </a:prstGeom>
          <a:solidFill>
            <a:srgbClr val="319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361688" y="1965960"/>
            <a:ext cx="658368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 Symbol"/>
              </a:defRPr>
            </a:pPr>
            <a:r>
              <a:t>✓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55080" y="1234440"/>
            <a:ext cx="2423160" cy="14173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B89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519672" y="1344168"/>
            <a:ext cx="2093976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700" b="1">
                <a:solidFill>
                  <a:srgbClr val="EB892D"/>
                </a:solidFill>
                <a:latin typeface="Noto Sans Bengali"/>
              </a:defRPr>
            </a:pPr>
            <a:r>
              <a:t>শিক্ষা ও শেখা</a:t>
            </a:r>
          </a:p>
        </p:txBody>
      </p:sp>
      <p:sp>
        <p:nvSpPr>
          <p:cNvPr id="17" name="Oval 16"/>
          <p:cNvSpPr/>
          <p:nvPr/>
        </p:nvSpPr>
        <p:spPr>
          <a:xfrm>
            <a:off x="7196328" y="1892808"/>
            <a:ext cx="658368" cy="658368"/>
          </a:xfrm>
          <a:prstGeom prst="ellipse">
            <a:avLst/>
          </a:prstGeom>
          <a:solidFill>
            <a:srgbClr val="EB89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196328" y="1965960"/>
            <a:ext cx="658368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 Symbol"/>
              </a:defRPr>
            </a:pPr>
            <a:r>
              <a:t>✓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189720" y="1234440"/>
            <a:ext cx="2423160" cy="14173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7458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354312" y="1344168"/>
            <a:ext cx="2093976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700" b="1">
                <a:solidFill>
                  <a:srgbClr val="7458A8"/>
                </a:solidFill>
                <a:latin typeface="Noto Sans Bengali"/>
              </a:defRPr>
            </a:pPr>
            <a:r>
              <a:t>চিঠি/নথি তৈরি</a:t>
            </a:r>
          </a:p>
        </p:txBody>
      </p:sp>
      <p:sp>
        <p:nvSpPr>
          <p:cNvPr id="21" name="Oval 20"/>
          <p:cNvSpPr/>
          <p:nvPr/>
        </p:nvSpPr>
        <p:spPr>
          <a:xfrm>
            <a:off x="10030968" y="1892808"/>
            <a:ext cx="658368" cy="658368"/>
          </a:xfrm>
          <a:prstGeom prst="ellipse">
            <a:avLst/>
          </a:prstGeom>
          <a:solidFill>
            <a:srgbClr val="7458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0030968" y="1965960"/>
            <a:ext cx="658368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 Symbol"/>
              </a:defRPr>
            </a:pPr>
            <a:r>
              <a:t>✓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85800" y="3154680"/>
            <a:ext cx="2423160" cy="14173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D7C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50392" y="3264408"/>
            <a:ext cx="2093976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700" b="1">
                <a:solidFill>
                  <a:srgbClr val="2D7CBE"/>
                </a:solidFill>
                <a:latin typeface="Noto Sans Bengali"/>
              </a:defRPr>
            </a:pPr>
            <a:r>
              <a:t>যোগাযোগ</a:t>
            </a:r>
          </a:p>
        </p:txBody>
      </p:sp>
      <p:sp>
        <p:nvSpPr>
          <p:cNvPr id="25" name="Oval 24"/>
          <p:cNvSpPr/>
          <p:nvPr/>
        </p:nvSpPr>
        <p:spPr>
          <a:xfrm>
            <a:off x="1527048" y="3813048"/>
            <a:ext cx="658368" cy="658368"/>
          </a:xfrm>
          <a:prstGeom prst="ellipse">
            <a:avLst/>
          </a:prstGeom>
          <a:solidFill>
            <a:srgbClr val="2D7C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527048" y="3886200"/>
            <a:ext cx="658368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 Symbol"/>
              </a:defRPr>
            </a:pPr>
            <a:r>
              <a:t>✓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3520440" y="3154680"/>
            <a:ext cx="2423160" cy="14173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3196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3685032" y="3264408"/>
            <a:ext cx="2093976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700" b="1">
                <a:solidFill>
                  <a:srgbClr val="31965B"/>
                </a:solidFill>
                <a:latin typeface="Noto Sans Bengali"/>
              </a:defRPr>
            </a:pPr>
            <a:r>
              <a:t>তথ্য অনুসন্ধান</a:t>
            </a:r>
          </a:p>
        </p:txBody>
      </p:sp>
      <p:sp>
        <p:nvSpPr>
          <p:cNvPr id="29" name="Oval 28"/>
          <p:cNvSpPr/>
          <p:nvPr/>
        </p:nvSpPr>
        <p:spPr>
          <a:xfrm>
            <a:off x="4361688" y="3813048"/>
            <a:ext cx="658368" cy="658368"/>
          </a:xfrm>
          <a:prstGeom prst="ellipse">
            <a:avLst/>
          </a:prstGeom>
          <a:solidFill>
            <a:srgbClr val="319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4361688" y="3886200"/>
            <a:ext cx="658368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 Symbol"/>
              </a:defRPr>
            </a:pPr>
            <a:r>
              <a:t>✓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55080" y="3154680"/>
            <a:ext cx="2423160" cy="14173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B89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6519672" y="3264408"/>
            <a:ext cx="2093976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700" b="1">
                <a:solidFill>
                  <a:srgbClr val="EB892D"/>
                </a:solidFill>
                <a:latin typeface="Noto Sans Bengali"/>
              </a:defRPr>
            </a:pPr>
            <a:r>
              <a:t>সেবা ও লেনদেন</a:t>
            </a:r>
          </a:p>
        </p:txBody>
      </p:sp>
      <p:sp>
        <p:nvSpPr>
          <p:cNvPr id="33" name="Oval 32"/>
          <p:cNvSpPr/>
          <p:nvPr/>
        </p:nvSpPr>
        <p:spPr>
          <a:xfrm>
            <a:off x="7196328" y="3813048"/>
            <a:ext cx="658368" cy="658368"/>
          </a:xfrm>
          <a:prstGeom prst="ellipse">
            <a:avLst/>
          </a:prstGeom>
          <a:solidFill>
            <a:srgbClr val="EB89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7196328" y="3886200"/>
            <a:ext cx="658368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 Symbol"/>
              </a:defRPr>
            </a:pPr>
            <a:r>
              <a:t>✓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9189720" y="3154680"/>
            <a:ext cx="2423160" cy="14173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7458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9354312" y="3264408"/>
            <a:ext cx="2093976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700" b="1">
                <a:solidFill>
                  <a:srgbClr val="7458A8"/>
                </a:solidFill>
                <a:latin typeface="Noto Sans Bengali"/>
              </a:defRPr>
            </a:pPr>
            <a:r>
              <a:t>ছবি/ভিডিও তৈরি</a:t>
            </a:r>
          </a:p>
        </p:txBody>
      </p:sp>
      <p:sp>
        <p:nvSpPr>
          <p:cNvPr id="37" name="Oval 36"/>
          <p:cNvSpPr/>
          <p:nvPr/>
        </p:nvSpPr>
        <p:spPr>
          <a:xfrm>
            <a:off x="10030968" y="3813048"/>
            <a:ext cx="658368" cy="658368"/>
          </a:xfrm>
          <a:prstGeom prst="ellipse">
            <a:avLst/>
          </a:prstGeom>
          <a:solidFill>
            <a:srgbClr val="7458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10030968" y="3886200"/>
            <a:ext cx="658368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 Symbol"/>
              </a:defRPr>
            </a:pPr>
            <a:r>
              <a:t>✓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14400" y="5349240"/>
            <a:ext cx="10241280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defRPr sz="1800" b="1">
                <a:solidFill>
                  <a:srgbClr val="EB892D"/>
                </a:solidFill>
                <a:latin typeface="Noto Sans Bengali"/>
              </a:defRPr>
            </a:pPr>
            <a:r>
              <a:t>প্রশ্ন: তোমার বিদ্যালয়ে কম্পিউটার ব্যবহার করে কোন কাজটি করা যায়?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02920" y="6510528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078"/>
                </a:solidFill>
                <a:latin typeface="Noto Sans Bengali"/>
              </a:defRPr>
            </a:pPr>
            <a:r>
              <a:t>পঞ্চম শ্রেণি • প্রাথমিক বিজ্ঞান • অধ্যায় ১৩     |     8/15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83E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905256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t>Activity ১ — প্রযুক্তি গোয়েন্দা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464040" y="146304"/>
            <a:ext cx="22402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CEBFA"/>
                </a:solidFill>
                <a:latin typeface="Noto Sans Bengali"/>
              </a:defRPr>
            </a:pPr>
            <a:r>
              <a:t>দলীয় কাজ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749808"/>
            <a:ext cx="12191695" cy="64008"/>
          </a:xfrm>
          <a:prstGeom prst="rect">
            <a:avLst/>
          </a:prstGeom>
          <a:solidFill>
            <a:srgbClr val="EB89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731520" y="1143000"/>
            <a:ext cx="3200400" cy="4389120"/>
          </a:xfrm>
          <a:prstGeom prst="roundRect">
            <a:avLst/>
          </a:prstGeom>
          <a:solidFill>
            <a:srgbClr val="FFF4BE"/>
          </a:solidFill>
          <a:ln w="19050">
            <a:solidFill>
              <a:srgbClr val="EB89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96112" y="1252728"/>
            <a:ext cx="2871216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2100" b="1">
                <a:solidFill>
                  <a:srgbClr val="EB892D"/>
                </a:solidFill>
                <a:latin typeface="Noto Sans Bengali"/>
              </a:defRPr>
            </a:pPr>
            <a:r>
              <a:t>কাজ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6112" y="1709928"/>
            <a:ext cx="2871216" cy="373075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800" b="0">
                <a:solidFill>
                  <a:srgbClr val="2A3037"/>
                </a:solidFill>
                <a:latin typeface="Noto Sans Bengali"/>
              </a:defRPr>
            </a:pPr>
            <a:r>
              <a:t>দলভেদে বিদ্যালয়/বাড়ির ৫টি সমস্যা খুঁজে লেখো। প্রতিটি সমস্যার পাশে কোন প্রযুক্তি সাহায্য করতে পারে তা লিখো।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251960" y="1143000"/>
            <a:ext cx="3200400" cy="4389120"/>
          </a:xfrm>
          <a:prstGeom prst="roundRect">
            <a:avLst/>
          </a:prstGeom>
          <a:solidFill>
            <a:srgbClr val="E2F3FF"/>
          </a:solidFill>
          <a:ln w="19050">
            <a:solidFill>
              <a:srgbClr val="2D7C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416552" y="1252728"/>
            <a:ext cx="2871216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2100" b="1">
                <a:solidFill>
                  <a:srgbClr val="2D7CBE"/>
                </a:solidFill>
                <a:latin typeface="Noto Sans Bengali"/>
              </a:defRPr>
            </a:pPr>
            <a:r>
              <a:t>টেবিল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16552" y="1709928"/>
            <a:ext cx="2871216" cy="373075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800" b="0">
                <a:solidFill>
                  <a:srgbClr val="2A3037"/>
                </a:solidFill>
                <a:latin typeface="Noto Sans Bengali"/>
              </a:defRPr>
            </a:pPr>
            <a:r>
              <a:t>সমস্যা | প্রয়োজনীয় তথ্য | সম্ভাব্য প্রযুক্তি | প্রত্যাশিত ফলাফল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772400" y="1143000"/>
            <a:ext cx="3566160" cy="4389120"/>
          </a:xfrm>
          <a:prstGeom prst="roundRect">
            <a:avLst/>
          </a:prstGeom>
          <a:solidFill>
            <a:srgbClr val="E2F8EB"/>
          </a:solidFill>
          <a:ln w="19050">
            <a:solidFill>
              <a:srgbClr val="3196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936992" y="1252728"/>
            <a:ext cx="3236976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2100" b="1">
                <a:solidFill>
                  <a:srgbClr val="31965B"/>
                </a:solidFill>
                <a:latin typeface="Noto Sans Bengali"/>
              </a:defRPr>
            </a:pPr>
            <a:r>
              <a:t>শেয়ার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36992" y="1709928"/>
            <a:ext cx="3236976" cy="373075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800" b="0">
                <a:solidFill>
                  <a:srgbClr val="2A3037"/>
                </a:solidFill>
                <a:latin typeface="Noto Sans Bengali"/>
              </a:defRPr>
            </a:pPr>
            <a:r>
              <a:t>প্রতিটি দল ১টি সমস্যা বেছে ১ মিনিটে সমাধানের ধারণা উপস্থাপন করবে।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194560" y="5806440"/>
            <a:ext cx="7772400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defRPr sz="1600" b="1">
                <a:solidFill>
                  <a:srgbClr val="7458A8"/>
                </a:solidFill>
                <a:latin typeface="Noto Sans Bengali"/>
              </a:defRPr>
            </a:pPr>
            <a:r>
              <a:t>সময়: ৮ মিনিট  •  উপস্থাপন: ১ মিনিট/দল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6510528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078"/>
                </a:solidFill>
                <a:latin typeface="Noto Sans Bengali"/>
              </a:defRPr>
            </a:pPr>
            <a:r>
              <a:t>পঞ্চম শ্রেণি • প্রাথমিক বিজ্ঞান • অধ্যায় ১৩     |     9/15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83E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905256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t>প্রযুক্তির নিরাপদ ব্যবহার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464040" y="146304"/>
            <a:ext cx="22402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CEBFA"/>
                </a:solidFill>
                <a:latin typeface="Noto Sans Bengali"/>
              </a:defRPr>
            </a:pPr>
            <a:r>
              <a:t>নিজেকে ও তথ্যকে নিরাপদ রাখি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749808"/>
            <a:ext cx="12191695" cy="64008"/>
          </a:xfrm>
          <a:prstGeom prst="rect">
            <a:avLst/>
          </a:prstGeom>
          <a:solidFill>
            <a:srgbClr val="CD4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40080" y="1143000"/>
            <a:ext cx="3429000" cy="17373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CD46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04671" y="1252728"/>
            <a:ext cx="3099816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800" b="1">
                <a:solidFill>
                  <a:srgbClr val="CD4646"/>
                </a:solidFill>
                <a:latin typeface="Noto Sans Bengali"/>
              </a:defRPr>
            </a:pPr>
            <a:r>
              <a:t>সময়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709928"/>
            <a:ext cx="3099816" cy="107899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500" b="0">
                <a:solidFill>
                  <a:srgbClr val="2A3037"/>
                </a:solidFill>
                <a:latin typeface="Noto Sans Bengali"/>
              </a:defRPr>
            </a:pPr>
            <a:r>
              <a:t>দীর্ঘ সময় একটানা স্ক্রিনে না থাকা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80560" y="1143000"/>
            <a:ext cx="3429000" cy="17373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B89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645152" y="1252728"/>
            <a:ext cx="3099816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800" b="1">
                <a:solidFill>
                  <a:srgbClr val="EB892D"/>
                </a:solidFill>
                <a:latin typeface="Noto Sans Bengali"/>
              </a:defRPr>
            </a:pPr>
            <a:r>
              <a:t>চোখ ও শরীর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5152" y="1709928"/>
            <a:ext cx="3099816" cy="107899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500" b="0">
                <a:solidFill>
                  <a:srgbClr val="2A3037"/>
                </a:solidFill>
                <a:latin typeface="Noto Sans Bengali"/>
              </a:defRPr>
            </a:pPr>
            <a:r>
              <a:t>বিরতি, সঠিক দূরত্ব ও সঠিক ভঙ্গি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321040" y="1143000"/>
            <a:ext cx="3429000" cy="17373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3196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485632" y="1252728"/>
            <a:ext cx="3099816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800" b="1">
                <a:solidFill>
                  <a:srgbClr val="31965B"/>
                </a:solidFill>
                <a:latin typeface="Noto Sans Bengali"/>
              </a:defRPr>
            </a:pPr>
            <a:r>
              <a:t>তথ্য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85632" y="1709928"/>
            <a:ext cx="3099816" cy="107899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500" b="0">
                <a:solidFill>
                  <a:srgbClr val="2A3037"/>
                </a:solidFill>
                <a:latin typeface="Noto Sans Bengali"/>
              </a:defRPr>
            </a:pPr>
            <a:r>
              <a:t>পাসওয়ার্ড/ব্যক্তিগত তথ্য অপরিচিতকে না দেওয়া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3291840"/>
            <a:ext cx="3429000" cy="17373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D7C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04671" y="3401568"/>
            <a:ext cx="3099816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800" b="1">
                <a:solidFill>
                  <a:srgbClr val="2D7CBE"/>
                </a:solidFill>
                <a:latin typeface="Noto Sans Bengali"/>
              </a:defRPr>
            </a:pPr>
            <a:r>
              <a:t>ইন্টারনেট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4671" y="3858768"/>
            <a:ext cx="3099816" cy="107899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500" b="0">
                <a:solidFill>
                  <a:srgbClr val="2A3037"/>
                </a:solidFill>
                <a:latin typeface="Noto Sans Bengali"/>
              </a:defRPr>
            </a:pPr>
            <a:r>
              <a:t>অপরিচিত লিংক/ফাইল খুলতে সতর্ক থাকা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480560" y="3291840"/>
            <a:ext cx="3429000" cy="17373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7458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645152" y="3401568"/>
            <a:ext cx="3099816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800" b="1">
                <a:solidFill>
                  <a:srgbClr val="7458A8"/>
                </a:solidFill>
                <a:latin typeface="Noto Sans Bengali"/>
              </a:defRPr>
            </a:pPr>
            <a:r>
              <a:t>ভুল তথ্য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645152" y="3858768"/>
            <a:ext cx="3099816" cy="107899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500" b="0">
                <a:solidFill>
                  <a:srgbClr val="2A3037"/>
                </a:solidFill>
                <a:latin typeface="Noto Sans Bengali"/>
              </a:defRPr>
            </a:pPr>
            <a:r>
              <a:t>শেয়ার করার আগে যাচাই করা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321040" y="3291840"/>
            <a:ext cx="3429000" cy="17373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CD46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485632" y="3401568"/>
            <a:ext cx="3099816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800" b="1">
                <a:solidFill>
                  <a:srgbClr val="CD4646"/>
                </a:solidFill>
                <a:latin typeface="Noto Sans Bengali"/>
              </a:defRPr>
            </a:pPr>
            <a:r>
              <a:t>সহায়তা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85632" y="3858768"/>
            <a:ext cx="3099816" cy="107899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500" b="0">
                <a:solidFill>
                  <a:srgbClr val="2A3037"/>
                </a:solidFill>
                <a:latin typeface="Noto Sans Bengali"/>
              </a:defRPr>
            </a:pPr>
            <a:r>
              <a:t>সমস্যা হলে অভিভাবক/শিক্ষককে জানানো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2920" y="6510528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078"/>
                </a:solidFill>
                <a:latin typeface="Noto Sans Bengali"/>
              </a:defRPr>
            </a:pPr>
            <a:r>
              <a:t>পঞ্চম শ্রেণি • প্রাথমিক বিজ্ঞান • অধ্যায় ১৩     |     10/15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83E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905256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t>প্রযুক্তির অতিরিক্ত ব্যবহার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464040" y="146304"/>
            <a:ext cx="22402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CEBFA"/>
                </a:solidFill>
                <a:latin typeface="Noto Sans Bengali"/>
              </a:defRPr>
            </a:pPr>
            <a:r>
              <a:t>সুবিধার সঙ্গে দায়িত্বও আছে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749808"/>
            <a:ext cx="12191695" cy="64008"/>
          </a:xfrm>
          <a:prstGeom prst="rect">
            <a:avLst/>
          </a:prstGeom>
          <a:solidFill>
            <a:srgbClr val="CD4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731520" y="1234440"/>
            <a:ext cx="5120640" cy="3566160"/>
          </a:xfrm>
          <a:prstGeom prst="roundRect">
            <a:avLst/>
          </a:prstGeom>
          <a:solidFill>
            <a:srgbClr val="FFE8EE"/>
          </a:solidFill>
          <a:ln w="19050">
            <a:solidFill>
              <a:srgbClr val="CD46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96112" y="1344168"/>
            <a:ext cx="4791455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2100" b="1">
                <a:solidFill>
                  <a:srgbClr val="CD4646"/>
                </a:solidFill>
                <a:latin typeface="Noto Sans Bengali"/>
              </a:defRPr>
            </a:pPr>
            <a:r>
              <a:t>সম্ভাব্য সমস্যা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6112" y="1801368"/>
            <a:ext cx="4791455" cy="2907791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700" b="0">
                <a:solidFill>
                  <a:srgbClr val="2A3037"/>
                </a:solidFill>
                <a:latin typeface="Noto Sans Bengali"/>
              </a:defRPr>
            </a:pPr>
            <a:r>
              <a:t>• বেশি সময় স্ক্রিনে থাকলে চোখে অস্বস্তি হতে পারে</a:t>
            </a:r>
            <a:br/>
            <a:r>
              <a:t>• দীর্ঘক্ষণ বসে থাকলে শরীরের নড়াচড়া কমে যায়</a:t>
            </a:r>
            <a:br/>
            <a:r>
              <a:t>• পড়াশোনা, ঘুম বা খেলাধুলার সময় কমে যেতে পারে</a:t>
            </a:r>
            <a:br/>
            <a:r>
              <a:t>• অতিরিক্ত নির্ভরতা মনোযোগে বাধা দিতে পারে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55080" y="1234440"/>
            <a:ext cx="5120640" cy="3566160"/>
          </a:xfrm>
          <a:prstGeom prst="roundRect">
            <a:avLst/>
          </a:prstGeom>
          <a:solidFill>
            <a:srgbClr val="E2F8EB"/>
          </a:solidFill>
          <a:ln w="19050">
            <a:solidFill>
              <a:srgbClr val="3196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19672" y="1344168"/>
            <a:ext cx="4791455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2100" b="1">
                <a:solidFill>
                  <a:srgbClr val="31965B"/>
                </a:solidFill>
                <a:latin typeface="Noto Sans Bengali"/>
              </a:defRPr>
            </a:pPr>
            <a:r>
              <a:t>সুষম ব্যবহার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9672" y="1801368"/>
            <a:ext cx="4791455" cy="2907791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700" b="0">
                <a:solidFill>
                  <a:srgbClr val="2A3037"/>
                </a:solidFill>
                <a:latin typeface="Noto Sans Bengali"/>
              </a:defRPr>
            </a:pPr>
            <a:r>
              <a:t>• প্রয়োজন অনুযায়ী প্রযুক্তি ব্যবহার</a:t>
            </a:r>
            <a:br/>
            <a:r>
              <a:t>• নিয়মিত বিরতি ও শারীরিক কাজ</a:t>
            </a:r>
            <a:br/>
            <a:r>
              <a:t>• ঘুমের সময় ঠিক রাখা</a:t>
            </a:r>
            <a:br/>
            <a:r>
              <a:t>• বাস্তব বন্ধু, পরিবার ও বইয়ের সময় রাখা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5257800"/>
            <a:ext cx="10332720" cy="5943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defRPr sz="2000" b="1">
                <a:solidFill>
                  <a:srgbClr val="183E69"/>
                </a:solidFill>
                <a:latin typeface="Noto Sans Bengali"/>
              </a:defRPr>
            </a:pPr>
            <a:r>
              <a:t>প্রযুক্তি আমাদের সহায়ক—আমরা প্রযুক্তির নিয়ন্ত্রিত ও নিরাপদ ব্যবহারকারী।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6510528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078"/>
                </a:solidFill>
                <a:latin typeface="Noto Sans Bengali"/>
              </a:defRPr>
            </a:pPr>
            <a:r>
              <a:t>পঞ্চম শ্রেণি • প্রাথমিক বিজ্ঞান • অধ্যায় ১৩     |     11/15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83E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905256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t>Activity ২ — তথ্য যাচাই চ্যালেঞ্জ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464040" y="146304"/>
            <a:ext cx="22402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CEBFA"/>
                </a:solidFill>
                <a:latin typeface="Noto Sans Bengali"/>
              </a:defRPr>
            </a:pPr>
            <a:r>
              <a:t>জোড়ায় কাজ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749808"/>
            <a:ext cx="12191695" cy="64008"/>
          </a:xfrm>
          <a:prstGeom prst="rect">
            <a:avLst/>
          </a:prstGeom>
          <a:solidFill>
            <a:srgbClr val="7458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31520" y="1097280"/>
            <a:ext cx="10698480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defRPr sz="2200" b="1">
                <a:solidFill>
                  <a:srgbClr val="183E69"/>
                </a:solidFill>
                <a:latin typeface="Noto Sans Bengali"/>
              </a:defRPr>
            </a:pPr>
            <a:r>
              <a:t>তিনটি বাক্য পড়ো। কোনটি যাচাই করা দরকার?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1874519"/>
            <a:ext cx="3291840" cy="19659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D7C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87552" y="1984248"/>
            <a:ext cx="2962656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800" b="1">
                <a:solidFill>
                  <a:srgbClr val="2D7CBE"/>
                </a:solidFill>
                <a:latin typeface="Noto Sans Bengali"/>
              </a:defRPr>
            </a:pPr>
            <a:r>
              <a:t>বাক্য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87552" y="2441448"/>
            <a:ext cx="2962656" cy="130759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700" b="0">
                <a:solidFill>
                  <a:srgbClr val="2A3037"/>
                </a:solidFill>
                <a:latin typeface="Noto Sans Bengali"/>
              </a:defRPr>
            </a:pPr>
            <a:r>
              <a:t>১. আগামীকাল আমাদের এলাকায় বৃষ্টি হবেই।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72000" y="1874519"/>
            <a:ext cx="3291840" cy="19659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CD46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736592" y="1984248"/>
            <a:ext cx="2962656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800" b="1">
                <a:solidFill>
                  <a:srgbClr val="CD4646"/>
                </a:solidFill>
                <a:latin typeface="Noto Sans Bengali"/>
              </a:defRPr>
            </a:pPr>
            <a:r>
              <a:t>বাক্য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36592" y="2441448"/>
            <a:ext cx="2962656" cy="130759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700" b="0">
                <a:solidFill>
                  <a:srgbClr val="2A3037"/>
                </a:solidFill>
                <a:latin typeface="Noto Sans Bengali"/>
              </a:defRPr>
            </a:pPr>
            <a:r>
              <a:t>২. এই ওয়েবসাইটের তথ্যই সবসময় ১০০% সঠিক।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321040" y="1874519"/>
            <a:ext cx="3291840" cy="19659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B89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485632" y="1984248"/>
            <a:ext cx="2962656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800" b="1">
                <a:solidFill>
                  <a:srgbClr val="EB892D"/>
                </a:solidFill>
                <a:latin typeface="Noto Sans Bengali"/>
              </a:defRPr>
            </a:pPr>
            <a:r>
              <a:t>বাক্য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85632" y="2441448"/>
            <a:ext cx="2962656" cy="130759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700" b="0">
                <a:solidFill>
                  <a:srgbClr val="2A3037"/>
                </a:solidFill>
                <a:latin typeface="Noto Sans Bengali"/>
              </a:defRPr>
            </a:pPr>
            <a:r>
              <a:t>৩. বিদ্যালয়ের গাছের সংখ্যা ৫০টি।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4343400"/>
            <a:ext cx="10241280" cy="5486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defRPr sz="1900" b="1">
                <a:solidFill>
                  <a:srgbClr val="7458A8"/>
                </a:solidFill>
                <a:latin typeface="Noto Sans Bengali"/>
              </a:defRPr>
            </a:pPr>
            <a:r>
              <a:t>চ্যালেঞ্জ: প্রতিটি তথ্য যাচাই করতে তুমি কোন উৎস ব্যবহার করবে?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45920" y="4892040"/>
            <a:ext cx="8961120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500">
                <a:solidFill>
                  <a:srgbClr val="2A3037"/>
                </a:solidFill>
                <a:latin typeface="Noto Sans Bengali"/>
              </a:defRPr>
            </a:pPr>
            <a:r>
              <a:t>• আবহাওয়ার তথ্য → নির্ভরযোগ্য আবহাওয়া উৎস</a:t>
            </a:r>
          </a:p>
          <a:p>
            <a:pPr>
              <a:spcAft>
                <a:spcPts val="700"/>
              </a:spcAft>
              <a:defRPr sz="1500">
                <a:solidFill>
                  <a:srgbClr val="2A3037"/>
                </a:solidFill>
                <a:latin typeface="Noto Sans Bengali"/>
              </a:defRPr>
            </a:pPr>
            <a:r>
              <a:t>• ওয়েবসাইটের দাবি → একাধিক বিশ্বস্ত উৎস</a:t>
            </a:r>
          </a:p>
          <a:p>
            <a:pPr>
              <a:spcAft>
                <a:spcPts val="700"/>
              </a:spcAft>
              <a:defRPr sz="1500">
                <a:solidFill>
                  <a:srgbClr val="2A3037"/>
                </a:solidFill>
                <a:latin typeface="Noto Sans Bengali"/>
              </a:defRPr>
            </a:pPr>
            <a:r>
              <a:t>• গাছের সংখ্যা → সরাসরি গণনা/পর্যবেক্ষণ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6510528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078"/>
                </a:solidFill>
                <a:latin typeface="Noto Sans Bengali"/>
              </a:defRPr>
            </a:pPr>
            <a:r>
              <a:t>পঞ্চম শ্রেণি • প্রাথমিক বিজ্ঞান • অধ্যায় ১৩     |     12/15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83E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905256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t>Activity ৩ — ছোট সমস্যা, বড় সমাধান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464040" y="146304"/>
            <a:ext cx="22402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CEBFA"/>
                </a:solidFill>
                <a:latin typeface="Noto Sans Bengali"/>
              </a:defRPr>
            </a:pPr>
            <a:r>
              <a:t>মিনি প্রজেক্ট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749808"/>
            <a:ext cx="12191695" cy="64008"/>
          </a:xfrm>
          <a:prstGeom prst="rect">
            <a:avLst/>
          </a:prstGeom>
          <a:solidFill>
            <a:srgbClr val="319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31520" y="1051560"/>
            <a:ext cx="2011680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2000" b="1">
                <a:solidFill>
                  <a:srgbClr val="31965B"/>
                </a:solidFill>
                <a:latin typeface="Noto Sans Bengali"/>
              </a:defRPr>
            </a:pPr>
            <a:r>
              <a:t>সমস্যা নির্বাচন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1600200"/>
            <a:ext cx="2423160" cy="1234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D7C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50392" y="1709928"/>
            <a:ext cx="2093976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600" b="1">
                <a:solidFill>
                  <a:srgbClr val="2D7CBE"/>
                </a:solidFill>
                <a:latin typeface="Noto Sans Bengali"/>
              </a:defRPr>
            </a:pPr>
            <a:r>
              <a:t>ক্লাসে শব্দ বেশি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520440" y="1600200"/>
            <a:ext cx="2423160" cy="1234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B89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685032" y="1709928"/>
            <a:ext cx="2093976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600" b="1">
                <a:solidFill>
                  <a:srgbClr val="EB892D"/>
                </a:solidFill>
                <a:latin typeface="Noto Sans Bengali"/>
              </a:defRPr>
            </a:pPr>
            <a:r>
              <a:t>বই খুঁজে পেতে সময় লাগে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55080" y="1600200"/>
            <a:ext cx="2423160" cy="1234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CD46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519672" y="1709928"/>
            <a:ext cx="2093976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600" b="1">
                <a:solidFill>
                  <a:srgbClr val="CD4646"/>
                </a:solidFill>
                <a:latin typeface="Noto Sans Bengali"/>
              </a:defRPr>
            </a:pPr>
            <a:r>
              <a:t>পানি অপচয় হয়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189720" y="1600200"/>
            <a:ext cx="2423160" cy="12344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3196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354312" y="1709928"/>
            <a:ext cx="2093976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600" b="1">
                <a:solidFill>
                  <a:srgbClr val="31965B"/>
                </a:solidFill>
                <a:latin typeface="Noto Sans Bengali"/>
              </a:defRPr>
            </a:pPr>
            <a:r>
              <a:t>গাছের যত্নের তথ্য মনে থাকে না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14400" y="3246120"/>
            <a:ext cx="1874519" cy="777240"/>
          </a:xfrm>
          <a:prstGeom prst="roundRect">
            <a:avLst/>
          </a:prstGeom>
          <a:solidFill>
            <a:srgbClr val="E2F3FF"/>
          </a:solidFill>
          <a:ln>
            <a:solidFill>
              <a:srgbClr val="2D7C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87552" y="3410712"/>
            <a:ext cx="1728216" cy="43891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defRPr sz="1500" b="1">
                <a:solidFill>
                  <a:srgbClr val="183E69"/>
                </a:solidFill>
                <a:latin typeface="Noto Sans Bengali"/>
              </a:defRPr>
            </a:pPr>
            <a:r>
              <a:t>সমস্যা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88920" y="3410712"/>
            <a:ext cx="228600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defRPr sz="2200" b="1">
                <a:solidFill>
                  <a:srgbClr val="EB892D"/>
                </a:solidFill>
                <a:latin typeface="Noto Sans Bengali"/>
              </a:defRPr>
            </a:pPr>
            <a:r>
              <a:t>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017520" y="3246120"/>
            <a:ext cx="1874519" cy="777240"/>
          </a:xfrm>
          <a:prstGeom prst="roundRect">
            <a:avLst/>
          </a:prstGeom>
          <a:solidFill>
            <a:srgbClr val="E2F3FF"/>
          </a:solidFill>
          <a:ln>
            <a:solidFill>
              <a:srgbClr val="2D7C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3090672" y="3410712"/>
            <a:ext cx="1728216" cy="43891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defRPr sz="1500" b="1">
                <a:solidFill>
                  <a:srgbClr val="183E69"/>
                </a:solidFill>
                <a:latin typeface="Noto Sans Bengali"/>
              </a:defRPr>
            </a:pPr>
            <a:r>
              <a:t>তথ্য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92040" y="3410712"/>
            <a:ext cx="228600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defRPr sz="2200" b="1">
                <a:solidFill>
                  <a:srgbClr val="EB892D"/>
                </a:solidFill>
                <a:latin typeface="Noto Sans Bengali"/>
              </a:defRPr>
            </a:pPr>
            <a:r>
              <a:t>→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120640" y="3246120"/>
            <a:ext cx="1874519" cy="777240"/>
          </a:xfrm>
          <a:prstGeom prst="roundRect">
            <a:avLst/>
          </a:prstGeom>
          <a:solidFill>
            <a:srgbClr val="E2F3FF"/>
          </a:solidFill>
          <a:ln>
            <a:solidFill>
              <a:srgbClr val="2D7C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5193792" y="3410712"/>
            <a:ext cx="1728216" cy="43891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defRPr sz="1500" b="1">
                <a:solidFill>
                  <a:srgbClr val="183E69"/>
                </a:solidFill>
                <a:latin typeface="Noto Sans Bengali"/>
              </a:defRPr>
            </a:pPr>
            <a:r>
              <a:t>আইডিয়া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95159" y="3410712"/>
            <a:ext cx="228600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defRPr sz="2200" b="1">
                <a:solidFill>
                  <a:srgbClr val="EB892D"/>
                </a:solidFill>
                <a:latin typeface="Noto Sans Bengali"/>
              </a:defRPr>
            </a:pPr>
            <a:r>
              <a:t>→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223759" y="3246120"/>
            <a:ext cx="1874519" cy="777240"/>
          </a:xfrm>
          <a:prstGeom prst="roundRect">
            <a:avLst/>
          </a:prstGeom>
          <a:solidFill>
            <a:srgbClr val="E2F3FF"/>
          </a:solidFill>
          <a:ln>
            <a:solidFill>
              <a:srgbClr val="2D7C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296912" y="3410712"/>
            <a:ext cx="1728216" cy="43891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defRPr sz="1500" b="1">
                <a:solidFill>
                  <a:srgbClr val="183E69"/>
                </a:solidFill>
                <a:latin typeface="Noto Sans Bengali"/>
              </a:defRPr>
            </a:pPr>
            <a:r>
              <a:t>প্রযুক্তি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098280" y="3410712"/>
            <a:ext cx="228600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defRPr sz="2200" b="1">
                <a:solidFill>
                  <a:srgbClr val="EB892D"/>
                </a:solidFill>
                <a:latin typeface="Noto Sans Bengali"/>
              </a:defRPr>
            </a:pPr>
            <a:r>
              <a:t>→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326880" y="3246120"/>
            <a:ext cx="1874519" cy="777240"/>
          </a:xfrm>
          <a:prstGeom prst="roundRect">
            <a:avLst/>
          </a:prstGeom>
          <a:solidFill>
            <a:srgbClr val="E2F3FF"/>
          </a:solidFill>
          <a:ln>
            <a:solidFill>
              <a:srgbClr val="2D7C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9400032" y="3410712"/>
            <a:ext cx="1728216" cy="43891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defRPr sz="1500" b="1">
                <a:solidFill>
                  <a:srgbClr val="183E69"/>
                </a:solidFill>
                <a:latin typeface="Noto Sans Bengali"/>
              </a:defRPr>
            </a:pPr>
            <a:r>
              <a:t>পরীক্ষা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280160" y="4343400"/>
            <a:ext cx="9601200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defRPr sz="2000" b="1">
                <a:solidFill>
                  <a:srgbClr val="183E69"/>
                </a:solidFill>
                <a:latin typeface="Noto Sans Bengali"/>
              </a:defRPr>
            </a:pPr>
            <a:r>
              <a:t>দলীয় পোস্টার/খাতায় ৫ ধাপের সমাধান আঁকো।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749039" y="5074920"/>
            <a:ext cx="4663440" cy="457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defRPr sz="1700" b="1">
                <a:solidFill>
                  <a:srgbClr val="EB892D"/>
                </a:solidFill>
                <a:latin typeface="Noto Sans Bengali"/>
              </a:defRPr>
            </a:pPr>
            <a:r>
              <a:t>উপস্থাপন: ২ মিনিট/দল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02920" y="6510528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078"/>
                </a:solidFill>
                <a:latin typeface="Noto Sans Bengali"/>
              </a:defRPr>
            </a:pPr>
            <a:r>
              <a:t>পঞ্চম শ্রেণি • প্রাথমিক বিজ্ঞান • অধ্যায় ১৩     |     13/15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83E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905256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t>Assessment — দেখি কতটা শিখলাম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464040" y="146304"/>
            <a:ext cx="22402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CEBFA"/>
                </a:solidFill>
                <a:latin typeface="Noto Sans Bengali"/>
              </a:defRPr>
            </a:pPr>
            <a:r>
              <a:t>Exit Ticket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749808"/>
            <a:ext cx="12191695" cy="64008"/>
          </a:xfrm>
          <a:prstGeom prst="rect">
            <a:avLst/>
          </a:prstGeom>
          <a:solidFill>
            <a:srgbClr val="EB89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594360" y="1005840"/>
            <a:ext cx="475488" cy="475488"/>
          </a:xfrm>
          <a:prstGeom prst="ellipse">
            <a:avLst/>
          </a:prstGeom>
          <a:solidFill>
            <a:srgbClr val="EB89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94360" y="1078992"/>
            <a:ext cx="475488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Segoe UI Symbol"/>
              </a:defRPr>
            </a:pPr>
            <a: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987552"/>
            <a:ext cx="10149840" cy="6400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600" b="0">
                <a:solidFill>
                  <a:srgbClr val="2A3037"/>
                </a:solidFill>
                <a:latin typeface="Noto Sans Bengali"/>
              </a:defRPr>
            </a:pPr>
            <a:r>
              <a:t>১. বিজ্ঞান ও প্রযুক্তির মধ্যে একটি সম্পর্ক লেখো।</a:t>
            </a:r>
          </a:p>
        </p:txBody>
      </p:sp>
      <p:sp>
        <p:nvSpPr>
          <p:cNvPr id="10" name="Oval 9"/>
          <p:cNvSpPr/>
          <p:nvPr/>
        </p:nvSpPr>
        <p:spPr>
          <a:xfrm>
            <a:off x="594360" y="1965960"/>
            <a:ext cx="475488" cy="475488"/>
          </a:xfrm>
          <a:prstGeom prst="ellipse">
            <a:avLst/>
          </a:prstGeom>
          <a:solidFill>
            <a:srgbClr val="EB89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94360" y="2039112"/>
            <a:ext cx="475488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Segoe UI Symbol"/>
              </a:defRPr>
            </a:pPr>
            <a: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34440" y="1947672"/>
            <a:ext cx="10149840" cy="6400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600" b="0">
                <a:solidFill>
                  <a:srgbClr val="2A3037"/>
                </a:solidFill>
                <a:latin typeface="Noto Sans Bengali"/>
              </a:defRPr>
            </a:pPr>
            <a:r>
              <a:t>২. তথ্য যাচাই করার দুটি উপায় লেখো।</a:t>
            </a:r>
          </a:p>
        </p:txBody>
      </p:sp>
      <p:sp>
        <p:nvSpPr>
          <p:cNvPr id="13" name="Oval 12"/>
          <p:cNvSpPr/>
          <p:nvPr/>
        </p:nvSpPr>
        <p:spPr>
          <a:xfrm>
            <a:off x="594360" y="2926080"/>
            <a:ext cx="475488" cy="475488"/>
          </a:xfrm>
          <a:prstGeom prst="ellipse">
            <a:avLst/>
          </a:prstGeom>
          <a:solidFill>
            <a:srgbClr val="EB89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94360" y="2999232"/>
            <a:ext cx="475488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Segoe UI Symbol"/>
              </a:defRPr>
            </a:pPr>
            <a: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34440" y="2907792"/>
            <a:ext cx="10149840" cy="6400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600" b="0">
                <a:solidFill>
                  <a:srgbClr val="2A3037"/>
                </a:solidFill>
                <a:latin typeface="Noto Sans Bengali"/>
              </a:defRPr>
            </a:pPr>
            <a:r>
              <a:t>৩. প্রযুক্তির নিরাপদ ব্যবহারের দুটি নিয়ম লেখো।</a:t>
            </a:r>
          </a:p>
        </p:txBody>
      </p:sp>
      <p:sp>
        <p:nvSpPr>
          <p:cNvPr id="16" name="Oval 15"/>
          <p:cNvSpPr/>
          <p:nvPr/>
        </p:nvSpPr>
        <p:spPr>
          <a:xfrm>
            <a:off x="594360" y="3886200"/>
            <a:ext cx="475488" cy="475488"/>
          </a:xfrm>
          <a:prstGeom prst="ellipse">
            <a:avLst/>
          </a:prstGeom>
          <a:solidFill>
            <a:srgbClr val="EB89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94360" y="3959352"/>
            <a:ext cx="475488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Segoe UI Symbol"/>
              </a:defRPr>
            </a:pPr>
            <a: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34440" y="3867912"/>
            <a:ext cx="10149840" cy="6400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600" b="0">
                <a:solidFill>
                  <a:srgbClr val="2A3037"/>
                </a:solidFill>
                <a:latin typeface="Noto Sans Bengali"/>
              </a:defRPr>
            </a:pPr>
            <a:r>
              <a:t>৪. একটি বাস্তব সমস্যা লিখে তার জন্য উপযুক্ত প্রযুক্তির নাম বলো।</a:t>
            </a:r>
          </a:p>
        </p:txBody>
      </p:sp>
      <p:sp>
        <p:nvSpPr>
          <p:cNvPr id="19" name="Oval 18"/>
          <p:cNvSpPr/>
          <p:nvPr/>
        </p:nvSpPr>
        <p:spPr>
          <a:xfrm>
            <a:off x="594360" y="4846320"/>
            <a:ext cx="475488" cy="475488"/>
          </a:xfrm>
          <a:prstGeom prst="ellipse">
            <a:avLst/>
          </a:prstGeom>
          <a:solidFill>
            <a:srgbClr val="EB89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94360" y="4919472"/>
            <a:ext cx="475488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Segoe UI Symbol"/>
              </a:defRPr>
            </a:pPr>
            <a:r>
              <a:t>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34440" y="4828032"/>
            <a:ext cx="10149840" cy="6400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600" b="0">
                <a:solidFill>
                  <a:srgbClr val="2A3037"/>
                </a:solidFill>
                <a:latin typeface="Noto Sans Bengali"/>
              </a:defRPr>
            </a:pPr>
            <a:r>
              <a:t>৫. সমস্যা সমাধানের ধাপগুলো ক্রমানুসারে সাজাও।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51560" y="5806440"/>
            <a:ext cx="10058400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defRPr sz="1500" b="1">
                <a:solidFill>
                  <a:srgbClr val="7458A8"/>
                </a:solidFill>
                <a:latin typeface="Noto Sans Bengali"/>
              </a:defRPr>
            </a:pPr>
            <a:r>
              <a:t>শিক্ষকের দ্রুত মূল্যায়ন: ৫টির মধ্যে কতটি উত্তর সঠিক/যুক্তিসংগত?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6510528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078"/>
                </a:solidFill>
                <a:latin typeface="Noto Sans Bengali"/>
              </a:defRPr>
            </a:pPr>
            <a:r>
              <a:t>পঞ্চম শ্রেণি • প্রাথমিক বিজ্ঞান • অধ্যায় ১৩     |     14/15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83E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905256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Noto Sans Bengali"/>
              </a:defRPr>
            </a:pPr>
            <a:r>
              <a:t>আজকের শেখা — এক নজরে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464040" y="146304"/>
            <a:ext cx="22402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CEBFA"/>
                </a:solidFill>
                <a:latin typeface="Noto Sans Bengali"/>
              </a:defRPr>
            </a:pPr>
            <a:r>
              <a:t>Recap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749808"/>
            <a:ext cx="12191695" cy="64008"/>
          </a:xfrm>
          <a:prstGeom prst="rect">
            <a:avLst/>
          </a:prstGeom>
          <a:solidFill>
            <a:srgbClr val="2D7C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143000"/>
            <a:ext cx="10332720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900">
                <a:solidFill>
                  <a:srgbClr val="2A3037"/>
                </a:solidFill>
                <a:latin typeface="Noto Sans Bengali"/>
              </a:defRPr>
            </a:pPr>
            <a:r>
              <a:t>• বিজ্ঞান জ্ঞান দেয়; প্রযুক্তি সেই জ্ঞান কাজে লাগিয়ে বাস্তব সমস্যা সমাধানে সাহায্য করে।</a:t>
            </a:r>
          </a:p>
          <a:p>
            <a:pPr>
              <a:spcAft>
                <a:spcPts val="700"/>
              </a:spcAft>
              <a:defRPr sz="1900">
                <a:solidFill>
                  <a:srgbClr val="2A3037"/>
                </a:solidFill>
                <a:latin typeface="Noto Sans Bengali"/>
              </a:defRPr>
            </a:pPr>
            <a:r>
              <a:t>• তথ্য সংগ্রহ ও যাচাই করে উপযুক্ত প্রযুক্তি বেছে নিতে হয়।</a:t>
            </a:r>
          </a:p>
          <a:p>
            <a:pPr>
              <a:spcAft>
                <a:spcPts val="700"/>
              </a:spcAft>
              <a:defRPr sz="1900">
                <a:solidFill>
                  <a:srgbClr val="2A3037"/>
                </a:solidFill>
                <a:latin typeface="Noto Sans Bengali"/>
              </a:defRPr>
            </a:pPr>
            <a:r>
              <a:t>• প্রযুক্তির নিরাপদ, দায়িত্বশীল ও পরিমিত ব্যবহার জরুরি।</a:t>
            </a:r>
          </a:p>
          <a:p>
            <a:pPr>
              <a:spcAft>
                <a:spcPts val="700"/>
              </a:spcAft>
              <a:defRPr sz="1900">
                <a:solidFill>
                  <a:srgbClr val="2A3037"/>
                </a:solidFill>
                <a:latin typeface="Noto Sans Bengali"/>
              </a:defRPr>
            </a:pPr>
            <a:r>
              <a:t>• ভালো সমস্যা সমাধান = সমস্যা বোঝা + তথ্য + সঠিক প্রযুক্তি + পরীক্ষা।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55080" y="3886200"/>
            <a:ext cx="4983480" cy="1508760"/>
          </a:xfrm>
          <a:prstGeom prst="roundRect">
            <a:avLst/>
          </a:prstGeom>
          <a:solidFill>
            <a:srgbClr val="E2F8EB"/>
          </a:solidFill>
          <a:ln w="19050">
            <a:solidFill>
              <a:srgbClr val="3196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519672" y="3995928"/>
            <a:ext cx="4654296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800" b="1">
                <a:solidFill>
                  <a:srgbClr val="31965B"/>
                </a:solidFill>
                <a:latin typeface="Noto Sans Bengali"/>
              </a:defRPr>
            </a:pPr>
            <a:r>
              <a:t>শেষ প্রশ্ন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19672" y="4453128"/>
            <a:ext cx="4654296" cy="85039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1500" b="0">
                <a:solidFill>
                  <a:srgbClr val="2A3037"/>
                </a:solidFill>
                <a:latin typeface="Noto Sans Bengali"/>
              </a:defRPr>
            </a:pPr>
            <a:r>
              <a:t>আজ থেকে তুমি কোন একটি ছোট সমস্যা প্রযুক্তির সাহায্যে সমাধান করার চেষ্টা করবে?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86200" y="5715000"/>
            <a:ext cx="4389120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>
              <a:defRPr sz="2300" b="1">
                <a:solidFill>
                  <a:srgbClr val="183E69"/>
                </a:solidFill>
                <a:latin typeface="Noto Sans Bengali"/>
              </a:defRPr>
            </a:pPr>
            <a:r>
              <a:t>ধন্যবাদ • প্রশ্ন আছে?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510528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078"/>
                </a:solidFill>
                <a:latin typeface="Noto Sans Bengali"/>
              </a:defRPr>
            </a:pPr>
            <a:r>
              <a:t>পঞ্চম শ্রেণি • প্রাথমিক বিজ্ঞান • অধ্যায় ১৩     |     15/15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961</Words>
  <Application>Microsoft Macintosh PowerPoint</Application>
  <PresentationFormat>Custom</PresentationFormat>
  <Paragraphs>209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পঞ্চম শ্রেণির বিজ্ঞান — সমস্যা সমাধানে তথ্য ও যোগাযোগ প্রযুক্তি</dc:title>
  <dc:subject>NCTB/প্রাথমিক কারিকুলাম অনুযায়ী ১৫ স্লাইডের শ্রেণিকক্ষ উপস্থাপনা</dc:subject>
  <dc:creator>OpenAI</dc:creator>
  <dc:description>generated using python-pptx</dc:description>
  <cp:lastModifiedBy>Mayer Dua</cp:lastModifiedBy>
  <cp:revision>2</cp:revision>
  <dcterms:created xsi:type="dcterms:W3CDTF">2013-01-27T09:14:16Z</dcterms:created>
  <dcterms:modified xsi:type="dcterms:W3CDTF">2026-09-29T14:47:42Z</dcterms:modified>
</cp:coreProperties>
</file>