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71" r:id="rId3"/>
    <p:sldId id="27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MR86wFYriEZEIO7sN2bsCw==" hashData="Po0OZ8jUqwla5mUVGPjoTyvuXbuT9hJn40P5Lk81AXju+H/HurevASMdPhCUfsvPowqMIUfhUkaZoMuKbfnll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27CBE-CA54-41A2-9C69-6EB8914D839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27B43A-9E32-4993-B372-8B01C4A39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26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27B43A-9E32-4993-B372-8B01C4A3968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569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27B43A-9E32-4993-B372-8B01C4A3968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98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94360" y="1143000"/>
            <a:ext cx="6720840" cy="4800600"/>
          </a:xfrm>
          <a:prstGeom prst="roundRect">
            <a:avLst/>
          </a:prstGeom>
          <a:solidFill>
            <a:srgbClr val="FFFFFF"/>
          </a:solidFill>
          <a:ln>
            <a:solidFill>
              <a:srgbClr val="D5E2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93097" y="228600"/>
            <a:ext cx="117532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295E35"/>
                </a:solidFill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প্রা</a:t>
            </a:r>
            <a:endParaRPr lang="en-US" dirty="0">
              <a:solidFill>
                <a:srgbClr val="2D3730"/>
              </a:solidFill>
              <a:latin typeface="Noto Sans Bengali"/>
            </a:endParaRPr>
          </a:p>
          <a:p>
            <a:pPr algn="ctr">
              <a:defRPr sz="2800" b="1">
                <a:solidFill>
                  <a:srgbClr val="295E35"/>
                </a:solidFill>
                <a:latin typeface="Noto Sans Bengali"/>
              </a:defRPr>
            </a:pPr>
            <a:endParaRPr lang="en-US" sz="1800" dirty="0">
              <a:solidFill>
                <a:srgbClr val="2D3730"/>
              </a:solidFill>
              <a:latin typeface="Noto Sans Bengali"/>
            </a:endParaRPr>
          </a:p>
          <a:p>
            <a:pPr algn="ctr">
              <a:defRPr sz="2800" b="1">
                <a:solidFill>
                  <a:srgbClr val="295E35"/>
                </a:solidFill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অধ্যায়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6400800" cy="2641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defRPr sz="2500">
                <a:latin typeface="Noto Sans Bengali"/>
              </a:defRPr>
            </a:pPr>
            <a:r>
              <a:rPr lang="en-US" sz="6000" dirty="0">
                <a:solidFill>
                  <a:srgbClr val="2D3730"/>
                </a:solidFill>
                <a:latin typeface="Noto Sans Bengali"/>
              </a:rPr>
              <a:t>                       </a:t>
            </a:r>
            <a:r>
              <a:rPr sz="6000" dirty="0" err="1">
                <a:solidFill>
                  <a:srgbClr val="2D3730"/>
                </a:solidFill>
                <a:latin typeface="Noto Sans Bengali"/>
              </a:rPr>
              <a:t>মাটি</a:t>
            </a:r>
            <a:endParaRPr sz="60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2500">
                <a:latin typeface="Noto Sans Bengali"/>
              </a:defRPr>
            </a:pPr>
            <a:endParaRPr lang="en-US"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2500">
                <a:latin typeface="Noto Sans Bengali"/>
              </a:defRPr>
            </a:pPr>
            <a:endParaRPr lang="en-US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25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বৈশিষ্ট্য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পানিধারণ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ক্ষমতা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</a:t>
            </a:r>
          </a:p>
          <a:p>
            <a:pPr>
              <a:spcAft>
                <a:spcPts val="800"/>
              </a:spcAft>
              <a:defRPr sz="25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ফসল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এবং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আমাদের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জীবনে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গুরুত্ব</a:t>
            </a:r>
            <a:endParaRPr sz="1800" dirty="0">
              <a:solidFill>
                <a:srgbClr val="2D3730"/>
              </a:solidFill>
              <a:latin typeface="Noto Sans Bengal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1292840" y="228600"/>
            <a:ext cx="411480" cy="411480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56032" y="6355080"/>
            <a:ext cx="274320" cy="274320"/>
          </a:xfrm>
          <a:prstGeom prst="ellipse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5F"/>
                </a:solidFill>
                <a:latin typeface="Noto Sans Bengali"/>
              </a:defRPr>
            </a:pPr>
            <a:r>
              <a:rPr sz="1800">
                <a:solidFill>
                  <a:srgbClr val="2D3730"/>
                </a:solidFill>
                <a:latin typeface="Noto Sans Bengali"/>
              </a:rPr>
              <a:t>1 / 15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74918" y="268770"/>
            <a:ext cx="2011680" cy="438912"/>
          </a:xfrm>
          <a:prstGeom prst="round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Noto Sans Bengali"/>
              </a:defRPr>
            </a:pPr>
            <a:r>
              <a:t>প্রাথমিক </a:t>
            </a:r>
            <a:r>
              <a:rPr dirty="0" err="1"/>
              <a:t>বিজ্ঞান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477B3B4-9AF9-5422-A2D9-CDCF49BBF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3914" y="2525485"/>
            <a:ext cx="8055429" cy="2939141"/>
          </a:xfrm>
        </p:spPr>
        <p:txBody>
          <a:bodyPr>
            <a:noAutofit/>
          </a:bodyPr>
          <a:lstStyle/>
          <a:p>
            <a:pPr algn="ctr"/>
            <a:br>
              <a:rPr lang="bn-IN" sz="2400" dirty="0">
                <a:latin typeface="Arial Nova Cond Light" panose="020F0502020204030204" pitchFamily="34" charset="0"/>
              </a:rPr>
            </a:br>
            <a:br>
              <a:rPr lang="bn-IN" sz="2400" dirty="0">
                <a:latin typeface="Arial Nova Cond Light" panose="020F0502020204030204" pitchFamily="34" charset="0"/>
              </a:rPr>
            </a:br>
            <a:r>
              <a:rPr lang="bn-IN" sz="7200" dirty="0">
                <a:latin typeface="Arial Nova Cond Light" panose="020F0502020204030204" pitchFamily="34" charset="0"/>
              </a:rPr>
              <a:t>মোঃ মহিব বুল্লাহ </a:t>
            </a:r>
            <a:br>
              <a:rPr lang="bn-IN" sz="2400" dirty="0">
                <a:latin typeface="Arial Nova Cond Light" panose="020F0502020204030204" pitchFamily="34" charset="0"/>
              </a:rPr>
            </a:br>
            <a:r>
              <a:rPr lang="bn-IN" sz="2400" dirty="0"/>
              <a:t>বি.এস.সি, এম.এস.সি ( ফাস্ট ক্লাস) </a:t>
            </a:r>
            <a:br>
              <a:rPr lang="bn-IN" sz="2400" dirty="0"/>
            </a:br>
            <a:r>
              <a:rPr lang="bn-IN" sz="2400" dirty="0"/>
              <a:t>উদ্ভিদ বিজ্ঞান,</a:t>
            </a:r>
            <a:r>
              <a:rPr lang="en-US" sz="2400" dirty="0"/>
              <a:t> </a:t>
            </a:r>
            <a:r>
              <a:rPr lang="bn-IN" sz="2400" dirty="0"/>
              <a:t>ঢাকা বিশ্ববিদ্যালয়  </a:t>
            </a:r>
            <a:br>
              <a:rPr lang="bn-IN" sz="2400" dirty="0">
                <a:latin typeface="Arial Nova Cond Light" panose="020F0502020204030204" pitchFamily="34" charset="0"/>
              </a:rPr>
            </a:br>
            <a:br>
              <a:rPr lang="bn-IN" sz="2400" dirty="0">
                <a:latin typeface="Arial Nova Cond Light" panose="020F0502020204030204" pitchFamily="34" charset="0"/>
              </a:rPr>
            </a:br>
            <a:r>
              <a:rPr lang="bn-IN" sz="2400" dirty="0">
                <a:latin typeface="Arial Nova Cond Light" panose="020F0502020204030204" pitchFamily="34" charset="0"/>
              </a:rPr>
              <a:t>সহকারী শিক্ষক </a:t>
            </a:r>
            <a:br>
              <a:rPr lang="bn-IN" sz="2400" dirty="0">
                <a:latin typeface="Arial Nova Cond Light" panose="020F0502020204030204" pitchFamily="34" charset="0"/>
              </a:rPr>
            </a:br>
            <a:r>
              <a:rPr lang="bn-IN" sz="2400" dirty="0">
                <a:latin typeface="Arial Nova Cond Light" panose="020F0502020204030204" pitchFamily="34" charset="0"/>
              </a:rPr>
              <a:t>২৪ নং জালগাঁও সরকারি প্রাথমিক বিদ্যালয়</a:t>
            </a:r>
            <a:br>
              <a:rPr lang="bn-IN" sz="2400" dirty="0">
                <a:latin typeface="Arial Nova Cond Light" panose="020F0502020204030204" pitchFamily="34" charset="0"/>
              </a:rPr>
            </a:br>
            <a:r>
              <a:rPr lang="bn-IN" sz="2400" dirty="0">
                <a:latin typeface="Arial Nova Cond Light" panose="020F0502020204030204" pitchFamily="34" charset="0"/>
              </a:rPr>
              <a:t>লালমাই, কুমিল্লা</a:t>
            </a:r>
            <a:endParaRPr lang="en-US" sz="2400" dirty="0">
              <a:latin typeface="Arial Nova Cond Light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663A44-BA3D-4C54-23F1-BD5FCD4BD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035" y="119743"/>
            <a:ext cx="4512679" cy="62859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630231-2E0C-27B4-5391-71B8B6E874F4}"/>
              </a:ext>
            </a:extLst>
          </p:cNvPr>
          <p:cNvSpPr txBox="1"/>
          <p:nvPr/>
        </p:nvSpPr>
        <p:spPr>
          <a:xfrm>
            <a:off x="1143000" y="634068"/>
            <a:ext cx="55081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6000" dirty="0">
                <a:solidFill>
                  <a:schemeClr val="tx2">
                    <a:lumMod val="50000"/>
                  </a:schemeClr>
                </a:solidFill>
                <a:latin typeface="Arial Nova Cond Light" panose="020F0502020204030204" pitchFamily="34" charset="0"/>
              </a:rPr>
              <a:t>শিক্ষক পরিচিতি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44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1600200"/>
            <a:ext cx="6385559" cy="254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>
                <a:solidFill>
                  <a:srgbClr val="2D3730"/>
                </a:solidFill>
                <a:latin typeface="Noto Sans Bengali"/>
              </a:rPr>
              <a:t>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পৃথিবীর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উপরের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নরম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স্তর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>
                <a:solidFill>
                  <a:srgbClr val="2D3730"/>
                </a:solidFill>
                <a:latin typeface="Noto Sans Bengali"/>
              </a:rPr>
              <a:t>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প্রধান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উপাদানের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মধ্যে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বালু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কাদা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পানি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হিউমাস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আছে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>
                <a:solidFill>
                  <a:srgbClr val="2D3730"/>
                </a:solidFill>
                <a:latin typeface="Noto Sans Bengali"/>
              </a:rPr>
              <a:t>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তিন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ধরনের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—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এঁটেল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দোআঁশ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বেলে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>
                <a:solidFill>
                  <a:srgbClr val="2D3730"/>
                </a:solidFill>
                <a:latin typeface="Noto Sans Bengali"/>
              </a:rPr>
              <a:t>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কণার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আকার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পানিধারণ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ক্ষমতাকে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প্রভাবিত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করে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>
                <a:solidFill>
                  <a:srgbClr val="2D3730"/>
                </a:solidFill>
                <a:latin typeface="Noto Sans Bengali"/>
              </a:rPr>
              <a:t>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বিভিন্ন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ফসল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বিভিন্ন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মাটিতে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ভালো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জন্মে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>
                <a:solidFill>
                  <a:srgbClr val="2D3730"/>
                </a:solidFill>
                <a:latin typeface="Noto Sans Bengali"/>
              </a:rPr>
              <a:t>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আমাদের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জীবনে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গুরুত্ব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অনেক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1292840" y="228600"/>
            <a:ext cx="411480" cy="411480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56032" y="6355080"/>
            <a:ext cx="274320" cy="274320"/>
          </a:xfrm>
          <a:prstGeom prst="ellipse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5F"/>
                </a:solidFill>
                <a:latin typeface="Noto Sans Bengali"/>
              </a:defRPr>
            </a:pPr>
            <a:r>
              <a:rPr sz="1800">
                <a:solidFill>
                  <a:srgbClr val="2D3730"/>
                </a:solidFill>
                <a:latin typeface="Noto Sans Bengali"/>
              </a:rPr>
              <a:t>15 / 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20040"/>
            <a:ext cx="6858000" cy="658368"/>
          </a:xfrm>
          <a:prstGeom prst="round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শিখনফল</a:t>
            </a:r>
            <a:r>
              <a:rPr dirty="0"/>
              <a:t> — </a:t>
            </a:r>
            <a:r>
              <a:rPr dirty="0" err="1"/>
              <a:t>আমরা</a:t>
            </a:r>
            <a:r>
              <a:rPr lang="en-US" dirty="0"/>
              <a:t> </a:t>
            </a:r>
            <a:r>
              <a:rPr lang="en-US" dirty="0" err="1"/>
              <a:t>যা</a:t>
            </a:r>
            <a:r>
              <a:rPr lang="en-US" dirty="0"/>
              <a:t> </a:t>
            </a:r>
            <a:r>
              <a:rPr lang="en-US" dirty="0" err="1"/>
              <a:t>শিখবো</a:t>
            </a:r>
            <a:endParaRPr dirty="0"/>
          </a:p>
        </p:txBody>
      </p:sp>
      <p:sp>
        <p:nvSpPr>
          <p:cNvPr id="11" name="Oval 10"/>
          <p:cNvSpPr/>
          <p:nvPr/>
        </p:nvSpPr>
        <p:spPr>
          <a:xfrm>
            <a:off x="11018520" y="347472"/>
            <a:ext cx="530352" cy="530352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143376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295E35"/>
                </a:solidFill>
                <a:latin typeface="Noto Sans Bengali"/>
              </a:defRPr>
            </a:pPr>
            <a:r>
              <a:rPr sz="1800" dirty="0">
                <a:solidFill>
                  <a:srgbClr val="2D3730"/>
                </a:solidFill>
                <a:latin typeface="Noto Sans Bengali"/>
              </a:rPr>
              <a:t>১.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endParaRPr sz="1800" dirty="0">
              <a:solidFill>
                <a:srgbClr val="2D3730"/>
              </a:solidFill>
              <a:latin typeface="Noto Sans Bengal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3199" y="2294709"/>
            <a:ext cx="65836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>
                <a:solidFill>
                  <a:srgbClr val="2D3730"/>
                </a:solidFill>
                <a:latin typeface="Noto Sans Bengali"/>
              </a:rPr>
              <a:t>•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হলো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পৃথিবীর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উপরের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নরম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আবরণ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>
                <a:solidFill>
                  <a:srgbClr val="2D3730"/>
                </a:solidFill>
                <a:latin typeface="Noto Sans Bengali"/>
              </a:rPr>
              <a:t>•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মাটিতে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বিভিন্ন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উদ্ভিদ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জন্মায়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এবং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মানুষ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চাষাবাদ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করে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>
                <a:solidFill>
                  <a:srgbClr val="2D3730"/>
                </a:solidFill>
                <a:latin typeface="Noto Sans Bengali"/>
              </a:rPr>
              <a:t>•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মানুষ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উপর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ঘরবাড়ি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তৈরি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করে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বসবাস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করে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>
                <a:solidFill>
                  <a:srgbClr val="2D3730"/>
                </a:solidFill>
                <a:latin typeface="Noto Sans Bengali"/>
              </a:rPr>
              <a:t>•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অসংখ্য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প্রাণীর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আবাসস্থল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হলো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উপাদান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: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নুড়িপাথর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বালু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কাদা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পানি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পচা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উদ্ভিদাংশ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56032" y="6355080"/>
            <a:ext cx="274320" cy="274320"/>
          </a:xfrm>
          <a:prstGeom prst="ellipse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5F"/>
                </a:solidFill>
                <a:latin typeface="Noto Sans Bengali"/>
              </a:defRPr>
            </a:pPr>
            <a:r>
              <a:rPr sz="1800">
                <a:solidFill>
                  <a:srgbClr val="2D3730"/>
                </a:solidFill>
                <a:latin typeface="Noto Sans Bengali"/>
              </a:rPr>
              <a:t>2 / 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63506" y="200950"/>
            <a:ext cx="6858000" cy="658368"/>
          </a:xfrm>
          <a:prstGeom prst="round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  <a:latin typeface="Noto Sans Bengali"/>
              </a:defRPr>
            </a:pPr>
            <a:r>
              <a:rPr dirty="0"/>
              <a:t>১. </a:t>
            </a:r>
            <a:r>
              <a:rPr dirty="0" err="1"/>
              <a:t>মাটি</a:t>
            </a:r>
            <a:endParaRPr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45EF969-8118-01ED-A72C-D460305F4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7878" y="987552"/>
            <a:ext cx="3930134" cy="50460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5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4732" y="1097280"/>
            <a:ext cx="65836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নুড়িপাথর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বালু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পলি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কাদা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পানি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হিউমাস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দিয়ে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তৈরি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উদ্ভিদ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প্রাণীর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মৃতদেহ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পচে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জৈব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পদার্থ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তৈরি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করে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যাকে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হিউমাস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বলে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হিউমাস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সাধারণত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কালো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গাঢ়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রঙের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এবং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গাছের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বৃদ্ধিতে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সাহায্য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করে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56032" y="6355080"/>
            <a:ext cx="274320" cy="274320"/>
          </a:xfrm>
          <a:prstGeom prst="ellipse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5F"/>
                </a:solidFill>
                <a:latin typeface="Noto Sans Bengali"/>
              </a:defRPr>
            </a:pPr>
            <a:r>
              <a:rPr sz="1800">
                <a:solidFill>
                  <a:srgbClr val="2D3730"/>
                </a:solidFill>
                <a:latin typeface="Noto Sans Bengali"/>
              </a:rPr>
              <a:t>3 / 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29873" y="219456"/>
            <a:ext cx="6858000" cy="658368"/>
          </a:xfrm>
          <a:prstGeom prst="round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  <a:latin typeface="Noto Sans Bengali"/>
              </a:defRPr>
            </a:pPr>
            <a:r>
              <a:t>মাটির উপাদান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85E02E4-55A2-B3E5-0B66-DE558931A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752" y="3558563"/>
            <a:ext cx="7278189" cy="28742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8735" y="1280160"/>
            <a:ext cx="65836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সাধারণত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তিন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ধরনের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: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>
                <a:solidFill>
                  <a:srgbClr val="2D3730"/>
                </a:solidFill>
                <a:latin typeface="Noto Sans Bengali"/>
              </a:rPr>
              <a:t>১</a:t>
            </a:r>
            <a:r>
              <a:rPr lang="bn-IN" sz="1800" dirty="0">
                <a:solidFill>
                  <a:srgbClr val="2D3730"/>
                </a:solidFill>
                <a:latin typeface="Noto Sans Bengali"/>
              </a:rPr>
              <a:t>) এঁটেল মাটি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lang="bn-IN" sz="1800" dirty="0">
                <a:solidFill>
                  <a:srgbClr val="2D3730"/>
                </a:solidFill>
                <a:latin typeface="Noto Sans Bengali"/>
              </a:rPr>
              <a:t>২) দোআঁশ মাটি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>
                <a:solidFill>
                  <a:srgbClr val="2D3730"/>
                </a:solidFill>
                <a:latin typeface="Noto Sans Bengali"/>
              </a:rPr>
              <a:t>৩)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বেলে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ধরন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অনুযায়ী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রং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কণার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আকার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অনুভূতি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পানি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ধরে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রাখার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ক্ষমতা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ভিন্ন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56032" y="6355080"/>
            <a:ext cx="274320" cy="274320"/>
          </a:xfrm>
          <a:prstGeom prst="ellipse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5F"/>
                </a:solidFill>
                <a:latin typeface="Noto Sans Bengali"/>
              </a:defRPr>
            </a:pPr>
            <a:r>
              <a:rPr sz="1800">
                <a:solidFill>
                  <a:srgbClr val="2D3730"/>
                </a:solidFill>
                <a:latin typeface="Noto Sans Bengali"/>
              </a:rPr>
              <a:t>4 / 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186" y="219456"/>
            <a:ext cx="6858000" cy="658368"/>
          </a:xfrm>
          <a:prstGeom prst="round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  <a:latin typeface="Noto Sans Bengali"/>
              </a:defRPr>
            </a:pPr>
            <a:r>
              <a:rPr dirty="0"/>
              <a:t>২. </a:t>
            </a:r>
            <a:r>
              <a:rPr dirty="0" err="1"/>
              <a:t>মাটির</a:t>
            </a:r>
            <a:r>
              <a:rPr dirty="0"/>
              <a:t> </a:t>
            </a:r>
            <a:r>
              <a:rPr dirty="0" err="1"/>
              <a:t>বৈশিষ্ট্য</a:t>
            </a:r>
            <a:endParaRPr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3D5621A-4BE8-357F-4104-7223568AF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9857" y="5085207"/>
            <a:ext cx="3228975" cy="14573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FC5C4D0-D56C-E414-E2A7-549315435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615" y="3036569"/>
            <a:ext cx="3324225" cy="16097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2250E2C-21BC-9A12-BB5B-31A7B96A39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0" y="877824"/>
            <a:ext cx="3486150" cy="1885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-152401" y="-228600"/>
            <a:ext cx="12191695" cy="6858000"/>
          </a:xfrm>
          <a:prstGeom prst="rect">
            <a:avLst/>
          </a:prstGeom>
          <a:solidFill>
            <a:srgbClr val="F5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097280"/>
            <a:ext cx="65836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>
                <a:solidFill>
                  <a:srgbClr val="2D3730"/>
                </a:solidFill>
                <a:latin typeface="Noto Sans Bengali"/>
              </a:rPr>
              <a:t>বেলে মাটি — হালকা বাদামি/ধূসর, দানাময়, কণা বড়।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>
                <a:solidFill>
                  <a:srgbClr val="2D3730"/>
                </a:solidFill>
                <a:latin typeface="Noto Sans Bengali"/>
              </a:rPr>
              <a:t>দোআঁশ মাটি — ছাই রঙের, নরম ও শুকনো অনুভূত হয়; কণার আকার বিভিন্ন।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>
                <a:solidFill>
                  <a:srgbClr val="2D3730"/>
                </a:solidFill>
                <a:latin typeface="Noto Sans Bengali"/>
              </a:rPr>
              <a:t>এঁটেল মাটি — সাধারণত লালচে; ভেজা অবস্থায় আঠালো, শুকালে শক্ত ও মসৃণ; কণা সবচেয়ে ছোট।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56032" y="6355080"/>
            <a:ext cx="274320" cy="274320"/>
          </a:xfrm>
          <a:prstGeom prst="ellipse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5F"/>
                </a:solidFill>
                <a:latin typeface="Noto Sans Bengali"/>
              </a:defRPr>
            </a:pPr>
            <a:r>
              <a:rPr sz="1800">
                <a:solidFill>
                  <a:srgbClr val="2D3730"/>
                </a:solidFill>
                <a:latin typeface="Noto Sans Bengali"/>
              </a:rPr>
              <a:t>5 / 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407919" y="217714"/>
            <a:ext cx="6858000" cy="658368"/>
          </a:xfrm>
          <a:prstGeom prst="round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বেলে</a:t>
            </a:r>
            <a:r>
              <a:rPr dirty="0"/>
              <a:t>, </a:t>
            </a:r>
            <a:r>
              <a:rPr dirty="0" err="1"/>
              <a:t>দোআঁশ</a:t>
            </a:r>
            <a:r>
              <a:rPr dirty="0"/>
              <a:t> ও </a:t>
            </a:r>
            <a:r>
              <a:rPr dirty="0" err="1"/>
              <a:t>এঁটেল</a:t>
            </a:r>
            <a:r>
              <a:rPr dirty="0"/>
              <a:t> </a:t>
            </a:r>
            <a:r>
              <a:rPr dirty="0" err="1"/>
              <a:t>মাটি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-255727" y="950105"/>
            <a:ext cx="12191695" cy="6858000"/>
          </a:xfrm>
          <a:prstGeom prst="rect">
            <a:avLst/>
          </a:prstGeom>
          <a:solidFill>
            <a:srgbClr val="F5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40080" y="1097280"/>
            <a:ext cx="65836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এঁটেল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: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কণা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সবচেয়ে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ছোট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পানি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সহজে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যেতে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পারে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না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—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পানিধারণ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ক্ষমতা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সবচেয়ে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বেশি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বেলে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: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কণা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বড়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ফাঁক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বেশি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—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পানি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দ্রুত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চলে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যায়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দোআঁশ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: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ছোট-বড়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কণার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মিশ্রণ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;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পানি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ধরে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রাখে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কিন্তু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পানি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জমে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থাকে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না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1292840" y="228600"/>
            <a:ext cx="411480" cy="411480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56032" y="6355080"/>
            <a:ext cx="274320" cy="274320"/>
          </a:xfrm>
          <a:prstGeom prst="ellipse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5F"/>
                </a:solidFill>
                <a:latin typeface="Noto Sans Bengali"/>
              </a:defRPr>
            </a:pPr>
            <a:r>
              <a:rPr sz="1800">
                <a:solidFill>
                  <a:srgbClr val="2D3730"/>
                </a:solidFill>
                <a:latin typeface="Noto Sans Bengali"/>
              </a:rPr>
              <a:t>6 / 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77977" y="210312"/>
            <a:ext cx="6858000" cy="658368"/>
          </a:xfrm>
          <a:prstGeom prst="round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  <a:latin typeface="Noto Sans Bengali"/>
              </a:defRPr>
            </a:pPr>
            <a:r>
              <a:rPr dirty="0"/>
              <a:t>৩. </a:t>
            </a:r>
            <a:r>
              <a:rPr dirty="0" err="1"/>
              <a:t>মাটির</a:t>
            </a:r>
            <a:r>
              <a:rPr dirty="0"/>
              <a:t> </a:t>
            </a:r>
            <a:r>
              <a:rPr dirty="0" err="1"/>
              <a:t>পানিধারণ</a:t>
            </a:r>
            <a:r>
              <a:rPr dirty="0"/>
              <a:t> </a:t>
            </a:r>
            <a:r>
              <a:rPr dirty="0" err="1"/>
              <a:t>ক্ষমতা</a:t>
            </a:r>
            <a:endParaRPr dirty="0"/>
          </a:p>
        </p:txBody>
      </p:sp>
      <p:sp>
        <p:nvSpPr>
          <p:cNvPr id="11" name="Oval 10"/>
          <p:cNvSpPr/>
          <p:nvPr/>
        </p:nvSpPr>
        <p:spPr>
          <a:xfrm>
            <a:off x="11018520" y="347472"/>
            <a:ext cx="530352" cy="530352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DF68119-B302-7EBB-23E1-DA401E98A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582" y="3679636"/>
            <a:ext cx="1452732" cy="25862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8C4E33A-E598-D5A2-EF4A-4B7572FC6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833" y="3652204"/>
            <a:ext cx="1348824" cy="29771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A09BFC8-351A-0BB3-7BEA-27429C60B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8026" y="3423516"/>
            <a:ext cx="1570264" cy="32333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5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960121" y="1280160"/>
            <a:ext cx="658368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এঁটেল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মাটিতে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পানি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সহজে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বের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হয়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না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এবং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বাতাসও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কম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থাকে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উদ্ভিদের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বৃদ্ধির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প্রয়োজনীয়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উপাদান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থাকে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এঁটেল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মাটিতে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ভালো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জন্মে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: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শিম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endParaRPr lang="en-US"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কাঁঠাল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1292840" y="228600"/>
            <a:ext cx="411480" cy="411480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56032" y="6355080"/>
            <a:ext cx="274320" cy="274320"/>
          </a:xfrm>
          <a:prstGeom prst="ellipse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5F"/>
                </a:solidFill>
                <a:latin typeface="Noto Sans Bengali"/>
              </a:defRPr>
            </a:pPr>
            <a:r>
              <a:rPr sz="1800">
                <a:solidFill>
                  <a:srgbClr val="2D3730"/>
                </a:solidFill>
                <a:latin typeface="Noto Sans Bengali"/>
              </a:rPr>
              <a:t>7 / 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14549" y="279981"/>
            <a:ext cx="6858000" cy="658368"/>
          </a:xfrm>
          <a:prstGeom prst="round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  <a:latin typeface="Noto Sans Bengali"/>
              </a:defRPr>
            </a:pPr>
            <a:r>
              <a:rPr dirty="0"/>
              <a:t>৪. </a:t>
            </a:r>
            <a:r>
              <a:rPr dirty="0" err="1"/>
              <a:t>মাটি</a:t>
            </a:r>
            <a:r>
              <a:rPr dirty="0"/>
              <a:t> ও </a:t>
            </a:r>
            <a:r>
              <a:rPr dirty="0" err="1"/>
              <a:t>ফসল</a:t>
            </a:r>
            <a:r>
              <a:rPr dirty="0"/>
              <a:t> — </a:t>
            </a:r>
            <a:r>
              <a:rPr dirty="0" err="1"/>
              <a:t>এঁটেল</a:t>
            </a:r>
            <a:r>
              <a:rPr dirty="0"/>
              <a:t> </a:t>
            </a:r>
            <a:r>
              <a:rPr dirty="0" err="1"/>
              <a:t>মাটি</a:t>
            </a:r>
            <a:endParaRPr dirty="0"/>
          </a:p>
        </p:txBody>
      </p:sp>
      <p:sp>
        <p:nvSpPr>
          <p:cNvPr id="11" name="Oval 10"/>
          <p:cNvSpPr/>
          <p:nvPr/>
        </p:nvSpPr>
        <p:spPr>
          <a:xfrm>
            <a:off x="11018520" y="347472"/>
            <a:ext cx="530352" cy="530352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0286EC-2658-3A1D-3E60-3147B0421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5049" y="1247052"/>
            <a:ext cx="2673531" cy="37680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1E4233A-09D9-0224-DDC4-B70C73028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624" y="1983938"/>
            <a:ext cx="3019425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31865" y="1065300"/>
            <a:ext cx="6583680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বেলে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পানিধারণ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ক্ষমতা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কম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পানি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দ্রুত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নিচে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চলে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যায়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এবং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প্রয়োজনীয়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উপাদানও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বের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হয়ে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যেতে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পারে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>
                <a:solidFill>
                  <a:srgbClr val="2D3730"/>
                </a:solidFill>
                <a:latin typeface="Noto Sans Bengali"/>
              </a:rPr>
              <a:t>এ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মাটিতে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ভালো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হয়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:</a:t>
            </a:r>
            <a:endParaRPr lang="en-US"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তরমুজ</a:t>
            </a:r>
            <a:r>
              <a:rPr lang="en-US"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endParaRPr lang="en-US"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চিনাবাদাম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</a:t>
            </a:r>
            <a:endParaRPr lang="en-US"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lang="bn-IN" dirty="0">
                <a:solidFill>
                  <a:srgbClr val="2D3730"/>
                </a:solidFill>
                <a:latin typeface="Noto Sans Bengali"/>
              </a:rPr>
              <a:t>শসা</a:t>
            </a:r>
            <a:endParaRPr lang="en-US"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lang="bn-IN" dirty="0">
                <a:solidFill>
                  <a:srgbClr val="2D3730"/>
                </a:solidFill>
                <a:latin typeface="Noto Sans Bengali"/>
              </a:rPr>
              <a:t>ফুটি, খিরা</a:t>
            </a:r>
            <a:endParaRPr sz="1800" dirty="0">
              <a:solidFill>
                <a:srgbClr val="2D3730"/>
              </a:solidFill>
              <a:latin typeface="Noto Sans Bengal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1292840" y="228600"/>
            <a:ext cx="411480" cy="411480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56032" y="6355080"/>
            <a:ext cx="274320" cy="274320"/>
          </a:xfrm>
          <a:prstGeom prst="ellipse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5F"/>
                </a:solidFill>
                <a:latin typeface="Noto Sans Bengali"/>
              </a:defRPr>
            </a:pPr>
            <a:r>
              <a:rPr sz="1800">
                <a:solidFill>
                  <a:srgbClr val="2D3730"/>
                </a:solidFill>
                <a:latin typeface="Noto Sans Bengali"/>
              </a:rPr>
              <a:t>8 / 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36320" y="220327"/>
            <a:ext cx="6858000" cy="658368"/>
          </a:xfrm>
          <a:prstGeom prst="round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মাটি</a:t>
            </a:r>
            <a:r>
              <a:rPr dirty="0"/>
              <a:t> ও </a:t>
            </a:r>
            <a:r>
              <a:rPr dirty="0" err="1"/>
              <a:t>ফসল</a:t>
            </a:r>
            <a:r>
              <a:rPr dirty="0"/>
              <a:t> — </a:t>
            </a:r>
            <a:r>
              <a:rPr dirty="0" err="1"/>
              <a:t>বেলে</a:t>
            </a:r>
            <a:r>
              <a:rPr dirty="0"/>
              <a:t> </a:t>
            </a:r>
            <a:r>
              <a:rPr dirty="0" err="1"/>
              <a:t>মাটি</a:t>
            </a:r>
            <a:endParaRPr dirty="0"/>
          </a:p>
        </p:txBody>
      </p:sp>
      <p:sp>
        <p:nvSpPr>
          <p:cNvPr id="11" name="Oval 10"/>
          <p:cNvSpPr/>
          <p:nvPr/>
        </p:nvSpPr>
        <p:spPr>
          <a:xfrm>
            <a:off x="11018520" y="347472"/>
            <a:ext cx="530352" cy="530352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4FAF744-9574-DCAB-2933-86F4BD2EF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7926" y="347472"/>
            <a:ext cx="1920554" cy="27491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C6AC00-66D9-6B52-C69B-21B564584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996" y="3277880"/>
            <a:ext cx="1819632" cy="28779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00E56D-F292-6B08-BC46-26A36BD7FB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545" y="3190385"/>
            <a:ext cx="3124761" cy="323784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FA3FD85-244F-40C3-7962-BF443EB16361}"/>
              </a:ext>
            </a:extLst>
          </p:cNvPr>
          <p:cNvSpPr txBox="1"/>
          <p:nvPr/>
        </p:nvSpPr>
        <p:spPr>
          <a:xfrm>
            <a:off x="12311743" y="39841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5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256032" y="1018584"/>
            <a:ext cx="6583680" cy="2164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দোআঁশ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পানিধারণ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ক্ষমতা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ভালো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পানি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প্রয়োজনীয়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উপাদান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ধরে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রাখতে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পারে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কিন্তু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পানি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জমে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থাকে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না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ভালো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হয়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: </a:t>
            </a:r>
            <a:endParaRPr lang="en-US"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ধান</a:t>
            </a:r>
            <a:r>
              <a:rPr lang="en-US" dirty="0">
                <a:solidFill>
                  <a:srgbClr val="2D3730"/>
                </a:solidFill>
                <a:latin typeface="Noto Sans Bengali"/>
              </a:rPr>
              <a:t> , 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গম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</a:t>
            </a:r>
            <a:r>
              <a:rPr lang="en-US" dirty="0">
                <a:solidFill>
                  <a:srgbClr val="2D3730"/>
                </a:solidFill>
                <a:latin typeface="Noto Sans Bengali"/>
              </a:rPr>
              <a:t>   </a:t>
            </a:r>
            <a:r>
              <a:rPr lang="bn-IN" dirty="0">
                <a:solidFill>
                  <a:srgbClr val="2D3730"/>
                </a:solidFill>
                <a:latin typeface="Noto Sans Bengali"/>
              </a:rPr>
              <a:t>পাট, </a:t>
            </a:r>
            <a:endParaRPr lang="en-US"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ভুট্টা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য</a:t>
            </a:r>
            <a:r>
              <a:rPr lang="en-US" dirty="0" err="1">
                <a:solidFill>
                  <a:srgbClr val="2D3730"/>
                </a:solidFill>
                <a:latin typeface="Noto Sans Bengali"/>
              </a:rPr>
              <a:t>ব</a:t>
            </a:r>
            <a:r>
              <a:rPr lang="en-US" dirty="0">
                <a:solidFill>
                  <a:srgbClr val="2D3730"/>
                </a:solidFill>
                <a:latin typeface="Noto Sans Bengali"/>
              </a:rPr>
              <a:t> 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আখ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বাংলাদেশের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বেশির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ভাগ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এলাকা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দোআঁশ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দিয়ে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গঠিত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-2" y="-24819"/>
            <a:ext cx="12191695" cy="146304"/>
          </a:xfrm>
          <a:prstGeom prst="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1292840" y="228600"/>
            <a:ext cx="411480" cy="411480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56032" y="6355080"/>
            <a:ext cx="274320" cy="274320"/>
          </a:xfrm>
          <a:prstGeom prst="ellipse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5F"/>
                </a:solidFill>
                <a:latin typeface="Noto Sans Bengali"/>
              </a:defRPr>
            </a:pPr>
            <a:r>
              <a:rPr sz="1800">
                <a:solidFill>
                  <a:srgbClr val="2D3730"/>
                </a:solidFill>
                <a:latin typeface="Noto Sans Bengali"/>
              </a:rPr>
              <a:t>9 / 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943100" y="237309"/>
            <a:ext cx="6858000" cy="658368"/>
          </a:xfrm>
          <a:prstGeom prst="round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মাটি</a:t>
            </a:r>
            <a:r>
              <a:rPr dirty="0"/>
              <a:t> ও </a:t>
            </a:r>
            <a:r>
              <a:rPr dirty="0" err="1"/>
              <a:t>ফসল</a:t>
            </a:r>
            <a:r>
              <a:rPr dirty="0"/>
              <a:t> — </a:t>
            </a:r>
            <a:r>
              <a:rPr dirty="0" err="1"/>
              <a:t>দোআঁশ</a:t>
            </a:r>
            <a:r>
              <a:rPr dirty="0"/>
              <a:t> </a:t>
            </a:r>
            <a:r>
              <a:rPr dirty="0" err="1"/>
              <a:t>মাটি</a:t>
            </a:r>
            <a:endParaRPr dirty="0"/>
          </a:p>
        </p:txBody>
      </p:sp>
      <p:sp>
        <p:nvSpPr>
          <p:cNvPr id="11" name="Oval 10"/>
          <p:cNvSpPr/>
          <p:nvPr/>
        </p:nvSpPr>
        <p:spPr>
          <a:xfrm>
            <a:off x="11018520" y="347472"/>
            <a:ext cx="530352" cy="530352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AC8A8F7-175A-AD42-F933-130EFF6DA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2744" y="996696"/>
            <a:ext cx="2849965" cy="40651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1B78ECB-C798-DB6B-2CC1-624BDFB92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729" y="3365106"/>
            <a:ext cx="2068928" cy="312713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ECB396D-757D-5080-ED8F-BA81C6DE5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583" y="3386877"/>
            <a:ext cx="2361034" cy="32922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097280"/>
            <a:ext cx="65836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আমাদের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জীবনে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অত্যন্ত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গুরুত্বপূর্ণ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>
                <a:solidFill>
                  <a:srgbClr val="2D3730"/>
                </a:solidFill>
                <a:latin typeface="Noto Sans Bengali"/>
              </a:rPr>
              <a:t>•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ফসল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ফলানো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খাদ্য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তৈরিতে</a:t>
            </a: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>
                <a:solidFill>
                  <a:srgbClr val="2D3730"/>
                </a:solidFill>
                <a:latin typeface="Noto Sans Bengali"/>
              </a:rPr>
              <a:t>•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ঘরবাড়ি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দালান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নির্মাণে</a:t>
            </a: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>
                <a:solidFill>
                  <a:srgbClr val="2D3730"/>
                </a:solidFill>
                <a:latin typeface="Noto Sans Bengali"/>
              </a:rPr>
              <a:t>•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চারু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কারুশিল্পে</a:t>
            </a: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>
                <a:solidFill>
                  <a:srgbClr val="2D3730"/>
                </a:solidFill>
                <a:latin typeface="Noto Sans Bengali"/>
              </a:rPr>
              <a:t>•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সুন্দর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দূষণমুক্ত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পরিবেশ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তৈরিতে</a:t>
            </a:r>
            <a:endParaRPr sz="1800" dirty="0">
              <a:solidFill>
                <a:srgbClr val="2D3730"/>
              </a:solidFill>
              <a:latin typeface="Noto Sans Bengal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1292840" y="228600"/>
            <a:ext cx="411480" cy="411480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56032" y="6355080"/>
            <a:ext cx="274320" cy="274320"/>
          </a:xfrm>
          <a:prstGeom prst="ellipse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5F"/>
                </a:solidFill>
                <a:latin typeface="Noto Sans Bengali"/>
              </a:defRPr>
            </a:pPr>
            <a:r>
              <a:rPr sz="1800">
                <a:solidFill>
                  <a:srgbClr val="2D3730"/>
                </a:solidFill>
                <a:latin typeface="Noto Sans Bengali"/>
              </a:rPr>
              <a:t>10 / 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583284" y="219456"/>
            <a:ext cx="6858000" cy="658368"/>
          </a:xfrm>
          <a:prstGeom prst="round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  <a:latin typeface="Noto Sans Bengali"/>
              </a:defRPr>
            </a:pPr>
            <a:r>
              <a:rPr dirty="0"/>
              <a:t>৫. </a:t>
            </a:r>
            <a:r>
              <a:rPr dirty="0" err="1"/>
              <a:t>আমাদের</a:t>
            </a:r>
            <a:r>
              <a:rPr dirty="0"/>
              <a:t> </a:t>
            </a:r>
            <a:r>
              <a:rPr dirty="0" err="1"/>
              <a:t>জীবনে</a:t>
            </a:r>
            <a:r>
              <a:rPr dirty="0"/>
              <a:t> </a:t>
            </a:r>
            <a:r>
              <a:rPr dirty="0" err="1"/>
              <a:t>মাটির</a:t>
            </a:r>
            <a:r>
              <a:rPr dirty="0"/>
              <a:t> </a:t>
            </a:r>
            <a:r>
              <a:rPr dirty="0" err="1"/>
              <a:t>গুরুত্ব</a:t>
            </a:r>
            <a:endParaRPr dirty="0"/>
          </a:p>
        </p:txBody>
      </p:sp>
      <p:sp>
        <p:nvSpPr>
          <p:cNvPr id="11" name="Oval 10"/>
          <p:cNvSpPr/>
          <p:nvPr/>
        </p:nvSpPr>
        <p:spPr>
          <a:xfrm>
            <a:off x="11018520" y="347472"/>
            <a:ext cx="530352" cy="530352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097280"/>
            <a:ext cx="65836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উদ্ভিদের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বৃদ্ধির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জন্য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প্রয়োজন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উদ্ভিদকে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পানি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পুষ্টি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উপাদান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সরবরাহ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করে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মানুষ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মাটিতে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শাকসবজি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বিভিন্ন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ফসল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ফলায়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অনেক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প্রাণী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উদ্ভিদ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থেকে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খাদ্য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পায়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—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তাই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খাদ্যশৃঙ্খলের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জন্যও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গুরুত্বপূর্ণ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1292840" y="228600"/>
            <a:ext cx="411480" cy="411480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56032" y="6355080"/>
            <a:ext cx="274320" cy="274320"/>
          </a:xfrm>
          <a:prstGeom prst="ellipse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5F"/>
                </a:solidFill>
                <a:latin typeface="Noto Sans Bengali"/>
              </a:defRPr>
            </a:pPr>
            <a:r>
              <a:rPr sz="1800">
                <a:solidFill>
                  <a:srgbClr val="2D3730"/>
                </a:solidFill>
                <a:latin typeface="Noto Sans Bengali"/>
              </a:rPr>
              <a:t>11 / 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20040"/>
            <a:ext cx="6858000" cy="658368"/>
          </a:xfrm>
          <a:prstGeom prst="round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ফসল</a:t>
            </a:r>
            <a:r>
              <a:rPr dirty="0"/>
              <a:t> </a:t>
            </a:r>
            <a:r>
              <a:rPr dirty="0" err="1"/>
              <a:t>ফলানো</a:t>
            </a:r>
            <a:r>
              <a:rPr dirty="0"/>
              <a:t> ও </a:t>
            </a:r>
            <a:r>
              <a:rPr dirty="0" err="1"/>
              <a:t>খাদ্য</a:t>
            </a:r>
            <a:r>
              <a:rPr dirty="0"/>
              <a:t> </a:t>
            </a:r>
            <a:r>
              <a:rPr dirty="0" err="1"/>
              <a:t>তৈরিতে</a:t>
            </a:r>
            <a:endParaRPr dirty="0"/>
          </a:p>
        </p:txBody>
      </p:sp>
      <p:sp>
        <p:nvSpPr>
          <p:cNvPr id="11" name="Oval 10"/>
          <p:cNvSpPr/>
          <p:nvPr/>
        </p:nvSpPr>
        <p:spPr>
          <a:xfrm>
            <a:off x="11018520" y="347472"/>
            <a:ext cx="530352" cy="530352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80A20CB-A4E5-7CDE-E8BB-169884692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823" y="978407"/>
            <a:ext cx="4657725" cy="37133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5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40080" y="1097280"/>
            <a:ext cx="65836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মানুষ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ওপর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ঘরবাড়ি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দালান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তৈরি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করে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ইট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কংক্রিটের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মতো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নির্মাণসামগ্রী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তৈরিতেও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ব্যবহার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করা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হয়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1292840" y="228600"/>
            <a:ext cx="411480" cy="411480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56032" y="6355080"/>
            <a:ext cx="274320" cy="274320"/>
          </a:xfrm>
          <a:prstGeom prst="ellipse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5F"/>
                </a:solidFill>
                <a:latin typeface="Noto Sans Bengali"/>
              </a:defRPr>
            </a:pPr>
            <a:r>
              <a:rPr sz="1800">
                <a:solidFill>
                  <a:srgbClr val="2D3730"/>
                </a:solidFill>
                <a:latin typeface="Noto Sans Bengali"/>
              </a:rPr>
              <a:t>12 / 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39596" y="228600"/>
            <a:ext cx="6858000" cy="658368"/>
          </a:xfrm>
          <a:prstGeom prst="round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ঘরবাড়ি</a:t>
            </a:r>
            <a:r>
              <a:rPr dirty="0"/>
              <a:t> ও </a:t>
            </a:r>
            <a:r>
              <a:rPr dirty="0" err="1"/>
              <a:t>দালান</a:t>
            </a:r>
            <a:r>
              <a:rPr dirty="0"/>
              <a:t> </a:t>
            </a:r>
            <a:r>
              <a:rPr dirty="0" err="1"/>
              <a:t>নির্মাণে</a:t>
            </a:r>
            <a:endParaRPr dirty="0"/>
          </a:p>
        </p:txBody>
      </p:sp>
      <p:sp>
        <p:nvSpPr>
          <p:cNvPr id="11" name="Oval 10"/>
          <p:cNvSpPr/>
          <p:nvPr/>
        </p:nvSpPr>
        <p:spPr>
          <a:xfrm>
            <a:off x="11018520" y="347472"/>
            <a:ext cx="530352" cy="530352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5966914-A7DA-C999-BCCA-DC26037C4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535" y="1097280"/>
            <a:ext cx="4610100" cy="28479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52AE088-64C7-088C-F265-A61CB08EA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4217" y="3242558"/>
            <a:ext cx="4714298" cy="34142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-1" y="63137"/>
            <a:ext cx="12191695" cy="6858000"/>
          </a:xfrm>
          <a:prstGeom prst="rect">
            <a:avLst/>
          </a:prstGeom>
          <a:solidFill>
            <a:srgbClr val="F5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40080" y="1097280"/>
            <a:ext cx="65836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দিয়ে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তৈরি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করা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যায়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: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থালাবাসন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ফুলদানি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গয়না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হাঁড়ি-পাতিল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,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পুতুল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খেলনা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এছাড়াও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বিভিন্ন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গৃহসজ্জার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সামগ্রী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তৈরি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করা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হয়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1292840" y="228600"/>
            <a:ext cx="411480" cy="411480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56032" y="6355080"/>
            <a:ext cx="274320" cy="274320"/>
          </a:xfrm>
          <a:prstGeom prst="ellipse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5F"/>
                </a:solidFill>
                <a:latin typeface="Noto Sans Bengali"/>
              </a:defRPr>
            </a:pPr>
            <a:r>
              <a:rPr sz="1800">
                <a:solidFill>
                  <a:srgbClr val="2D3730"/>
                </a:solidFill>
                <a:latin typeface="Noto Sans Bengali"/>
              </a:rPr>
              <a:t>13 / 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896291" y="228600"/>
            <a:ext cx="6858000" cy="658368"/>
          </a:xfrm>
          <a:prstGeom prst="round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চারু</a:t>
            </a:r>
            <a:r>
              <a:rPr dirty="0"/>
              <a:t> ও </a:t>
            </a:r>
            <a:r>
              <a:rPr dirty="0" err="1"/>
              <a:t>কারুশিল্পে</a:t>
            </a:r>
            <a:endParaRPr dirty="0"/>
          </a:p>
        </p:txBody>
      </p:sp>
      <p:sp>
        <p:nvSpPr>
          <p:cNvPr id="11" name="Oval 10"/>
          <p:cNvSpPr/>
          <p:nvPr/>
        </p:nvSpPr>
        <p:spPr>
          <a:xfrm>
            <a:off x="11018520" y="347472"/>
            <a:ext cx="530352" cy="530352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F7DB0F7-8B8F-B923-1B24-AD5CD4AFD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412" y="1097280"/>
            <a:ext cx="4027108" cy="26205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8C705E-AF9F-8BA2-18B1-F6DF88837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3703320"/>
            <a:ext cx="3743325" cy="24860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A03A577-C903-46A4-BDA6-3A774F87B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4741" y="3863294"/>
            <a:ext cx="4431814" cy="24785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-15088" y="43978"/>
            <a:ext cx="12191695" cy="6858000"/>
          </a:xfrm>
          <a:prstGeom prst="rect">
            <a:avLst/>
          </a:prstGeom>
          <a:solidFill>
            <a:srgbClr val="F5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295E35"/>
                </a:solidFill>
                <a:latin typeface="Noto Sans Bengali"/>
              </a:defRPr>
            </a:pPr>
            <a:r>
              <a:rPr sz="1800">
                <a:solidFill>
                  <a:srgbClr val="2D3730"/>
                </a:solidFill>
                <a:latin typeface="Noto Sans Bengali"/>
              </a:rPr>
              <a:t>সুন্দর ও দূষণমুক্ত পরিবেশ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3108" y="941832"/>
            <a:ext cx="65836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মাটিতে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জন্মানো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বিভিন্ন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উদ্ভিদে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ফুল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ফোটে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—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ফুল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পৃথিবীকে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সুন্দর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করে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endParaRPr sz="1800" dirty="0">
              <a:solidFill>
                <a:srgbClr val="2D3730"/>
              </a:solidFill>
              <a:latin typeface="Noto Sans Bengali"/>
            </a:endParaRPr>
          </a:p>
          <a:p>
            <a:pPr>
              <a:spcAft>
                <a:spcPts val="800"/>
              </a:spcAft>
              <a:defRPr sz="1800">
                <a:latin typeface="Noto Sans Bengali"/>
              </a:defRPr>
            </a:pP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মানুষের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দৈনন্দিন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কর্মকাণ্ডে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তৈরি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বর্জ্য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সঠিকভাবে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মাটিতে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ফেলা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বা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মাটি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দিয়ে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ঢেকে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রাখা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হলে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ময়লা-আবর্জনা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ও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দুর্গন্ধ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নিয়ন্ত্রণে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সাহায্য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 </a:t>
            </a:r>
            <a:r>
              <a:rPr sz="1800" dirty="0" err="1">
                <a:solidFill>
                  <a:srgbClr val="2D3730"/>
                </a:solidFill>
                <a:latin typeface="Noto Sans Bengali"/>
              </a:rPr>
              <a:t>করে</a:t>
            </a:r>
            <a:r>
              <a:rPr sz="1800" dirty="0">
                <a:solidFill>
                  <a:srgbClr val="2D3730"/>
                </a:solidFill>
                <a:latin typeface="Noto Sans Bengali"/>
              </a:rPr>
              <a:t>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1292840" y="228600"/>
            <a:ext cx="411480" cy="411480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56032" y="6355080"/>
            <a:ext cx="274320" cy="274320"/>
          </a:xfrm>
          <a:prstGeom prst="ellipse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95F"/>
                </a:solidFill>
                <a:latin typeface="Noto Sans Bengali"/>
              </a:defRPr>
            </a:pPr>
            <a:r>
              <a:rPr sz="1800">
                <a:solidFill>
                  <a:srgbClr val="2D3730"/>
                </a:solidFill>
                <a:latin typeface="Noto Sans Bengali"/>
              </a:rPr>
              <a:t>14 / 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959559" y="220327"/>
            <a:ext cx="6858000" cy="658368"/>
          </a:xfrm>
          <a:prstGeom prst="roundRect">
            <a:avLst/>
          </a:prstGeom>
          <a:solidFill>
            <a:srgbClr val="2A70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সুন্দর</a:t>
            </a:r>
            <a:r>
              <a:rPr dirty="0"/>
              <a:t> ও </a:t>
            </a:r>
            <a:r>
              <a:rPr dirty="0" err="1"/>
              <a:t>দূষণমুক্ত</a:t>
            </a:r>
            <a:r>
              <a:rPr dirty="0"/>
              <a:t> </a:t>
            </a:r>
            <a:r>
              <a:rPr dirty="0" err="1"/>
              <a:t>পরিবেশ</a:t>
            </a:r>
            <a:r>
              <a:rPr lang="en-US" dirty="0" err="1"/>
              <a:t>ে</a:t>
            </a:r>
            <a:endParaRPr dirty="0"/>
          </a:p>
        </p:txBody>
      </p:sp>
      <p:sp>
        <p:nvSpPr>
          <p:cNvPr id="11" name="Oval 10"/>
          <p:cNvSpPr/>
          <p:nvPr/>
        </p:nvSpPr>
        <p:spPr>
          <a:xfrm>
            <a:off x="11018520" y="347472"/>
            <a:ext cx="530352" cy="530352"/>
          </a:xfrm>
          <a:prstGeom prst="ellipse">
            <a:avLst/>
          </a:prstGeom>
          <a:solidFill>
            <a:srgbClr val="EE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624094B-5381-5162-61C8-04624A5BC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540" y="3100251"/>
            <a:ext cx="5614580" cy="32548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723</Words>
  <Application>Microsoft Office PowerPoint</Application>
  <PresentationFormat>Widescreen</PresentationFormat>
  <Paragraphs>132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Arial</vt:lpstr>
      <vt:lpstr>Arial Nova Cond Light</vt:lpstr>
      <vt:lpstr>Calibri</vt:lpstr>
      <vt:lpstr>Noto Sans Bengali</vt:lpstr>
      <vt:lpstr>Office Theme</vt:lpstr>
      <vt:lpstr>PowerPoint Presentation</vt:lpstr>
      <vt:lpstr>  মোঃ মহিব বুল্লাহ  বি.এস.সি, এম.এস.সি ( ফাস্ট ক্লাস)  উদ্ভিদ বিজ্ঞান, ঢাকা বিশ্ববিদ্যালয়    সহকারী শিক্ষক  ২৪ নং জালগাঁও সরকারি প্রাথমিক বিদ্যালয় লালমাই, কুমিল্লা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Pedp4 WPBX4125BLF102400130</dc:creator>
  <cp:keywords/>
  <dc:description>generated using python-pptx</dc:description>
  <cp:lastModifiedBy>Pedp4 WPBX4125BLF102400130</cp:lastModifiedBy>
  <cp:revision>8</cp:revision>
  <dcterms:created xsi:type="dcterms:W3CDTF">2013-01-27T09:14:16Z</dcterms:created>
  <dcterms:modified xsi:type="dcterms:W3CDTF">2026-09-28T16:20:39Z</dcterms:modified>
  <cp:category/>
</cp:coreProperties>
</file>