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69" r:id="rId2"/>
    <p:sldId id="268" r:id="rId3"/>
    <p:sldId id="270" r:id="rId4"/>
    <p:sldId id="271" r:id="rId5"/>
    <p:sldId id="258" r:id="rId6"/>
    <p:sldId id="276" r:id="rId7"/>
    <p:sldId id="277" r:id="rId8"/>
    <p:sldId id="259" r:id="rId9"/>
    <p:sldId id="273" r:id="rId10"/>
    <p:sldId id="257" r:id="rId11"/>
    <p:sldId id="260" r:id="rId12"/>
    <p:sldId id="261" r:id="rId13"/>
    <p:sldId id="262" r:id="rId14"/>
    <p:sldId id="263" r:id="rId15"/>
    <p:sldId id="264" r:id="rId16"/>
    <p:sldId id="265" r:id="rId17"/>
    <p:sldId id="274" r:id="rId18"/>
    <p:sldId id="266" r:id="rId19"/>
    <p:sldId id="272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762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DD4DD-F9E5-79D1-E49F-5307F6498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59B472-03AA-E498-FD4E-45DAB7BC25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C3E931-8F12-917A-D8B9-7A7C8EB854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09A6F-39F3-0D20-F719-F083221306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87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F0983-A214-BEBF-7549-3095ACADE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257731-CDB9-B119-5EA4-7767733E4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4D559B-CE52-B254-85E5-AA097CF12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E85D0-67C5-E05B-8A99-E5D9FB0BD5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69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3140D-A775-DBCC-0E72-9691A7A47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052CB8-89EC-A32B-39E5-D04490720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02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2697BF-6A00-5997-0A21-E887ED952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8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036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02B4C-6FC8-E3B3-100E-0C55AF550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C29042-EF9C-7B69-E8F1-FFAF6BE0B72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5107763-C26D-4D01-902B-B7FF3C603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82DD16-0748-3252-BF3D-31FD9BC2601F}"/>
                </a:ext>
              </a:extLst>
            </p:cNvPr>
            <p:cNvSpPr txBox="1"/>
            <p:nvPr/>
          </p:nvSpPr>
          <p:spPr>
            <a:xfrm>
              <a:off x="1738425" y="2321170"/>
              <a:ext cx="8444666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একাদশ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:-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</a:t>
              </a:r>
              <a:r>
                <a:rPr lang="en-US" sz="32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r>
                <a:rPr lang="en-US" sz="32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</a:t>
              </a:r>
              <a:r>
                <a:rPr lang="en-US" sz="32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</a:t>
              </a:r>
              <a:endParaRPr lang="en-US" sz="3200" b="1" dirty="0">
                <a:solidFill>
                  <a:srgbClr val="1A1A1A"/>
                </a:solidFill>
                <a:latin typeface="NikoshBAN" pitchFamily="34" charset="0"/>
                <a:ea typeface="NikoshBAN" pitchFamily="34" charset="-122"/>
                <a:cs typeface="NikoshBAN" pitchFamily="34" charset="-120"/>
              </a:endParaRPr>
            </a:p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প্রথম</a:t>
              </a:r>
              <a:r>
                <a:rPr lang="en-US" sz="2400" b="1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ক্লাস</a:t>
              </a:r>
              <a:r>
                <a:rPr lang="en-US" sz="2400" b="1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 •  অংশ-1</a:t>
              </a:r>
              <a:endParaRPr lang="en-US" dirty="0"/>
            </a:p>
            <a:p>
              <a:pPr algn="ctr"/>
              <a:r>
                <a:rPr lang="en-US" sz="32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32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: ৫০মিনিট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567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661465" y="6318504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715348" y="839138"/>
            <a:ext cx="53105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পূর্বজ্ঞান যাচাই</a:t>
            </a:r>
            <a:endParaRPr lang="en-US" sz="4000" b="1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262852" y="1594573"/>
            <a:ext cx="593827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i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চলো একটু চিন্তা করি…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451A01-35FB-000A-14D1-29658CD7FCE1}"/>
              </a:ext>
            </a:extLst>
          </p:cNvPr>
          <p:cNvGrpSpPr/>
          <p:nvPr/>
        </p:nvGrpSpPr>
        <p:grpSpPr>
          <a:xfrm>
            <a:off x="609905" y="2212848"/>
            <a:ext cx="10881360" cy="868680"/>
            <a:chOff x="640080" y="1581912"/>
            <a:chExt cx="10881360" cy="868680"/>
          </a:xfrm>
        </p:grpSpPr>
        <p:sp>
          <p:nvSpPr>
            <p:cNvPr id="6" name="Shape 4"/>
            <p:cNvSpPr/>
            <p:nvPr/>
          </p:nvSpPr>
          <p:spPr>
            <a:xfrm>
              <a:off x="640080" y="1581912"/>
              <a:ext cx="10881360" cy="868680"/>
            </a:xfrm>
            <a:prstGeom prst="roundRect">
              <a:avLst>
                <a:gd name="adj" fmla="val 7692"/>
              </a:avLst>
            </a:prstGeom>
            <a:blipFill>
              <a:blip r:embed="rId3"/>
              <a:tile tx="0" ty="0" sx="100000" sy="100000" flip="none" algn="tl"/>
            </a:blip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7" name="Shape 5"/>
            <p:cNvSpPr/>
            <p:nvPr/>
          </p:nvSpPr>
          <p:spPr>
            <a:xfrm>
              <a:off x="914400" y="1737360"/>
              <a:ext cx="548640" cy="548640"/>
            </a:xfrm>
            <a:prstGeom prst="ellipse">
              <a:avLst/>
            </a:prstGeom>
            <a:solidFill>
              <a:srgbClr val="1B4F72"/>
            </a:solidFill>
            <a:ln/>
          </p:spPr>
        </p:sp>
        <p:sp>
          <p:nvSpPr>
            <p:cNvPr id="8" name="Text 6"/>
            <p:cNvSpPr/>
            <p:nvPr/>
          </p:nvSpPr>
          <p:spPr>
            <a:xfrm>
              <a:off x="914400" y="1801368"/>
              <a:ext cx="5486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1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1737360" y="1691640"/>
              <a:ext cx="93268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তোমরা কি কখনো দোকানে ভেজাল বা মেয়াদোত্তীর্ণ পণ্য কিনে প্রতারিত হয়েছ?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23938D7-8025-23BD-1D14-957E61B04A44}"/>
              </a:ext>
            </a:extLst>
          </p:cNvPr>
          <p:cNvGrpSpPr/>
          <p:nvPr/>
        </p:nvGrpSpPr>
        <p:grpSpPr>
          <a:xfrm>
            <a:off x="640080" y="3602736"/>
            <a:ext cx="10881360" cy="868680"/>
            <a:chOff x="670255" y="2971800"/>
            <a:chExt cx="10881360" cy="868680"/>
          </a:xfrm>
        </p:grpSpPr>
        <p:sp>
          <p:nvSpPr>
            <p:cNvPr id="10" name="Shape 8"/>
            <p:cNvSpPr/>
            <p:nvPr/>
          </p:nvSpPr>
          <p:spPr>
            <a:xfrm>
              <a:off x="670255" y="2971800"/>
              <a:ext cx="10881360" cy="868680"/>
            </a:xfrm>
            <a:prstGeom prst="roundRect">
              <a:avLst>
                <a:gd name="adj" fmla="val 7692"/>
              </a:avLst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1" name="Shape 9"/>
            <p:cNvSpPr/>
            <p:nvPr/>
          </p:nvSpPr>
          <p:spPr>
            <a:xfrm>
              <a:off x="914400" y="3108960"/>
              <a:ext cx="548640" cy="548640"/>
            </a:xfrm>
            <a:prstGeom prst="ellipse">
              <a:avLst/>
            </a:prstGeom>
            <a:solidFill>
              <a:srgbClr val="1B4F72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914400" y="3172968"/>
              <a:ext cx="5486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2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737360" y="3063240"/>
              <a:ext cx="93268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ব্যবসায়ী শুধু মুনাফা করলেই কি যথেষ্ট? নাকি আরও দায়িত্ব আছে?</a:t>
              </a:r>
              <a:endPara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964F17-1E5B-651D-3B10-95151004DEF9}"/>
              </a:ext>
            </a:extLst>
          </p:cNvPr>
          <p:cNvGrpSpPr/>
          <p:nvPr/>
        </p:nvGrpSpPr>
        <p:grpSpPr>
          <a:xfrm>
            <a:off x="609905" y="4928616"/>
            <a:ext cx="10881360" cy="868680"/>
            <a:chOff x="640080" y="4297680"/>
            <a:chExt cx="10881360" cy="868680"/>
          </a:xfrm>
        </p:grpSpPr>
        <p:sp>
          <p:nvSpPr>
            <p:cNvPr id="14" name="Shape 12"/>
            <p:cNvSpPr/>
            <p:nvPr/>
          </p:nvSpPr>
          <p:spPr>
            <a:xfrm>
              <a:off x="640080" y="4297680"/>
              <a:ext cx="10881360" cy="868680"/>
            </a:xfrm>
            <a:prstGeom prst="roundRect">
              <a:avLst>
                <a:gd name="adj" fmla="val 7692"/>
              </a:avLst>
            </a:pr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5" name="Shape 13"/>
            <p:cNvSpPr/>
            <p:nvPr/>
          </p:nvSpPr>
          <p:spPr>
            <a:xfrm>
              <a:off x="914400" y="4480560"/>
              <a:ext cx="548640" cy="548640"/>
            </a:xfrm>
            <a:prstGeom prst="ellipse">
              <a:avLst/>
            </a:prstGeom>
            <a:solidFill>
              <a:srgbClr val="1B4F72"/>
            </a:solidFill>
            <a:ln/>
          </p:spPr>
        </p:sp>
        <p:sp>
          <p:nvSpPr>
            <p:cNvPr id="16" name="Text 14"/>
            <p:cNvSpPr/>
            <p:nvPr/>
          </p:nvSpPr>
          <p:spPr>
            <a:xfrm>
              <a:off x="914400" y="4544568"/>
              <a:ext cx="54864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3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1737360" y="4434840"/>
              <a:ext cx="93268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সমাজের প্রতি ব্যবসায়ীর কোনো দায়িত্ব আছে বলে মনে করো কি?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56F4D9-EE5C-C91E-F30F-08BC97E02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93985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4F0A0-9398-DD63-C4A1-0CDB4C810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520" y="0"/>
            <a:ext cx="624548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602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8B43A-3E4C-393F-160A-B74CE0A8A2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F1E1B6-16F1-C9C4-7C35-2B506C06B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260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267198" y="6446520"/>
            <a:ext cx="1828801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1010" y="598091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গল্প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: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আলিফ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সাহেবের</a:t>
            </a:r>
            <a:r>
              <a:rPr lang="en-US" sz="3600" b="1" dirty="0">
                <a:solidFill>
                  <a:srgbClr val="1A1A1A"/>
                </a:solidFill>
                <a:highlight>
                  <a:srgbClr val="FF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“সবুজ বাজার”</a:t>
            </a:r>
            <a:endParaRPr lang="en-US" sz="36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7D022E4-644E-BFC2-FBE5-3287FEC93466}"/>
              </a:ext>
            </a:extLst>
          </p:cNvPr>
          <p:cNvGrpSpPr/>
          <p:nvPr/>
        </p:nvGrpSpPr>
        <p:grpSpPr>
          <a:xfrm>
            <a:off x="640080" y="1280160"/>
            <a:ext cx="5394960" cy="1828800"/>
            <a:chOff x="640080" y="868680"/>
            <a:chExt cx="5394960" cy="2240280"/>
          </a:xfrm>
        </p:grpSpPr>
        <p:sp>
          <p:nvSpPr>
            <p:cNvPr id="5" name="Shape 3"/>
            <p:cNvSpPr/>
            <p:nvPr/>
          </p:nvSpPr>
          <p:spPr>
            <a:xfrm>
              <a:off x="640080" y="868680"/>
              <a:ext cx="5394960" cy="2240280"/>
            </a:xfrm>
            <a:prstGeom prst="roundRect">
              <a:avLst>
                <a:gd name="adj" fmla="val 4082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6" name="Shape 4"/>
            <p:cNvSpPr/>
            <p:nvPr/>
          </p:nvSpPr>
          <p:spPr>
            <a:xfrm>
              <a:off x="640080" y="868680"/>
              <a:ext cx="109728" cy="224028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7" name="Text 5"/>
            <p:cNvSpPr/>
            <p:nvPr/>
          </p:nvSpPr>
          <p:spPr>
            <a:xfrm>
              <a:off x="960120" y="1097280"/>
              <a:ext cx="4846320" cy="36576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chemeClr val="bg1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অনৈতিক শুরু</a:t>
              </a:r>
              <a:endParaRPr lang="en-US" sz="2800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960120" y="1600200"/>
              <a:ext cx="4846320" cy="128016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আলিফ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সাহেব শুধু মুনাফার পেছনে ছুটতেন। মেয়াদোত্তীর্ণ পণ্য বিক্রি, ওজন কম, কর্মচারীদের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কম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বেতন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-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এসবই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করতেন</a:t>
              </a: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 ।</a:t>
              </a:r>
              <a:endPara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47D77A-067A-BBE8-C041-8BC613BE5660}"/>
              </a:ext>
            </a:extLst>
          </p:cNvPr>
          <p:cNvGrpSpPr/>
          <p:nvPr/>
        </p:nvGrpSpPr>
        <p:grpSpPr>
          <a:xfrm>
            <a:off x="6309360" y="1280160"/>
            <a:ext cx="5394960" cy="1828800"/>
            <a:chOff x="6309360" y="868680"/>
            <a:chExt cx="5394960" cy="2240280"/>
          </a:xfr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grpSpPr>
        <p:sp>
          <p:nvSpPr>
            <p:cNvPr id="9" name="Shape 7"/>
            <p:cNvSpPr/>
            <p:nvPr/>
          </p:nvSpPr>
          <p:spPr>
            <a:xfrm>
              <a:off x="6309360" y="868680"/>
              <a:ext cx="5394960" cy="2240280"/>
            </a:xfrm>
            <a:prstGeom prst="roundRect">
              <a:avLst>
                <a:gd name="adj" fmla="val 4082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6309360" y="868680"/>
              <a:ext cx="109728" cy="2240280"/>
            </a:xfrm>
            <a:prstGeom prst="rect">
              <a:avLst/>
            </a:prstGeom>
            <a:grpFill/>
            <a:ln/>
          </p:spPr>
        </p:sp>
        <p:sp>
          <p:nvSpPr>
            <p:cNvPr id="11" name="Text 9"/>
            <p:cNvSpPr/>
            <p:nvPr/>
          </p:nvSpPr>
          <p:spPr>
            <a:xfrm>
              <a:off x="6629400" y="1097280"/>
              <a:ext cx="4846320" cy="3657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00"/>
                  </a:solidFill>
                  <a:highlight>
                    <a:srgbClr val="FF00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সমস্যা দেখা দিল</a:t>
              </a:r>
              <a:endParaRPr lang="en-US" sz="2800" dirty="0">
                <a:solidFill>
                  <a:srgbClr val="FFFF00"/>
                </a:solidFill>
                <a:highlight>
                  <a:srgbClr val="FF00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6629400" y="1600200"/>
              <a:ext cx="4846320" cy="12801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 err="1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তার</a:t>
              </a:r>
              <a:r>
                <a:rPr lang="en-US" sz="2400" b="1" dirty="0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এক</a:t>
              </a:r>
              <a:r>
                <a:rPr lang="en-US" sz="2400" b="1" dirty="0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ক্রেতা অসুস্থ হয়ে হাসপাতালে ভর্তি। এ </a:t>
              </a:r>
              <a:r>
                <a:rPr lang="en-US" sz="2400" b="1" dirty="0" err="1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খবর</a:t>
              </a:r>
              <a:r>
                <a:rPr lang="en-US" sz="2400" b="1" dirty="0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ছড়িয়ে পড়লে </a:t>
              </a:r>
              <a:r>
                <a:rPr lang="en-US" sz="2400" b="1" dirty="0" err="1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ক্রেতারা</a:t>
              </a:r>
              <a:r>
                <a:rPr lang="en-US" sz="2400" b="1" dirty="0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তার</a:t>
              </a:r>
              <a:r>
                <a:rPr lang="en-US" sz="2400" b="1" dirty="0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দোকান</a:t>
              </a:r>
              <a:r>
                <a:rPr lang="en-US" sz="2400" b="1" dirty="0">
                  <a:solidFill>
                    <a:srgbClr val="FFFF0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বর্জন করতে লাগল।</a:t>
              </a:r>
              <a:endParaRPr lang="en-US" sz="24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C5023A-0B2E-6AEE-1001-72CE8B9597B8}"/>
              </a:ext>
            </a:extLst>
          </p:cNvPr>
          <p:cNvGrpSpPr/>
          <p:nvPr/>
        </p:nvGrpSpPr>
        <p:grpSpPr>
          <a:xfrm>
            <a:off x="640080" y="3749040"/>
            <a:ext cx="5394960" cy="1828799"/>
            <a:chOff x="640080" y="3337560"/>
            <a:chExt cx="5394960" cy="2240280"/>
          </a:xfr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grpSpPr>
        <p:sp>
          <p:nvSpPr>
            <p:cNvPr id="13" name="Shape 11"/>
            <p:cNvSpPr/>
            <p:nvPr/>
          </p:nvSpPr>
          <p:spPr>
            <a:xfrm>
              <a:off x="640080" y="3337560"/>
              <a:ext cx="5394960" cy="2240280"/>
            </a:xfrm>
            <a:prstGeom prst="roundRect">
              <a:avLst>
                <a:gd name="adj" fmla="val 4082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640080" y="3337560"/>
              <a:ext cx="109728" cy="2240280"/>
            </a:xfrm>
            <a:prstGeom prst="rect">
              <a:avLst/>
            </a:prstGeom>
            <a:grpFill/>
            <a:ln/>
          </p:spPr>
        </p:sp>
        <p:sp>
          <p:nvSpPr>
            <p:cNvPr id="15" name="Text 13"/>
            <p:cNvSpPr/>
            <p:nvPr/>
          </p:nvSpPr>
          <p:spPr>
            <a:xfrm>
              <a:off x="960120" y="3566160"/>
              <a:ext cx="4846320" cy="3657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পরিবর্তন</a:t>
              </a:r>
              <a:endParaRPr lang="en-US" sz="28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960120" y="4069080"/>
              <a:ext cx="4846320" cy="12801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আলিফ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সাহেব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বুঝলেন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-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সামাজিক দায়বদ্ধতা ছাড়া ব্যবসা টেকে না। তিনি সততা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বজায়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রাখা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শুরু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করলেন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560DDF-E773-65DD-B7A5-8562D3D113A2}"/>
              </a:ext>
            </a:extLst>
          </p:cNvPr>
          <p:cNvGrpSpPr/>
          <p:nvPr/>
        </p:nvGrpSpPr>
        <p:grpSpPr>
          <a:xfrm>
            <a:off x="6309360" y="3749040"/>
            <a:ext cx="5394960" cy="1828800"/>
            <a:chOff x="6309360" y="3337560"/>
            <a:chExt cx="5394960" cy="224028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7" name="Shape 15"/>
            <p:cNvSpPr/>
            <p:nvPr/>
          </p:nvSpPr>
          <p:spPr>
            <a:xfrm>
              <a:off x="6309360" y="3337560"/>
              <a:ext cx="5394960" cy="2240280"/>
            </a:xfrm>
            <a:prstGeom prst="roundRect">
              <a:avLst>
                <a:gd name="adj" fmla="val 4082"/>
              </a:avLst>
            </a:prstGeom>
            <a:grpFill/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6309360" y="3337560"/>
              <a:ext cx="109728" cy="2240280"/>
            </a:xfrm>
            <a:prstGeom prst="rect">
              <a:avLst/>
            </a:prstGeom>
            <a:grpFill/>
            <a:ln/>
          </p:spPr>
        </p:sp>
        <p:sp>
          <p:nvSpPr>
            <p:cNvPr id="19" name="Text 17"/>
            <p:cNvSpPr/>
            <p:nvPr/>
          </p:nvSpPr>
          <p:spPr>
            <a:xfrm>
              <a:off x="6629400" y="3566160"/>
              <a:ext cx="4846320" cy="3657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সুনাম ফিরে এলো</a:t>
              </a:r>
              <a:endParaRPr lang="en-US" sz="28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6629400" y="4069080"/>
              <a:ext cx="4846320" cy="128016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মানসম্মত পণ্য, কর্মচারীদের সুবিধা ও এলাকার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স্কুলে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সাহায্য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করা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 -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এতে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দোকানের সুনাম ধীরে ধীরে ফিরে এলো।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/>
          <p:cNvSpPr/>
          <p:nvPr/>
        </p:nvSpPr>
        <p:spPr>
          <a:xfrm>
            <a:off x="4253344" y="3200400"/>
            <a:ext cx="55307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4000" dirty="0"/>
          </a:p>
        </p:txBody>
      </p:sp>
      <p:sp>
        <p:nvSpPr>
          <p:cNvPr id="8" name="Shape 6"/>
          <p:cNvSpPr/>
          <p:nvPr/>
        </p:nvSpPr>
        <p:spPr>
          <a:xfrm>
            <a:off x="2011089" y="4690917"/>
            <a:ext cx="8119881" cy="9838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sp>
      <p:sp>
        <p:nvSpPr>
          <p:cNvPr id="9" name="Text 7"/>
          <p:cNvSpPr/>
          <p:nvPr/>
        </p:nvSpPr>
        <p:spPr>
          <a:xfrm>
            <a:off x="664306" y="5223382"/>
            <a:ext cx="1044815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মূল্যবোধ</a:t>
            </a:r>
            <a:r>
              <a:rPr lang="en-US" sz="28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নৈতিকতা</a:t>
            </a:r>
            <a:r>
              <a:rPr lang="en-US" sz="28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 • 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সামাজিক</a:t>
            </a:r>
            <a:r>
              <a:rPr lang="en-US" sz="28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দায়বদ্ধতা</a:t>
            </a:r>
            <a:r>
              <a:rPr lang="en-US" sz="28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 • 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বিভিন্ন</a:t>
            </a:r>
            <a:r>
              <a:rPr lang="en-US" sz="28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পক্ষের</a:t>
            </a:r>
            <a:r>
              <a:rPr lang="en-US" sz="28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প্রতি</a:t>
            </a:r>
            <a:r>
              <a:rPr lang="en-US" sz="28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দায়িত্ব</a:t>
            </a:r>
            <a:endParaRPr lang="en-US" sz="2800" b="1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6EC554F-3D42-2829-5D72-D0D80C3BE14D}"/>
              </a:ext>
            </a:extLst>
          </p:cNvPr>
          <p:cNvGrpSpPr/>
          <p:nvPr/>
        </p:nvGrpSpPr>
        <p:grpSpPr>
          <a:xfrm>
            <a:off x="0" y="0"/>
            <a:ext cx="12191695" cy="6858000"/>
            <a:chOff x="0" y="0"/>
            <a:chExt cx="12191695" cy="6858000"/>
          </a:xfrm>
        </p:grpSpPr>
        <p:sp>
          <p:nvSpPr>
            <p:cNvPr id="2" name="Shape 0"/>
            <p:cNvSpPr/>
            <p:nvPr/>
          </p:nvSpPr>
          <p:spPr>
            <a:xfrm>
              <a:off x="0" y="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3" name="Shape 1"/>
            <p:cNvSpPr/>
            <p:nvPr/>
          </p:nvSpPr>
          <p:spPr>
            <a:xfrm>
              <a:off x="0" y="6720840"/>
              <a:ext cx="12191695" cy="137160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14" name="Shape 6">
              <a:extLst>
                <a:ext uri="{FF2B5EF4-FFF2-40B4-BE49-F238E27FC236}">
                  <a16:creationId xmlns:a16="http://schemas.microsoft.com/office/drawing/2014/main" id="{B4C27CB6-3934-DCCD-835A-752A520E25C6}"/>
                </a:ext>
              </a:extLst>
            </p:cNvPr>
            <p:cNvSpPr/>
            <p:nvPr/>
          </p:nvSpPr>
          <p:spPr>
            <a:xfrm rot="5400000" flipV="1">
              <a:off x="-3295170" y="335128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  <p:sp>
          <p:nvSpPr>
            <p:cNvPr id="17" name="Shape 6">
              <a:extLst>
                <a:ext uri="{FF2B5EF4-FFF2-40B4-BE49-F238E27FC236}">
                  <a16:creationId xmlns:a16="http://schemas.microsoft.com/office/drawing/2014/main" id="{71B7CDB4-E602-68F8-AE55-9F4CE45C5B68}"/>
                </a:ext>
              </a:extLst>
            </p:cNvPr>
            <p:cNvSpPr/>
            <p:nvPr/>
          </p:nvSpPr>
          <p:spPr>
            <a:xfrm rot="5400000" flipV="1">
              <a:off x="8786804" y="3374450"/>
              <a:ext cx="6700059" cy="109719"/>
            </a:xfrm>
            <a:prstGeom prst="rect">
              <a:avLst/>
            </a:prstGeom>
            <a:solidFill>
              <a:srgbClr val="1A5276"/>
            </a:solidFill>
            <a:ln/>
          </p:spPr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93E301-7518-F2A1-BA01-33EE9A43A391}"/>
              </a:ext>
            </a:extLst>
          </p:cNvPr>
          <p:cNvGrpSpPr/>
          <p:nvPr/>
        </p:nvGrpSpPr>
        <p:grpSpPr>
          <a:xfrm>
            <a:off x="554587" y="957887"/>
            <a:ext cx="10972800" cy="3733030"/>
            <a:chOff x="554587" y="957887"/>
            <a:chExt cx="10972800" cy="3733030"/>
          </a:xfrm>
        </p:grpSpPr>
        <p:sp>
          <p:nvSpPr>
            <p:cNvPr id="4" name="Text 2"/>
            <p:cNvSpPr/>
            <p:nvPr/>
          </p:nvSpPr>
          <p:spPr>
            <a:xfrm>
              <a:off x="2626170" y="2357569"/>
              <a:ext cx="6206837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ব্যবসায়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উদ্যোগ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• </a:t>
              </a:r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নবম-দশম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4000" dirty="0" err="1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শ্রেণি</a:t>
              </a:r>
              <a:r>
                <a:rPr lang="en-US" sz="4000" dirty="0">
                  <a:solidFill>
                    <a:schemeClr val="accent1">
                      <a:lumMod val="75000"/>
                    </a:schemeClr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endParaRPr lang="en-US" sz="4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3009852" y="3052980"/>
              <a:ext cx="525311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0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একাদশ</a:t>
              </a:r>
              <a:r>
                <a:rPr lang="en-US" sz="4000" b="1" dirty="0"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অধ্যায়</a:t>
              </a:r>
              <a:endParaRPr lang="en-US" sz="4000" b="1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554587" y="3959397"/>
              <a:ext cx="1097280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</a:t>
              </a:r>
              <a:r>
                <a:rPr lang="en-US" sz="4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r>
                <a:rPr lang="en-US" sz="4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</a:t>
              </a:r>
              <a:r>
                <a:rPr lang="en-US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</a:t>
              </a:r>
              <a:r>
                <a:rPr lang="en-US" sz="4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D59A9E-0678-A927-95BB-B940088ABB36}"/>
                </a:ext>
              </a:extLst>
            </p:cNvPr>
            <p:cNvSpPr txBox="1"/>
            <p:nvPr/>
          </p:nvSpPr>
          <p:spPr>
            <a:xfrm>
              <a:off x="4596844" y="3471401"/>
              <a:ext cx="22140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প্রথম</a:t>
              </a:r>
              <a:r>
                <a:rPr lang="en-US" sz="2400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2400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ক্লাস</a:t>
              </a:r>
              <a:r>
                <a:rPr lang="en-US" sz="2400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 •  অংশ-1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3411850-F83B-AE41-A1A1-261ED687C3C1}"/>
                </a:ext>
              </a:extLst>
            </p:cNvPr>
            <p:cNvSpPr txBox="1"/>
            <p:nvPr/>
          </p:nvSpPr>
          <p:spPr>
            <a:xfrm>
              <a:off x="4335410" y="957887"/>
              <a:ext cx="260199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44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শিরোনাম</a:t>
              </a:r>
              <a:endParaRPr lang="en-US" sz="44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752600" y="6217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55320" y="1062809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</a:t>
            </a: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শিখনফল</a:t>
            </a:r>
            <a:r>
              <a:rPr lang="en-US" sz="36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(Learning Outcomes)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B4E549-0EB3-4DA3-E473-3CBE8007B1C2}"/>
              </a:ext>
            </a:extLst>
          </p:cNvPr>
          <p:cNvGrpSpPr/>
          <p:nvPr/>
        </p:nvGrpSpPr>
        <p:grpSpPr>
          <a:xfrm>
            <a:off x="640080" y="1771650"/>
            <a:ext cx="10881360" cy="1143000"/>
            <a:chOff x="640080" y="1771650"/>
            <a:chExt cx="10881360" cy="1143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FA0EA6F8-86FD-74CA-50D0-72878F51DA15}"/>
                </a:ext>
              </a:extLst>
            </p:cNvPr>
            <p:cNvGrpSpPr/>
            <p:nvPr/>
          </p:nvGrpSpPr>
          <p:grpSpPr>
            <a:xfrm>
              <a:off x="640080" y="1771650"/>
              <a:ext cx="10881360" cy="1143000"/>
              <a:chOff x="640080" y="1771650"/>
              <a:chExt cx="10881360" cy="1143000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640080" y="1771650"/>
                <a:ext cx="10881360" cy="1143000"/>
              </a:xfrm>
              <a:prstGeom prst="roundRect">
                <a:avLst>
                  <a:gd name="adj" fmla="val 8000"/>
                </a:avLst>
              </a:prstGeom>
              <a:gradFill flip="none" rotWithShape="1">
                <a:gsLst>
                  <a:gs pos="0">
                    <a:schemeClr val="accent5">
                      <a:lumMod val="5000"/>
                      <a:lumOff val="95000"/>
                    </a:schemeClr>
                  </a:gs>
                  <a:gs pos="74000">
                    <a:schemeClr val="accent5">
                      <a:lumMod val="45000"/>
                      <a:lumOff val="55000"/>
                    </a:schemeClr>
                  </a:gs>
                  <a:gs pos="83000">
                    <a:schemeClr val="accent5">
                      <a:lumMod val="45000"/>
                      <a:lumOff val="55000"/>
                    </a:schemeClr>
                  </a:gs>
                  <a:gs pos="100000">
                    <a:schemeClr val="accent5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6" name="Shape 4"/>
              <p:cNvSpPr/>
              <p:nvPr/>
            </p:nvSpPr>
            <p:spPr>
              <a:xfrm>
                <a:off x="822960" y="2000250"/>
                <a:ext cx="822960" cy="685800"/>
              </a:xfrm>
              <a:prstGeom prst="roundRect">
                <a:avLst>
                  <a:gd name="adj" fmla="val 10667"/>
                </a:avLst>
              </a:prstGeom>
              <a:solidFill>
                <a:srgbClr val="1B4F72"/>
              </a:solidFill>
              <a:ln/>
            </p:spPr>
          </p:sp>
          <p:sp>
            <p:nvSpPr>
              <p:cNvPr id="7" name="Text 5"/>
              <p:cNvSpPr/>
              <p:nvPr/>
            </p:nvSpPr>
            <p:spPr>
              <a:xfrm>
                <a:off x="822960" y="2091690"/>
                <a:ext cx="822960" cy="502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600" b="1" dirty="0">
                    <a:solidFill>
                      <a:schemeClr val="bg1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০১</a:t>
                </a:r>
                <a:endParaRPr lang="en-US" sz="36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8" name="Text 6"/>
            <p:cNvSpPr/>
            <p:nvPr/>
          </p:nvSpPr>
          <p:spPr>
            <a:xfrm>
              <a:off x="1920240" y="2045970"/>
              <a:ext cx="914400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ব্যবসায়িক মূল্যবোধ ও নৈতিকতার ধারণা ও গুরুত্ব ব্যাখ্যা </a:t>
              </a:r>
              <a:r>
                <a:rPr lang="en-US" sz="28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8EA00AB-E9AD-292F-0009-4F44479243C9}"/>
              </a:ext>
            </a:extLst>
          </p:cNvPr>
          <p:cNvGrpSpPr/>
          <p:nvPr/>
        </p:nvGrpSpPr>
        <p:grpSpPr>
          <a:xfrm>
            <a:off x="640080" y="4491990"/>
            <a:ext cx="10881360" cy="1143000"/>
            <a:chOff x="640080" y="4491990"/>
            <a:chExt cx="10881360" cy="1143000"/>
          </a:xfrm>
        </p:grpSpPr>
        <p:sp>
          <p:nvSpPr>
            <p:cNvPr id="13" name="Shape 11"/>
            <p:cNvSpPr/>
            <p:nvPr/>
          </p:nvSpPr>
          <p:spPr>
            <a:xfrm>
              <a:off x="640080" y="4491990"/>
              <a:ext cx="10881360" cy="1143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/>
            <a:effectLst>
              <a:outerShdw blurRad="101600" dist="25400" dir="81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822960" y="4743450"/>
              <a:ext cx="822960" cy="685800"/>
            </a:xfrm>
            <a:prstGeom prst="roundRect">
              <a:avLst>
                <a:gd name="adj" fmla="val 10667"/>
              </a:avLst>
            </a:prstGeom>
            <a:solidFill>
              <a:srgbClr val="1B4F72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822960" y="4834890"/>
              <a:ext cx="82296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০৩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1920240" y="4789170"/>
              <a:ext cx="914400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রাষ্ট্র, সমাজ, ক্রেতা ও কর্মচারীদের প্রতি সামাজিক দায়বদ্ধতার স্বরূপ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ব্যাখ্যা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BA6B525-3B12-A7DE-F8E9-85B18BF56E7E}"/>
              </a:ext>
            </a:extLst>
          </p:cNvPr>
          <p:cNvGrpSpPr/>
          <p:nvPr/>
        </p:nvGrpSpPr>
        <p:grpSpPr>
          <a:xfrm>
            <a:off x="655320" y="3211830"/>
            <a:ext cx="10881360" cy="1143000"/>
            <a:chOff x="655320" y="3211830"/>
            <a:chExt cx="10881360" cy="1143000"/>
          </a:xfrm>
        </p:grpSpPr>
        <p:sp>
          <p:nvSpPr>
            <p:cNvPr id="9" name="Shape 7"/>
            <p:cNvSpPr/>
            <p:nvPr/>
          </p:nvSpPr>
          <p:spPr>
            <a:xfrm>
              <a:off x="655320" y="3211830"/>
              <a:ext cx="10881360" cy="1143000"/>
            </a:xfrm>
            <a:prstGeom prst="roundRect">
              <a:avLst>
                <a:gd name="adj" fmla="val 8000"/>
              </a:avLst>
            </a:pr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/>
            <a:effectLst>
              <a:outerShdw blurRad="101600" dist="25400" dir="81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2" name="Text 10"/>
            <p:cNvSpPr/>
            <p:nvPr/>
          </p:nvSpPr>
          <p:spPr>
            <a:xfrm>
              <a:off x="1935480" y="3536266"/>
              <a:ext cx="914400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ব্যবসায়ের সামাজিক দায়বদ্ধতার ধারণা ব্যাখ্যা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Shape 8"/>
            <p:cNvSpPr/>
            <p:nvPr/>
          </p:nvSpPr>
          <p:spPr>
            <a:xfrm>
              <a:off x="822960" y="3371850"/>
              <a:ext cx="822960" cy="685800"/>
            </a:xfrm>
            <a:prstGeom prst="roundRect">
              <a:avLst>
                <a:gd name="adj" fmla="val 10667"/>
              </a:avLst>
            </a:prstGeom>
            <a:solidFill>
              <a:srgbClr val="1B4F72"/>
            </a:solidFill>
            <a:ln/>
          </p:spPr>
        </p:sp>
        <p:sp>
          <p:nvSpPr>
            <p:cNvPr id="23" name="Text 9">
              <a:extLst>
                <a:ext uri="{FF2B5EF4-FFF2-40B4-BE49-F238E27FC236}">
                  <a16:creationId xmlns:a16="http://schemas.microsoft.com/office/drawing/2014/main" id="{7D85F267-1BD7-7394-84AA-C21148F9774F}"/>
                </a:ext>
              </a:extLst>
            </p:cNvPr>
            <p:cNvSpPr/>
            <p:nvPr/>
          </p:nvSpPr>
          <p:spPr>
            <a:xfrm>
              <a:off x="822960" y="3474720"/>
              <a:ext cx="82296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০২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828800" y="6349881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86742" y="274320"/>
            <a:ext cx="660400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highlight>
                  <a:srgbClr val="FF00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মূল্যবোধ ও নৈতিকতার ধারণা</a:t>
            </a:r>
            <a:endParaRPr lang="en-US" sz="4000" dirty="0"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A76C2B-84CF-5185-0FB1-AE3CF1239F7D}"/>
              </a:ext>
            </a:extLst>
          </p:cNvPr>
          <p:cNvGrpSpPr/>
          <p:nvPr/>
        </p:nvGrpSpPr>
        <p:grpSpPr>
          <a:xfrm>
            <a:off x="548640" y="1197864"/>
            <a:ext cx="5394960" cy="2377440"/>
            <a:chOff x="594360" y="1228417"/>
            <a:chExt cx="5394960" cy="237744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747DCE4-BD4A-ED95-0A3E-9397C97E8A6D}"/>
                </a:ext>
              </a:extLst>
            </p:cNvPr>
            <p:cNvGrpSpPr/>
            <p:nvPr/>
          </p:nvGrpSpPr>
          <p:grpSpPr>
            <a:xfrm>
              <a:off x="594360" y="1228417"/>
              <a:ext cx="5394960" cy="2377440"/>
              <a:chOff x="548640" y="914400"/>
              <a:chExt cx="5394960" cy="2377440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548640" y="914400"/>
                <a:ext cx="5394960" cy="2377440"/>
              </a:xfrm>
              <a:prstGeom prst="roundRect">
                <a:avLst>
                  <a:gd name="adj" fmla="val 3846"/>
                </a:avLst>
              </a:prstGeom>
              <a:solidFill>
                <a:srgbClr val="FFFFFF"/>
              </a:solidFill>
              <a:ln/>
              <a:effectLst>
                <a:outerShdw blurRad="76200" dist="25400" dir="8100000" algn="bl" rotWithShape="0">
                  <a:srgbClr val="000000">
                    <a:alpha val="7000"/>
                  </a:srgbClr>
                </a:outerShdw>
              </a:effectLst>
            </p:spPr>
          </p:sp>
          <p:sp>
            <p:nvSpPr>
              <p:cNvPr id="6" name="Shape 4"/>
              <p:cNvSpPr/>
              <p:nvPr/>
            </p:nvSpPr>
            <p:spPr>
              <a:xfrm>
                <a:off x="548640" y="914400"/>
                <a:ext cx="5394960" cy="502920"/>
              </a:xfrm>
              <a:prstGeom prst="rect">
                <a:avLst/>
              </a:prstGeom>
              <a:solidFill>
                <a:srgbClr val="1B4F72"/>
              </a:solidFill>
              <a:ln/>
            </p:spPr>
          </p:sp>
          <p:sp>
            <p:nvSpPr>
              <p:cNvPr id="8" name="Text 6"/>
              <p:cNvSpPr/>
              <p:nvPr/>
            </p:nvSpPr>
            <p:spPr>
              <a:xfrm>
                <a:off x="777240" y="1600200"/>
                <a:ext cx="4937760" cy="146304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যে জ্ঞানবোধ ও আচরণ সমাজ মূল্যবান ও অনুকরণীয় মনে করে, তাকেই মূল্যবোধ বলে। এটি মানুষকে ন্যায়-অন্যায়, ভালো-মন্দের পার্থক্য চিহ্নিত করতে সাহায্য করে।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7" name="Text 5"/>
            <p:cNvSpPr/>
            <p:nvPr/>
          </p:nvSpPr>
          <p:spPr>
            <a:xfrm>
              <a:off x="1631768" y="1266952"/>
              <a:ext cx="3320143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মূল্যবোধ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D97CEA-0312-600E-2449-467945BB99DA}"/>
              </a:ext>
            </a:extLst>
          </p:cNvPr>
          <p:cNvGrpSpPr/>
          <p:nvPr/>
        </p:nvGrpSpPr>
        <p:grpSpPr>
          <a:xfrm>
            <a:off x="6217920" y="1236398"/>
            <a:ext cx="5394960" cy="2338906"/>
            <a:chOff x="6217920" y="914400"/>
            <a:chExt cx="5394960" cy="2377440"/>
          </a:xfrm>
        </p:grpSpPr>
        <p:sp>
          <p:nvSpPr>
            <p:cNvPr id="9" name="Shape 7"/>
            <p:cNvSpPr/>
            <p:nvPr/>
          </p:nvSpPr>
          <p:spPr>
            <a:xfrm>
              <a:off x="6217920" y="914400"/>
              <a:ext cx="5394960" cy="2377440"/>
            </a:xfrm>
            <a:prstGeom prst="roundRect">
              <a:avLst>
                <a:gd name="adj" fmla="val 3846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6217920" y="914400"/>
              <a:ext cx="5394960" cy="502920"/>
            </a:xfrm>
            <a:prstGeom prst="rect">
              <a:avLst/>
            </a:prstGeom>
            <a:solidFill>
              <a:srgbClr val="1E8449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7866743" y="987552"/>
              <a:ext cx="300445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6446520" y="1600200"/>
              <a:ext cx="4937760" cy="1463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 হলো মানব আচরণের মানদণ্ড। এটি ভালো-মন্দের বিচার করে সঠিক সিদ্ধান্ত নিতে সাহায্য করে। ব্যবসায়ে উচিত-অনুচিত মেনে চলাই নৈতিকতা।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760C546-93FA-CAAE-1B2C-1B47BB8BDE53}"/>
              </a:ext>
            </a:extLst>
          </p:cNvPr>
          <p:cNvGrpSpPr/>
          <p:nvPr/>
        </p:nvGrpSpPr>
        <p:grpSpPr>
          <a:xfrm>
            <a:off x="548640" y="4261104"/>
            <a:ext cx="11064240" cy="1677997"/>
            <a:chOff x="548640" y="4261104"/>
            <a:chExt cx="11064240" cy="1677997"/>
          </a:xfrm>
        </p:grpSpPr>
        <p:sp>
          <p:nvSpPr>
            <p:cNvPr id="13" name="Shape 11"/>
            <p:cNvSpPr/>
            <p:nvPr/>
          </p:nvSpPr>
          <p:spPr>
            <a:xfrm>
              <a:off x="548640" y="4261104"/>
              <a:ext cx="11064240" cy="1591056"/>
            </a:xfrm>
            <a:prstGeom prst="roundRect">
              <a:avLst>
                <a:gd name="adj" fmla="val 4000"/>
              </a:avLst>
            </a:prstGeom>
            <a:solidFill>
              <a:srgbClr val="EBF5FB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4906191" y="4348915"/>
              <a:ext cx="4677229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 নৈতিকতা</a:t>
              </a:r>
              <a:endParaRPr lang="en-US" sz="28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777240" y="4658941"/>
              <a:ext cx="10515600" cy="1280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 পরিচালনায় সততা, প্রতারণা পরিহার, ক্ষতিকর পণ্য না বিক্রি, মেয়াদোত্তীর্ণ পণ্য না বিক্রি, পরিবেশের ক্ষতি না করা এবং জনকল্যাণে অবদান রাখা—এসবই ব্যবসায় নৈতিকতার অংশ।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969077" y="6289951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337560" y="665492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 নৈতিকতার উদাহরণ</a:t>
            </a:r>
            <a:endParaRPr lang="en-US" sz="48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151BBDD-693C-A009-1AAE-F96B3D2B39B7}"/>
              </a:ext>
            </a:extLst>
          </p:cNvPr>
          <p:cNvGrpSpPr/>
          <p:nvPr/>
        </p:nvGrpSpPr>
        <p:grpSpPr>
          <a:xfrm>
            <a:off x="525780" y="1481727"/>
            <a:ext cx="2743200" cy="1785087"/>
            <a:chOff x="525780" y="1481727"/>
            <a:chExt cx="2743200" cy="1785087"/>
          </a:xfrm>
        </p:grpSpPr>
        <p:sp>
          <p:nvSpPr>
            <p:cNvPr id="5" name="Shape 3"/>
            <p:cNvSpPr/>
            <p:nvPr/>
          </p:nvSpPr>
          <p:spPr>
            <a:xfrm>
              <a:off x="525780" y="1481727"/>
              <a:ext cx="2743200" cy="1785087"/>
            </a:xfrm>
            <a:prstGeom prst="roundRect">
              <a:avLst>
                <a:gd name="adj" fmla="val 4167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</p:spPr>
        </p:sp>
        <p:sp>
          <p:nvSpPr>
            <p:cNvPr id="6" name="Text 4"/>
            <p:cNvSpPr/>
            <p:nvPr/>
          </p:nvSpPr>
          <p:spPr>
            <a:xfrm>
              <a:off x="525780" y="1647371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Text 5"/>
            <p:cNvSpPr/>
            <p:nvPr/>
          </p:nvSpPr>
          <p:spPr>
            <a:xfrm>
              <a:off x="640080" y="2309863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সততা বজায় রাখা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28F34B2-4117-7924-5260-D1AE107A08A0}"/>
              </a:ext>
            </a:extLst>
          </p:cNvPr>
          <p:cNvGrpSpPr/>
          <p:nvPr/>
        </p:nvGrpSpPr>
        <p:grpSpPr>
          <a:xfrm>
            <a:off x="3429000" y="1430312"/>
            <a:ext cx="2834640" cy="1785087"/>
            <a:chOff x="3429000" y="1430312"/>
            <a:chExt cx="2834640" cy="1785087"/>
          </a:xfrm>
        </p:grpSpPr>
        <p:sp>
          <p:nvSpPr>
            <p:cNvPr id="8" name="Shape 6"/>
            <p:cNvSpPr/>
            <p:nvPr/>
          </p:nvSpPr>
          <p:spPr>
            <a:xfrm>
              <a:off x="3429000" y="1430312"/>
              <a:ext cx="2743200" cy="1785087"/>
            </a:xfrm>
            <a:prstGeom prst="roundRect">
              <a:avLst>
                <a:gd name="adj" fmla="val 4167"/>
              </a:avLst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</p:spPr>
        </p:sp>
        <p:sp>
          <p:nvSpPr>
            <p:cNvPr id="9" name="Text 7"/>
            <p:cNvSpPr/>
            <p:nvPr/>
          </p:nvSpPr>
          <p:spPr>
            <a:xfrm>
              <a:off x="3520440" y="1535117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3627120" y="2223077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ক্ষতিকর পণ্য উৎপাদন ও বিক্রি না করা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A622803-CE7A-1899-9023-4F80D7CFC246}"/>
              </a:ext>
            </a:extLst>
          </p:cNvPr>
          <p:cNvGrpSpPr/>
          <p:nvPr/>
        </p:nvGrpSpPr>
        <p:grpSpPr>
          <a:xfrm>
            <a:off x="6355080" y="1417320"/>
            <a:ext cx="2743200" cy="1785086"/>
            <a:chOff x="6355080" y="1417320"/>
            <a:chExt cx="2743200" cy="1785086"/>
          </a:xfrm>
        </p:grpSpPr>
        <p:sp>
          <p:nvSpPr>
            <p:cNvPr id="11" name="Shape 9"/>
            <p:cNvSpPr/>
            <p:nvPr/>
          </p:nvSpPr>
          <p:spPr>
            <a:xfrm>
              <a:off x="6355080" y="1417320"/>
              <a:ext cx="2743200" cy="1785086"/>
            </a:xfrm>
            <a:prstGeom prst="roundRect">
              <a:avLst>
                <a:gd name="adj" fmla="val 4167"/>
              </a:avLst>
            </a:prstGeom>
            <a:solidFill>
              <a:srgbClr val="1B4F72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6355080" y="1497831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6492240" y="2050384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গ্রাহকদের সাথে প্রতারণা না করা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79F3BAC-BF8B-2260-BDA3-99AB7F82AB6A}"/>
              </a:ext>
            </a:extLst>
          </p:cNvPr>
          <p:cNvGrpSpPr/>
          <p:nvPr/>
        </p:nvGrpSpPr>
        <p:grpSpPr>
          <a:xfrm>
            <a:off x="9189720" y="1454508"/>
            <a:ext cx="2788920" cy="1785087"/>
            <a:chOff x="9189720" y="1454508"/>
            <a:chExt cx="2788920" cy="1785087"/>
          </a:xfrm>
        </p:grpSpPr>
        <p:sp>
          <p:nvSpPr>
            <p:cNvPr id="14" name="Shape 12"/>
            <p:cNvSpPr/>
            <p:nvPr/>
          </p:nvSpPr>
          <p:spPr>
            <a:xfrm>
              <a:off x="9235440" y="1454508"/>
              <a:ext cx="2743200" cy="1785087"/>
            </a:xfrm>
            <a:prstGeom prst="roundRect">
              <a:avLst>
                <a:gd name="adj" fmla="val 4167"/>
              </a:avLst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</p:sp>
        <p:sp>
          <p:nvSpPr>
            <p:cNvPr id="15" name="Text 13"/>
            <p:cNvSpPr/>
            <p:nvPr/>
          </p:nvSpPr>
          <p:spPr>
            <a:xfrm>
              <a:off x="9189720" y="1510292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৪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9372600" y="2066990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মেয়াদোত্তীর্ণ পণ্য বিক্রি না করা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52760DE-EE56-5C3B-A7C9-8858C11C7C70}"/>
              </a:ext>
            </a:extLst>
          </p:cNvPr>
          <p:cNvGrpSpPr/>
          <p:nvPr/>
        </p:nvGrpSpPr>
        <p:grpSpPr>
          <a:xfrm>
            <a:off x="502920" y="3425542"/>
            <a:ext cx="2766060" cy="1785086"/>
            <a:chOff x="502920" y="3425542"/>
            <a:chExt cx="2766060" cy="1785086"/>
          </a:xfrm>
        </p:grpSpPr>
        <p:sp>
          <p:nvSpPr>
            <p:cNvPr id="17" name="Shape 15"/>
            <p:cNvSpPr/>
            <p:nvPr/>
          </p:nvSpPr>
          <p:spPr>
            <a:xfrm>
              <a:off x="502920" y="3425542"/>
              <a:ext cx="2743200" cy="1785086"/>
            </a:xfrm>
            <a:prstGeom prst="roundRect">
              <a:avLst>
                <a:gd name="adj" fmla="val 4167"/>
              </a:avLst>
            </a:prstGeom>
            <a:blipFill>
              <a:blip r:embed="rId3"/>
              <a:tile tx="0" ty="0" sx="100000" sy="100000" flip="none" algn="tl"/>
            </a:blipFill>
            <a:ln/>
          </p:spPr>
        </p:sp>
        <p:sp>
          <p:nvSpPr>
            <p:cNvPr id="18" name="Text 16"/>
            <p:cNvSpPr/>
            <p:nvPr/>
          </p:nvSpPr>
          <p:spPr>
            <a:xfrm>
              <a:off x="525780" y="3508885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৫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640080" y="4050844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কৃত্রিম সংকট সৃষ্টি না করা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C442AE2-AFD7-6FC6-2FE4-0B71848813FB}"/>
              </a:ext>
            </a:extLst>
          </p:cNvPr>
          <p:cNvGrpSpPr/>
          <p:nvPr/>
        </p:nvGrpSpPr>
        <p:grpSpPr>
          <a:xfrm>
            <a:off x="3417570" y="3462774"/>
            <a:ext cx="2754630" cy="1785087"/>
            <a:chOff x="3417570" y="3462774"/>
            <a:chExt cx="2754630" cy="1785087"/>
          </a:xfrm>
        </p:grpSpPr>
        <p:sp>
          <p:nvSpPr>
            <p:cNvPr id="20" name="Shape 18"/>
            <p:cNvSpPr/>
            <p:nvPr/>
          </p:nvSpPr>
          <p:spPr>
            <a:xfrm>
              <a:off x="3417570" y="3462774"/>
              <a:ext cx="2743200" cy="1785087"/>
            </a:xfrm>
            <a:prstGeom prst="roundRect">
              <a:avLst>
                <a:gd name="adj" fmla="val 4167"/>
              </a:avLst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</p:spPr>
        </p:sp>
        <p:sp>
          <p:nvSpPr>
            <p:cNvPr id="21" name="Text 19"/>
            <p:cNvSpPr/>
            <p:nvPr/>
          </p:nvSpPr>
          <p:spPr>
            <a:xfrm>
              <a:off x="3429000" y="3549238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৬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 20"/>
            <p:cNvSpPr/>
            <p:nvPr/>
          </p:nvSpPr>
          <p:spPr>
            <a:xfrm>
              <a:off x="3566160" y="4204877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ব্যবসায়িক আইন মেনে চলা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E7FC173-51A2-34CF-CAEE-839B2624FBF1}"/>
              </a:ext>
            </a:extLst>
          </p:cNvPr>
          <p:cNvGrpSpPr/>
          <p:nvPr/>
        </p:nvGrpSpPr>
        <p:grpSpPr>
          <a:xfrm>
            <a:off x="6309360" y="3479562"/>
            <a:ext cx="2754630" cy="1785086"/>
            <a:chOff x="6309360" y="3479562"/>
            <a:chExt cx="2754630" cy="1785086"/>
          </a:xfrm>
        </p:grpSpPr>
        <p:sp>
          <p:nvSpPr>
            <p:cNvPr id="23" name="Shape 21"/>
            <p:cNvSpPr/>
            <p:nvPr/>
          </p:nvSpPr>
          <p:spPr>
            <a:xfrm>
              <a:off x="6309360" y="3479562"/>
              <a:ext cx="2743200" cy="1785086"/>
            </a:xfrm>
            <a:prstGeom prst="roundRect">
              <a:avLst>
                <a:gd name="adj" fmla="val 4167"/>
              </a:avLst>
            </a:prstGeom>
            <a:gradFill flip="none" rotWithShape="1">
              <a:gsLst>
                <a:gs pos="0">
                  <a:schemeClr val="accent2">
                    <a:lumMod val="89000"/>
                  </a:schemeClr>
                </a:gs>
                <a:gs pos="23000">
                  <a:schemeClr val="accent2">
                    <a:lumMod val="89000"/>
                  </a:schemeClr>
                </a:gs>
                <a:gs pos="69000">
                  <a:schemeClr val="accent2">
                    <a:lumMod val="75000"/>
                  </a:schemeClr>
                </a:gs>
                <a:gs pos="97000">
                  <a:schemeClr val="accent2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/>
          </p:spPr>
        </p:sp>
        <p:sp>
          <p:nvSpPr>
            <p:cNvPr id="24" name="Text 22"/>
            <p:cNvSpPr/>
            <p:nvPr/>
          </p:nvSpPr>
          <p:spPr>
            <a:xfrm>
              <a:off x="6320790" y="3607395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৭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5" name="Text 23"/>
            <p:cNvSpPr/>
            <p:nvPr/>
          </p:nvSpPr>
          <p:spPr>
            <a:xfrm>
              <a:off x="6446520" y="4101318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পরিবেশের ক্ষতি সাধন না করা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8FF6A61-CE0E-F1FC-2B85-A102CEF4948E}"/>
              </a:ext>
            </a:extLst>
          </p:cNvPr>
          <p:cNvGrpSpPr/>
          <p:nvPr/>
        </p:nvGrpSpPr>
        <p:grpSpPr>
          <a:xfrm>
            <a:off x="9281160" y="3425542"/>
            <a:ext cx="2743200" cy="1785086"/>
            <a:chOff x="9281160" y="3425542"/>
            <a:chExt cx="2743200" cy="1785086"/>
          </a:xfrm>
        </p:grpSpPr>
        <p:sp>
          <p:nvSpPr>
            <p:cNvPr id="26" name="Shape 24"/>
            <p:cNvSpPr/>
            <p:nvPr/>
          </p:nvSpPr>
          <p:spPr>
            <a:xfrm>
              <a:off x="9281160" y="3425542"/>
              <a:ext cx="2743200" cy="1785086"/>
            </a:xfrm>
            <a:prstGeom prst="roundRect">
              <a:avLst>
                <a:gd name="adj" fmla="val 4167"/>
              </a:avLst>
            </a:prstGeom>
            <a:gradFill flip="none" rotWithShape="1">
              <a:gsLst>
                <a:gs pos="0">
                  <a:schemeClr val="accent6">
                    <a:lumMod val="5000"/>
                    <a:lumOff val="95000"/>
                  </a:schemeClr>
                </a:gs>
                <a:gs pos="74000">
                  <a:schemeClr val="accent6">
                    <a:lumMod val="45000"/>
                    <a:lumOff val="55000"/>
                  </a:schemeClr>
                </a:gs>
                <a:gs pos="83000">
                  <a:schemeClr val="accent6">
                    <a:lumMod val="45000"/>
                    <a:lumOff val="55000"/>
                  </a:schemeClr>
                </a:gs>
                <a:gs pos="100000">
                  <a:schemeClr val="accent6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/>
          </p:spPr>
        </p:sp>
        <p:sp>
          <p:nvSpPr>
            <p:cNvPr id="27" name="Text 25"/>
            <p:cNvSpPr/>
            <p:nvPr/>
          </p:nvSpPr>
          <p:spPr>
            <a:xfrm>
              <a:off x="9281160" y="3490418"/>
              <a:ext cx="2743200" cy="37189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৮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8" name="Text 26"/>
            <p:cNvSpPr/>
            <p:nvPr/>
          </p:nvSpPr>
          <p:spPr>
            <a:xfrm>
              <a:off x="9372600" y="4050844"/>
              <a:ext cx="2468880" cy="66940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জনকল্যাণে অবদান রাখা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333898" y="635508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3718560" y="274320"/>
            <a:ext cx="545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ব্যবসায়িক মূল্যবোধ ও নৈতিকতার গুরুত্ব</a:t>
            </a:r>
            <a:endParaRPr lang="en-US" sz="3200" dirty="0">
              <a:solidFill>
                <a:schemeClr val="bg1"/>
              </a:solidFill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A43AF6C-028C-AEBE-3548-AC34D711FC0D}"/>
              </a:ext>
            </a:extLst>
          </p:cNvPr>
          <p:cNvGrpSpPr/>
          <p:nvPr/>
        </p:nvGrpSpPr>
        <p:grpSpPr>
          <a:xfrm>
            <a:off x="640080" y="868680"/>
            <a:ext cx="10881360" cy="868680"/>
            <a:chOff x="640080" y="868680"/>
            <a:chExt cx="10881360" cy="868680"/>
          </a:xfrm>
        </p:grpSpPr>
        <p:sp>
          <p:nvSpPr>
            <p:cNvPr id="5" name="Shape 3"/>
            <p:cNvSpPr/>
            <p:nvPr/>
          </p:nvSpPr>
          <p:spPr>
            <a:xfrm>
              <a:off x="640080" y="868680"/>
              <a:ext cx="10881360" cy="868680"/>
            </a:xfrm>
            <a:prstGeom prst="roundRect">
              <a:avLst>
                <a:gd name="adj" fmla="val 8421"/>
              </a:avLst>
            </a:prstGeom>
            <a:gradFill flip="none" rotWithShape="1">
              <a:gsLst>
                <a:gs pos="0">
                  <a:schemeClr val="accent4">
                    <a:lumMod val="5000"/>
                    <a:lumOff val="95000"/>
                  </a:schemeClr>
                </a:gs>
                <a:gs pos="74000">
                  <a:schemeClr val="accent4">
                    <a:lumMod val="45000"/>
                    <a:lumOff val="55000"/>
                  </a:schemeClr>
                </a:gs>
                <a:gs pos="83000">
                  <a:schemeClr val="accent4">
                    <a:lumMod val="45000"/>
                    <a:lumOff val="55000"/>
                  </a:schemeClr>
                </a:gs>
                <a:gs pos="100000">
                  <a:schemeClr val="accent4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/>
            <a:effectLst>
              <a:outerShdw blurRad="508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822960" y="1051560"/>
              <a:ext cx="594360" cy="502920"/>
            </a:xfrm>
            <a:prstGeom prst="roundRect">
              <a:avLst>
                <a:gd name="adj" fmla="val 14545"/>
              </a:avLst>
            </a:prstGeom>
            <a:solidFill>
              <a:srgbClr val="1B4F7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822960" y="1124712"/>
              <a:ext cx="5943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1645920" y="978408"/>
              <a:ext cx="9601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C0C0C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মানুষ হিসেবে অনৈতিক আচরণ কাম্য নয়</a:t>
              </a:r>
              <a:endParaRPr lang="en-US" sz="2400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1645920" y="1325880"/>
              <a:ext cx="9601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5A5A5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সৃষ্টিকর্তার শ্রেষ্ঠ সৃষ্টি মানুষের নৈতিক দায়িত্ব আছে।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6CC4290-20B5-101B-38B5-469B5545EE3A}"/>
              </a:ext>
            </a:extLst>
          </p:cNvPr>
          <p:cNvGrpSpPr/>
          <p:nvPr/>
        </p:nvGrpSpPr>
        <p:grpSpPr>
          <a:xfrm>
            <a:off x="640080" y="1874520"/>
            <a:ext cx="10881360" cy="868680"/>
            <a:chOff x="640080" y="1874520"/>
            <a:chExt cx="10881360" cy="868680"/>
          </a:xfrm>
        </p:grpSpPr>
        <p:sp>
          <p:nvSpPr>
            <p:cNvPr id="10" name="Shape 8"/>
            <p:cNvSpPr/>
            <p:nvPr/>
          </p:nvSpPr>
          <p:spPr>
            <a:xfrm>
              <a:off x="640080" y="1874520"/>
              <a:ext cx="10881360" cy="868680"/>
            </a:xfrm>
            <a:prstGeom prst="roundRect">
              <a:avLst>
                <a:gd name="adj" fmla="val 8421"/>
              </a:avLst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508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1" name="Shape 9"/>
            <p:cNvSpPr/>
            <p:nvPr/>
          </p:nvSpPr>
          <p:spPr>
            <a:xfrm>
              <a:off x="822960" y="2057400"/>
              <a:ext cx="594360" cy="502920"/>
            </a:xfrm>
            <a:prstGeom prst="roundRect">
              <a:avLst>
                <a:gd name="adj" fmla="val 14545"/>
              </a:avLst>
            </a:prstGeom>
            <a:solidFill>
              <a:srgbClr val="1B4F72"/>
            </a:solidFill>
            <a:ln/>
          </p:spPr>
        </p:sp>
        <p:sp>
          <p:nvSpPr>
            <p:cNvPr id="12" name="Text 10"/>
            <p:cNvSpPr/>
            <p:nvPr/>
          </p:nvSpPr>
          <p:spPr>
            <a:xfrm>
              <a:off x="822960" y="2130552"/>
              <a:ext cx="5943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645920" y="1984248"/>
              <a:ext cx="9601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0000"/>
                  </a:solidFill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সঠিক পণ্য ও সেবা সরবরাহ</a:t>
              </a:r>
              <a:endParaRPr lang="en-US" sz="2400" dirty="0">
                <a:solidFill>
                  <a:srgbClr val="FF0000"/>
                </a:solidFill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 12"/>
            <p:cNvSpPr/>
            <p:nvPr/>
          </p:nvSpPr>
          <p:spPr>
            <a:xfrm>
              <a:off x="1645920" y="2331720"/>
              <a:ext cx="9601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ব্যবসায়ীর নৈতিক দায়িত্ব হলো মানসম্মত পণ্য সরবরাহ।</a:t>
              </a:r>
              <a:endPara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C4EC07A-7F81-126A-0398-531D483A3AB7}"/>
              </a:ext>
            </a:extLst>
          </p:cNvPr>
          <p:cNvGrpSpPr/>
          <p:nvPr/>
        </p:nvGrpSpPr>
        <p:grpSpPr>
          <a:xfrm>
            <a:off x="640080" y="2880360"/>
            <a:ext cx="10881360" cy="868680"/>
            <a:chOff x="640080" y="2880360"/>
            <a:chExt cx="10881360" cy="868680"/>
          </a:xfrm>
        </p:grpSpPr>
        <p:sp>
          <p:nvSpPr>
            <p:cNvPr id="15" name="Shape 13"/>
            <p:cNvSpPr/>
            <p:nvPr/>
          </p:nvSpPr>
          <p:spPr>
            <a:xfrm>
              <a:off x="640080" y="2880360"/>
              <a:ext cx="10881360" cy="868680"/>
            </a:xfrm>
            <a:prstGeom prst="roundRect">
              <a:avLst>
                <a:gd name="adj" fmla="val 8421"/>
              </a:avLst>
            </a:prstGeom>
            <a:gradFill flip="none" rotWithShape="1"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95000"/>
                    <a:lumOff val="5000"/>
                  </a:schemeClr>
                </a:gs>
                <a:gs pos="10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/>
            <a:effectLst>
              <a:outerShdw blurRad="508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6" name="Shape 14"/>
            <p:cNvSpPr/>
            <p:nvPr/>
          </p:nvSpPr>
          <p:spPr>
            <a:xfrm>
              <a:off x="822960" y="3063240"/>
              <a:ext cx="594360" cy="502920"/>
            </a:xfrm>
            <a:prstGeom prst="roundRect">
              <a:avLst>
                <a:gd name="adj" fmla="val 14545"/>
              </a:avLst>
            </a:prstGeom>
            <a:solidFill>
              <a:srgbClr val="1B4F72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822960" y="3136392"/>
              <a:ext cx="5943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 16"/>
            <p:cNvSpPr/>
            <p:nvPr/>
          </p:nvSpPr>
          <p:spPr>
            <a:xfrm>
              <a:off x="3039291" y="3009102"/>
              <a:ext cx="654013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 দায়িত্ব পালন</a:t>
              </a:r>
              <a:endParaRPr lang="en-US" sz="24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3039291" y="3356574"/>
              <a:ext cx="6540137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5A5A5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ব্যবসায়ের উন্নতি ও সমৃদ্ধির জন্য সামাজিক দায়িত্ব অপরিহার্য।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7CB76BB-DA23-5A0C-BE9D-283DC6E9AAA9}"/>
              </a:ext>
            </a:extLst>
          </p:cNvPr>
          <p:cNvGrpSpPr/>
          <p:nvPr/>
        </p:nvGrpSpPr>
        <p:grpSpPr>
          <a:xfrm>
            <a:off x="640080" y="3905214"/>
            <a:ext cx="10881360" cy="868680"/>
            <a:chOff x="640080" y="3905214"/>
            <a:chExt cx="10881360" cy="868680"/>
          </a:xfrm>
        </p:grpSpPr>
        <p:sp>
          <p:nvSpPr>
            <p:cNvPr id="20" name="Shape 18"/>
            <p:cNvSpPr/>
            <p:nvPr/>
          </p:nvSpPr>
          <p:spPr>
            <a:xfrm>
              <a:off x="640080" y="3905214"/>
              <a:ext cx="10881360" cy="868680"/>
            </a:xfrm>
            <a:prstGeom prst="roundRect">
              <a:avLst>
                <a:gd name="adj" fmla="val 8421"/>
              </a:avLst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chemeClr val="accent4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/>
            <a:effectLst>
              <a:outerShdw blurRad="508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1" name="Shape 19"/>
            <p:cNvSpPr/>
            <p:nvPr/>
          </p:nvSpPr>
          <p:spPr>
            <a:xfrm>
              <a:off x="822960" y="4069080"/>
              <a:ext cx="594360" cy="502920"/>
            </a:xfrm>
            <a:prstGeom prst="roundRect">
              <a:avLst>
                <a:gd name="adj" fmla="val 14545"/>
              </a:avLst>
            </a:prstGeom>
            <a:solidFill>
              <a:srgbClr val="1B4F72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822960" y="4142232"/>
              <a:ext cx="5943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৪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 21"/>
            <p:cNvSpPr/>
            <p:nvPr/>
          </p:nvSpPr>
          <p:spPr>
            <a:xfrm>
              <a:off x="5158378" y="3995928"/>
              <a:ext cx="3129280" cy="2750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1A1A1A"/>
                  </a:solidFill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সুষ্ঠু পরিচালনা</a:t>
              </a:r>
              <a:endParaRPr lang="en-US" sz="2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 22"/>
            <p:cNvSpPr/>
            <p:nvPr/>
          </p:nvSpPr>
          <p:spPr>
            <a:xfrm>
              <a:off x="2813594" y="4315968"/>
              <a:ext cx="7265851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5A5A5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 ব্যবসায়কে সুন্দর ও সুষ্ঠুভাবে পরিচালনায় সাহায্য করে।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BDB8479-A81C-65EF-23DD-DB04BB873240}"/>
              </a:ext>
            </a:extLst>
          </p:cNvPr>
          <p:cNvGrpSpPr/>
          <p:nvPr/>
        </p:nvGrpSpPr>
        <p:grpSpPr>
          <a:xfrm>
            <a:off x="640080" y="4892040"/>
            <a:ext cx="10881360" cy="868680"/>
            <a:chOff x="640080" y="4892040"/>
            <a:chExt cx="10881360" cy="868680"/>
          </a:xfrm>
        </p:grpSpPr>
        <p:sp>
          <p:nvSpPr>
            <p:cNvPr id="25" name="Shape 23"/>
            <p:cNvSpPr/>
            <p:nvPr/>
          </p:nvSpPr>
          <p:spPr>
            <a:xfrm>
              <a:off x="640080" y="4892040"/>
              <a:ext cx="10881360" cy="868680"/>
            </a:xfrm>
            <a:prstGeom prst="roundRect">
              <a:avLst>
                <a:gd name="adj" fmla="val 8421"/>
              </a:avLst>
            </a:prstGeom>
            <a:gradFill flip="none" rotWithShape="1">
              <a:gsLst>
                <a:gs pos="0">
                  <a:schemeClr val="accent3">
                    <a:lumMod val="67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  <a:effectLst>
              <a:outerShdw blurRad="508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6" name="Shape 24"/>
            <p:cNvSpPr/>
            <p:nvPr/>
          </p:nvSpPr>
          <p:spPr>
            <a:xfrm>
              <a:off x="822960" y="5074920"/>
              <a:ext cx="594360" cy="502920"/>
            </a:xfrm>
            <a:prstGeom prst="roundRect">
              <a:avLst>
                <a:gd name="adj" fmla="val 14545"/>
              </a:avLst>
            </a:prstGeom>
            <a:solidFill>
              <a:srgbClr val="1B4F72"/>
            </a:solidFill>
            <a:ln/>
          </p:spPr>
        </p:sp>
        <p:sp>
          <p:nvSpPr>
            <p:cNvPr id="27" name="Text 25"/>
            <p:cNvSpPr/>
            <p:nvPr/>
          </p:nvSpPr>
          <p:spPr>
            <a:xfrm>
              <a:off x="822960" y="5148072"/>
              <a:ext cx="5943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৫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8" name="Text 26"/>
            <p:cNvSpPr/>
            <p:nvPr/>
          </p:nvSpPr>
          <p:spPr>
            <a:xfrm>
              <a:off x="1645920" y="5001768"/>
              <a:ext cx="9601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দীর্ঘমেয়াদি সফলতা</a:t>
              </a:r>
              <a:endParaRPr lang="en-US" sz="2400" b="1" dirty="0">
                <a:solidFill>
                  <a:schemeClr val="bg1"/>
                </a:solidFill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9" name="Text 27"/>
            <p:cNvSpPr/>
            <p:nvPr/>
          </p:nvSpPr>
          <p:spPr>
            <a:xfrm>
              <a:off x="1645920" y="5349240"/>
              <a:ext cx="96012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chemeClr val="bg1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সুনাম ও বিশ্বাস অর্জন করে ব্যবসায় দীর্ঘস্থায়ী হয়।</a:t>
              </a:r>
              <a:endParaRPr lang="en-US" sz="24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920240" y="64465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0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728686" y="901700"/>
            <a:ext cx="742841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  <a:highlight>
                  <a:srgbClr val="FF00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ব্যবসায়ের সামাজিক দায়বদ্ধতার ধারণা</a:t>
            </a:r>
            <a:endParaRPr lang="en-US" sz="4000" dirty="0">
              <a:solidFill>
                <a:schemeClr val="bg1"/>
              </a:solidFill>
              <a:highlight>
                <a:srgbClr val="FF00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1747520"/>
            <a:ext cx="10881360" cy="141732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1645920"/>
            <a:ext cx="10332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সামাজিক দায়বদ্ধতা বলতে মুনাফা অর্জনের পাশাপাশি সমাজের মঙ্গলময় বা কল্যাণমূলক কাজ করাকে </a:t>
            </a:r>
            <a:r>
              <a:rPr lang="en-US" sz="2400" b="1" dirty="0" err="1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বোঝায়</a:t>
            </a: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ctr">
              <a:buNone/>
            </a:pPr>
            <a:r>
              <a: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 একটি সামাজিক প্রতিষ্ঠান। জনগণের সমর্থনের ওপর এর স্থায়িত্ব ও মুনাফা নির্ভরশীল। তাই সামাজিক দায়িত্ব পালন একটি নৈতিক দায়িত্ব।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863F90-D188-C34D-A753-8E2705075B39}"/>
              </a:ext>
            </a:extLst>
          </p:cNvPr>
          <p:cNvGrpSpPr/>
          <p:nvPr/>
        </p:nvGrpSpPr>
        <p:grpSpPr>
          <a:xfrm>
            <a:off x="548640" y="3794760"/>
            <a:ext cx="3566160" cy="1828800"/>
            <a:chOff x="548640" y="3794760"/>
            <a:chExt cx="3566160" cy="1828800"/>
          </a:xfrm>
        </p:grpSpPr>
        <p:sp>
          <p:nvSpPr>
            <p:cNvPr id="7" name="Shape 5"/>
            <p:cNvSpPr/>
            <p:nvPr/>
          </p:nvSpPr>
          <p:spPr>
            <a:xfrm>
              <a:off x="548640" y="3794760"/>
              <a:ext cx="3566160" cy="1828800"/>
            </a:xfrm>
            <a:prstGeom prst="roundRect">
              <a:avLst>
                <a:gd name="adj" fmla="val 4000"/>
              </a:avLst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</p:spPr>
        </p:sp>
        <p:sp>
          <p:nvSpPr>
            <p:cNvPr id="8" name="Text 6"/>
            <p:cNvSpPr/>
            <p:nvPr/>
          </p:nvSpPr>
          <p:spPr>
            <a:xfrm>
              <a:off x="777240" y="3968569"/>
              <a:ext cx="320040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মুনাফা + কল্যাণ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9" name="Text 7"/>
            <p:cNvSpPr/>
            <p:nvPr/>
          </p:nvSpPr>
          <p:spPr>
            <a:xfrm>
              <a:off x="731520" y="4651829"/>
              <a:ext cx="3200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শুধু লাভ নয়, সমাজের উপকার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C2CDBE4-166E-83BC-F5D8-1767C2236B13}"/>
              </a:ext>
            </a:extLst>
          </p:cNvPr>
          <p:cNvGrpSpPr/>
          <p:nvPr/>
        </p:nvGrpSpPr>
        <p:grpSpPr>
          <a:xfrm>
            <a:off x="4297680" y="3794760"/>
            <a:ext cx="3566160" cy="1828800"/>
            <a:chOff x="4297680" y="3794760"/>
            <a:chExt cx="3566160" cy="1828800"/>
          </a:xfrm>
        </p:grpSpPr>
        <p:sp>
          <p:nvSpPr>
            <p:cNvPr id="10" name="Shape 8"/>
            <p:cNvSpPr/>
            <p:nvPr/>
          </p:nvSpPr>
          <p:spPr>
            <a:xfrm>
              <a:off x="4297680" y="3794760"/>
              <a:ext cx="3566160" cy="1828800"/>
            </a:xfrm>
            <a:prstGeom prst="roundRect">
              <a:avLst>
                <a:gd name="adj" fmla="val 4000"/>
              </a:avLst>
            </a:prstGeom>
            <a:solidFill>
              <a:srgbClr val="1B4F72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4495800" y="3968569"/>
              <a:ext cx="320040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 প্রতিষ্ঠান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4480560" y="4480560"/>
              <a:ext cx="3200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সমাজকে ঘিরেই ব্যবসায় চলে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405C2B3-CD5D-D1DB-8EE2-C3EDC47ABF73}"/>
              </a:ext>
            </a:extLst>
          </p:cNvPr>
          <p:cNvGrpSpPr/>
          <p:nvPr/>
        </p:nvGrpSpPr>
        <p:grpSpPr>
          <a:xfrm>
            <a:off x="8046720" y="3794760"/>
            <a:ext cx="3566160" cy="1828800"/>
            <a:chOff x="8046720" y="3794760"/>
            <a:chExt cx="3566160" cy="1828800"/>
          </a:xfrm>
        </p:grpSpPr>
        <p:sp>
          <p:nvSpPr>
            <p:cNvPr id="13" name="Shape 11"/>
            <p:cNvSpPr/>
            <p:nvPr/>
          </p:nvSpPr>
          <p:spPr>
            <a:xfrm>
              <a:off x="8046720" y="3794760"/>
              <a:ext cx="3566160" cy="1828800"/>
            </a:xfrm>
            <a:prstGeom prst="roundRect">
              <a:avLst>
                <a:gd name="adj" fmla="val 4000"/>
              </a:avLst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99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/>
          </p:spPr>
        </p:sp>
        <p:sp>
          <p:nvSpPr>
            <p:cNvPr id="14" name="Text 12"/>
            <p:cNvSpPr/>
            <p:nvPr/>
          </p:nvSpPr>
          <p:spPr>
            <a:xfrm>
              <a:off x="8214360" y="3931194"/>
              <a:ext cx="320040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জনগণের সমর্থন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8229600" y="4469674"/>
              <a:ext cx="3200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সমর্থন ছাড়া ব্যবসায় টেকে না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453561" y="6420143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667294" y="502920"/>
            <a:ext cx="656668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highlight>
                  <a:srgbClr val="00FF00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বিভিন্ন পক্ষের প্রতি সামাজিক দায়বদ্ধতা</a:t>
            </a:r>
            <a:endParaRPr lang="en-US" sz="4000" b="1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EA0774-138C-BF6A-ED65-59BA39C34717}"/>
              </a:ext>
            </a:extLst>
          </p:cNvPr>
          <p:cNvGrpSpPr/>
          <p:nvPr/>
        </p:nvGrpSpPr>
        <p:grpSpPr>
          <a:xfrm>
            <a:off x="358140" y="1143000"/>
            <a:ext cx="5623560" cy="2468880"/>
            <a:chOff x="358140" y="1143000"/>
            <a:chExt cx="5623560" cy="2468880"/>
          </a:xfrm>
        </p:grpSpPr>
        <p:sp>
          <p:nvSpPr>
            <p:cNvPr id="5" name="Shape 3"/>
            <p:cNvSpPr/>
            <p:nvPr/>
          </p:nvSpPr>
          <p:spPr>
            <a:xfrm>
              <a:off x="358140" y="1143000"/>
              <a:ext cx="5623560" cy="2468880"/>
            </a:xfrm>
            <a:prstGeom prst="roundRect">
              <a:avLst>
                <a:gd name="adj" fmla="val 370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358140" y="1153551"/>
              <a:ext cx="5623560" cy="50292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1631851" y="1178169"/>
              <a:ext cx="3348111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রাষ্ট্রের প্রতি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632460" y="1828800"/>
              <a:ext cx="5120640" cy="1600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নিয়মিত কর ও রাজস্ব প্রদান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সরকারের নিয়মনীতি পালন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কর্মসংস্থান সৃষ্টি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অর্থনৈতিক উন্নয়নে অবদান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19A95A9-B303-6077-A459-9A45407AB7BB}"/>
              </a:ext>
            </a:extLst>
          </p:cNvPr>
          <p:cNvGrpSpPr/>
          <p:nvPr/>
        </p:nvGrpSpPr>
        <p:grpSpPr>
          <a:xfrm>
            <a:off x="6210300" y="1143000"/>
            <a:ext cx="5623560" cy="2468880"/>
            <a:chOff x="6210300" y="1143000"/>
            <a:chExt cx="5623560" cy="2468880"/>
          </a:xfrm>
        </p:grpSpPr>
        <p:sp>
          <p:nvSpPr>
            <p:cNvPr id="9" name="Shape 7"/>
            <p:cNvSpPr/>
            <p:nvPr/>
          </p:nvSpPr>
          <p:spPr>
            <a:xfrm>
              <a:off x="6210300" y="1143000"/>
              <a:ext cx="5623560" cy="2468880"/>
            </a:xfrm>
            <a:prstGeom prst="roundRect">
              <a:avLst>
                <a:gd name="adj" fmla="val 370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6210300" y="1165860"/>
              <a:ext cx="5623560" cy="502920"/>
            </a:xfrm>
            <a:prstGeom prst="rect">
              <a:avLst/>
            </a:prstGeom>
            <a:solidFill>
              <a:srgbClr val="1E8449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7633483" y="1208063"/>
              <a:ext cx="2926666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সমাজের প্রতি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6484620" y="1828800"/>
              <a:ext cx="5120640" cy="1600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মানসম্মত পণ্য সরবরাহ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জনহিতকর কাজে সহায়তা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দুর্যোগে পাশে দাঁড়ানো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পরিবেশ দূষণ রোধ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C1C9F7C-E5AB-885E-A8CE-3F6172C9B1F7}"/>
              </a:ext>
            </a:extLst>
          </p:cNvPr>
          <p:cNvGrpSpPr/>
          <p:nvPr/>
        </p:nvGrpSpPr>
        <p:grpSpPr>
          <a:xfrm>
            <a:off x="358140" y="3794760"/>
            <a:ext cx="5623560" cy="2468880"/>
            <a:chOff x="358140" y="3794760"/>
            <a:chExt cx="5623560" cy="2468880"/>
          </a:xfrm>
        </p:grpSpPr>
        <p:sp>
          <p:nvSpPr>
            <p:cNvPr id="13" name="Shape 11"/>
            <p:cNvSpPr/>
            <p:nvPr/>
          </p:nvSpPr>
          <p:spPr>
            <a:xfrm>
              <a:off x="358140" y="3794760"/>
              <a:ext cx="5623560" cy="2468880"/>
            </a:xfrm>
            <a:prstGeom prst="roundRect">
              <a:avLst>
                <a:gd name="adj" fmla="val 370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358140" y="3817620"/>
              <a:ext cx="5623560" cy="502920"/>
            </a:xfrm>
            <a:prstGeom prst="rect">
              <a:avLst/>
            </a:prstGeom>
            <a:solidFill>
              <a:srgbClr val="D35400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1937530" y="3821137"/>
              <a:ext cx="2736752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ক্রেতার প্রতি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632460" y="4480560"/>
              <a:ext cx="5120640" cy="1600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মানসম্মত পণ্য সরবরাহ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বাজার স্থিতিশীল রাখা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সঠিক তথ্য প্রদান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পণ্য প্রাপ্তি সহজ করা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3A7CBD1-50EC-3A0E-74A4-A38377BEF358}"/>
              </a:ext>
            </a:extLst>
          </p:cNvPr>
          <p:cNvGrpSpPr/>
          <p:nvPr/>
        </p:nvGrpSpPr>
        <p:grpSpPr>
          <a:xfrm>
            <a:off x="6210300" y="3794760"/>
            <a:ext cx="5623560" cy="2468880"/>
            <a:chOff x="6210300" y="3794760"/>
            <a:chExt cx="5623560" cy="2468880"/>
          </a:xfrm>
        </p:grpSpPr>
        <p:sp>
          <p:nvSpPr>
            <p:cNvPr id="17" name="Shape 15"/>
            <p:cNvSpPr/>
            <p:nvPr/>
          </p:nvSpPr>
          <p:spPr>
            <a:xfrm>
              <a:off x="6210300" y="3794760"/>
              <a:ext cx="5623560" cy="2468880"/>
            </a:xfrm>
            <a:prstGeom prst="roundRect">
              <a:avLst>
                <a:gd name="adj" fmla="val 3704"/>
              </a:avLst>
            </a:prstGeom>
            <a:solidFill>
              <a:srgbClr val="FFFFFF"/>
            </a:solidFill>
            <a:ln/>
            <a:effectLst>
              <a:outerShdw blurRad="76200" dist="25400" dir="81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6210300" y="3821137"/>
              <a:ext cx="5623560" cy="502920"/>
            </a:xfrm>
            <a:prstGeom prst="rect">
              <a:avLst/>
            </a:prstGeom>
            <a:solidFill>
              <a:srgbClr val="117A65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7907803" y="3842239"/>
              <a:ext cx="2652346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কর্মচারীর প্রতি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6484620" y="4480560"/>
              <a:ext cx="5120640" cy="1600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উপযুক্ত পারিশ্রমিক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চাকরির নিরাপত্তা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ভালো কর্মপরিবেশ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প্রশিক্ষণ ও পদোন্নতি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89C8A928-6F6D-9377-4897-DF91E6AA9CA6}"/>
              </a:ext>
            </a:extLst>
          </p:cNvPr>
          <p:cNvGrpSpPr/>
          <p:nvPr/>
        </p:nvGrpSpPr>
        <p:grpSpPr>
          <a:xfrm>
            <a:off x="0" y="0"/>
            <a:ext cx="12192001" cy="6982691"/>
            <a:chOff x="0" y="0"/>
            <a:chExt cx="12192001" cy="698269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DAFA351-ED84-037F-ABF2-B24CB33A6282}"/>
                </a:ext>
              </a:extLst>
            </p:cNvPr>
            <p:cNvGrpSpPr/>
            <p:nvPr/>
          </p:nvGrpSpPr>
          <p:grpSpPr>
            <a:xfrm>
              <a:off x="0" y="0"/>
              <a:ext cx="5399314" cy="6858000"/>
              <a:chOff x="457200" y="822960"/>
              <a:chExt cx="5486400" cy="5029200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457200" y="822960"/>
                <a:ext cx="5486400" cy="5029200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6" name="Shape 4"/>
              <p:cNvSpPr/>
              <p:nvPr/>
            </p:nvSpPr>
            <p:spPr>
              <a:xfrm>
                <a:off x="457200" y="822960"/>
                <a:ext cx="5486400" cy="594360"/>
              </a:xfrm>
              <a:prstGeom prst="rect">
                <a:avLst/>
              </a:prstGeom>
              <a:solidFill>
                <a:srgbClr val="1B4F72"/>
              </a:solidFill>
              <a:ln/>
            </p:spPr>
          </p:sp>
          <p:sp>
            <p:nvSpPr>
              <p:cNvPr id="7" name="Text 5"/>
              <p:cNvSpPr/>
              <p:nvPr/>
            </p:nvSpPr>
            <p:spPr>
              <a:xfrm>
                <a:off x="457200" y="914400"/>
                <a:ext cx="548640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2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দলীয় কাজ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Text 6"/>
              <p:cNvSpPr/>
              <p:nvPr/>
            </p:nvSpPr>
            <p:spPr>
              <a:xfrm>
                <a:off x="792982" y="1508760"/>
                <a:ext cx="5029200" cy="284963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24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প্রশ্ন</a:t>
                </a: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: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একটি ফার্মেসিতে মেয়াদোত্তীর্ণ ওষুধ বিক্রি হচ্ছে।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আলোচনা করো: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এটি নৈতিকতা লঙ্ঘন কিনা ও কেন?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রাষ্ট্র, ক্রেতা ও সমাজের কোন দায়বদ্ধতা লঙ্ঘিত?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• সমাধান হিসেবে কী করা উচিত?</a:t>
                </a:r>
                <a:endParaRPr lang="en-US" sz="2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973DA09-2A57-2A7C-6161-18AE874AD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99315" y="0"/>
              <a:ext cx="6792686" cy="69826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3F1D5-C49D-9032-20BD-3BAA8E93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5">
            <a:extLst>
              <a:ext uri="{FF2B5EF4-FFF2-40B4-BE49-F238E27FC236}">
                <a16:creationId xmlns:a16="http://schemas.microsoft.com/office/drawing/2014/main" id="{96AD55C4-5173-1B67-ADFA-B2484FFD360C}"/>
              </a:ext>
            </a:extLst>
          </p:cNvPr>
          <p:cNvSpPr/>
          <p:nvPr/>
        </p:nvSpPr>
        <p:spPr>
          <a:xfrm>
            <a:off x="457200" y="914400"/>
            <a:ext cx="53668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দলীয় কাজ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5E7BB65-959F-C4DD-D63D-395F72FCC800}"/>
              </a:ext>
            </a:extLst>
          </p:cNvPr>
          <p:cNvGrpSpPr/>
          <p:nvPr/>
        </p:nvGrpSpPr>
        <p:grpSpPr>
          <a:xfrm>
            <a:off x="87245" y="0"/>
            <a:ext cx="12119622" cy="6858000"/>
            <a:chOff x="72378" y="0"/>
            <a:chExt cx="12119622" cy="68580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C59951A-8B4E-C8DF-1701-06A7744F38ED}"/>
                </a:ext>
              </a:extLst>
            </p:cNvPr>
            <p:cNvGrpSpPr/>
            <p:nvPr/>
          </p:nvGrpSpPr>
          <p:grpSpPr>
            <a:xfrm>
              <a:off x="72378" y="0"/>
              <a:ext cx="5366824" cy="6400800"/>
              <a:chOff x="6248400" y="675042"/>
              <a:chExt cx="5501640" cy="5177118"/>
            </a:xfrm>
          </p:grpSpPr>
          <p:sp>
            <p:nvSpPr>
              <p:cNvPr id="9" name="Shape 7">
                <a:extLst>
                  <a:ext uri="{FF2B5EF4-FFF2-40B4-BE49-F238E27FC236}">
                    <a16:creationId xmlns:a16="http://schemas.microsoft.com/office/drawing/2014/main" id="{563EE593-8781-5483-221E-61E21E672E37}"/>
                  </a:ext>
                </a:extLst>
              </p:cNvPr>
              <p:cNvSpPr/>
              <p:nvPr/>
            </p:nvSpPr>
            <p:spPr>
              <a:xfrm>
                <a:off x="6263640" y="822960"/>
                <a:ext cx="5486400" cy="5029200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</p:sp>
          <p:sp>
            <p:nvSpPr>
              <p:cNvPr id="10" name="Shape 8">
                <a:extLst>
                  <a:ext uri="{FF2B5EF4-FFF2-40B4-BE49-F238E27FC236}">
                    <a16:creationId xmlns:a16="http://schemas.microsoft.com/office/drawing/2014/main" id="{233D02E4-4656-8D51-2DB3-F71CDD532E6B}"/>
                  </a:ext>
                </a:extLst>
              </p:cNvPr>
              <p:cNvSpPr/>
              <p:nvPr/>
            </p:nvSpPr>
            <p:spPr>
              <a:xfrm>
                <a:off x="6248400" y="675042"/>
                <a:ext cx="5486400" cy="742278"/>
              </a:xfrm>
              <a:prstGeom prst="rect">
                <a:avLst/>
              </a:prstGeom>
              <a:solidFill>
                <a:srgbClr val="1E8449"/>
              </a:solidFill>
              <a:ln/>
            </p:spPr>
          </p:sp>
          <p:sp>
            <p:nvSpPr>
              <p:cNvPr id="11" name="Text 9">
                <a:extLst>
                  <a:ext uri="{FF2B5EF4-FFF2-40B4-BE49-F238E27FC236}">
                    <a16:creationId xmlns:a16="http://schemas.microsoft.com/office/drawing/2014/main" id="{539D67F2-A9AB-5CB4-2A93-E316738C5719}"/>
                  </a:ext>
                </a:extLst>
              </p:cNvPr>
              <p:cNvSpPr/>
              <p:nvPr/>
            </p:nvSpPr>
            <p:spPr>
              <a:xfrm>
                <a:off x="6263640" y="914400"/>
                <a:ext cx="548640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2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একক কাজ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 10">
                <a:extLst>
                  <a:ext uri="{FF2B5EF4-FFF2-40B4-BE49-F238E27FC236}">
                    <a16:creationId xmlns:a16="http://schemas.microsoft.com/office/drawing/2014/main" id="{8DC5163D-E624-2BA5-1A10-C5BAF268689B}"/>
                  </a:ext>
                </a:extLst>
              </p:cNvPr>
              <p:cNvSpPr/>
              <p:nvPr/>
            </p:nvSpPr>
            <p:spPr>
              <a:xfrm>
                <a:off x="6492240" y="1645920"/>
                <a:ext cx="5029200" cy="39319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খাতায় লিখো: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১. ব্যবসায় নৈতিকতা কাকে </a:t>
                </a:r>
                <a:r>
                  <a:rPr lang="en-US" sz="3200" b="1" dirty="0" err="1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বলে</a:t>
                </a: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?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২. সামাজিক দায়বদ্ধতা কাকে বলে?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৩. কর্মচারীদের প্রতি ব্যবসায়ীর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3200" b="1" dirty="0">
                    <a:solidFill>
                      <a:srgbClr val="1A1A1A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   ৩টি দায়িত্ব লিখো।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61E5059-712E-035C-C4A2-45490E7DF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30129" y="0"/>
              <a:ext cx="6761871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9664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2377440" y="614934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b="1" dirty="0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5A5A5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2804523" y="297180"/>
            <a:ext cx="65829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সামারি — আজ যা শিখলাম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4374EAC-1E30-90BA-67E6-74F59443ED83}"/>
              </a:ext>
            </a:extLst>
          </p:cNvPr>
          <p:cNvGrpSpPr/>
          <p:nvPr/>
        </p:nvGrpSpPr>
        <p:grpSpPr>
          <a:xfrm>
            <a:off x="640080" y="914400"/>
            <a:ext cx="10881360" cy="1051560"/>
            <a:chOff x="640080" y="914400"/>
            <a:chExt cx="10881360" cy="1051560"/>
          </a:xfrm>
        </p:grpSpPr>
        <p:sp>
          <p:nvSpPr>
            <p:cNvPr id="5" name="Shape 3"/>
            <p:cNvSpPr/>
            <p:nvPr/>
          </p:nvSpPr>
          <p:spPr>
            <a:xfrm>
              <a:off x="640080" y="91440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640080" y="91440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1051560" y="1051560"/>
              <a:ext cx="100584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00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মূল্যবোধ ও নৈতিকতা</a:t>
              </a:r>
              <a:endParaRPr lang="en-US" sz="28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1051560" y="141732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ন্যায়-অন্যায়, ভালো-মন্দের পার্থক্য নির্ধারণ করে সঠিক পথে চালিত করে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A44B6DC-4582-D373-3412-4F0FF3693D29}"/>
              </a:ext>
            </a:extLst>
          </p:cNvPr>
          <p:cNvGrpSpPr/>
          <p:nvPr/>
        </p:nvGrpSpPr>
        <p:grpSpPr>
          <a:xfrm>
            <a:off x="640080" y="2103120"/>
            <a:ext cx="10881360" cy="1051560"/>
            <a:chOff x="640080" y="2103120"/>
            <a:chExt cx="10881360" cy="1051560"/>
          </a:xfrm>
        </p:grpSpPr>
        <p:sp>
          <p:nvSpPr>
            <p:cNvPr id="9" name="Shape 7"/>
            <p:cNvSpPr/>
            <p:nvPr/>
          </p:nvSpPr>
          <p:spPr>
            <a:xfrm>
              <a:off x="640080" y="210312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0" name="Shape 8"/>
            <p:cNvSpPr/>
            <p:nvPr/>
          </p:nvSpPr>
          <p:spPr>
            <a:xfrm>
              <a:off x="640080" y="210312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1051560" y="2240280"/>
              <a:ext cx="1005840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 নৈতিকতা</a:t>
              </a:r>
              <a:endParaRPr lang="en-US" sz="28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1051560" y="260604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সততা, প্রতারণা পরিহার, মানসম্মত পণ্য, পরিবেশ রক্ষা ও জনকল্যাণ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7B75CC5-DBC1-0EFE-2C61-A59F9ED6DBEB}"/>
              </a:ext>
            </a:extLst>
          </p:cNvPr>
          <p:cNvGrpSpPr/>
          <p:nvPr/>
        </p:nvGrpSpPr>
        <p:grpSpPr>
          <a:xfrm>
            <a:off x="640080" y="3291840"/>
            <a:ext cx="10881360" cy="1051560"/>
            <a:chOff x="640080" y="3291840"/>
            <a:chExt cx="10881360" cy="1051560"/>
          </a:xfrm>
        </p:grpSpPr>
        <p:sp>
          <p:nvSpPr>
            <p:cNvPr id="13" name="Shape 11"/>
            <p:cNvSpPr/>
            <p:nvPr/>
          </p:nvSpPr>
          <p:spPr>
            <a:xfrm>
              <a:off x="640080" y="329184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4" name="Shape 12"/>
            <p:cNvSpPr/>
            <p:nvPr/>
          </p:nvSpPr>
          <p:spPr>
            <a:xfrm>
              <a:off x="640080" y="329184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2718526" y="3384006"/>
              <a:ext cx="6861628" cy="35487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00FF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সামাজিক দায়বদ্ধতা</a:t>
              </a:r>
              <a:endParaRPr lang="en-US" sz="28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Text 14"/>
            <p:cNvSpPr/>
            <p:nvPr/>
          </p:nvSpPr>
          <p:spPr>
            <a:xfrm>
              <a:off x="1051560" y="379476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মুনাফার পাশাপাশি সমাজের কল্যাণমূলক কাজ করা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3DA5A42-1FC5-83CE-56FE-83EFA42B2E96}"/>
              </a:ext>
            </a:extLst>
          </p:cNvPr>
          <p:cNvGrpSpPr/>
          <p:nvPr/>
        </p:nvGrpSpPr>
        <p:grpSpPr>
          <a:xfrm>
            <a:off x="640080" y="4480560"/>
            <a:ext cx="10881360" cy="1051560"/>
            <a:chOff x="640080" y="4480560"/>
            <a:chExt cx="10881360" cy="1051560"/>
          </a:xfrm>
        </p:grpSpPr>
        <p:sp>
          <p:nvSpPr>
            <p:cNvPr id="17" name="Shape 15"/>
            <p:cNvSpPr/>
            <p:nvPr/>
          </p:nvSpPr>
          <p:spPr>
            <a:xfrm>
              <a:off x="640080" y="4480560"/>
              <a:ext cx="10881360" cy="1051560"/>
            </a:xfrm>
            <a:prstGeom prst="roundRect">
              <a:avLst>
                <a:gd name="adj" fmla="val 6957"/>
              </a:avLst>
            </a:prstGeom>
            <a:solidFill>
              <a:srgbClr val="FFFFFF"/>
            </a:solidFill>
            <a:ln/>
            <a:effectLst>
              <a:outerShdw blurRad="63500" dist="12700" dir="81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8" name="Shape 16"/>
            <p:cNvSpPr/>
            <p:nvPr/>
          </p:nvSpPr>
          <p:spPr>
            <a:xfrm>
              <a:off x="640080" y="4480560"/>
              <a:ext cx="137160" cy="1051560"/>
            </a:xfrm>
            <a:prstGeom prst="rect">
              <a:avLst/>
            </a:prstGeom>
            <a:solidFill>
              <a:srgbClr val="1B4F72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3315789" y="4663440"/>
              <a:ext cx="6394269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4F72"/>
                  </a:solidFill>
                  <a:highlight>
                    <a:srgbClr val="FF00FF"/>
                  </a:highlight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বিভিন্ন পক্ষের প্রতি দায়িত্ব</a:t>
              </a:r>
              <a:endParaRPr lang="en-US" sz="28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8"/>
            <p:cNvSpPr/>
            <p:nvPr/>
          </p:nvSpPr>
          <p:spPr>
            <a:xfrm>
              <a:off x="1051560" y="4983480"/>
              <a:ext cx="100584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রাষ্ট্র, সমাজ, ক্রেতা ও কর্মচারী—সবার প্রতি দায়বদ্ধ থাকা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EF1DF9E-0A50-495F-B216-8F1F869D06ED}"/>
              </a:ext>
            </a:extLst>
          </p:cNvPr>
          <p:cNvGrpSpPr/>
          <p:nvPr/>
        </p:nvGrpSpPr>
        <p:grpSpPr>
          <a:xfrm>
            <a:off x="180110" y="0"/>
            <a:ext cx="12011890" cy="6858000"/>
            <a:chOff x="180110" y="0"/>
            <a:chExt cx="1201189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87DF528-CEDC-41E8-009E-361AF22CF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0"/>
              <a:ext cx="6096000" cy="685800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CF4166-6241-2AF9-3691-4F74AFEBBFEE}"/>
                </a:ext>
              </a:extLst>
            </p:cNvPr>
            <p:cNvSpPr txBox="1"/>
            <p:nvPr/>
          </p:nvSpPr>
          <p:spPr>
            <a:xfrm>
              <a:off x="180110" y="1304794"/>
              <a:ext cx="5915890" cy="3847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রবিউল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একজন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মুদি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ব্যবসায়ী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।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সে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ওজনে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কম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দেয়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।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পণ্যের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মজুদধারী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মূল্য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বৃদ্ধি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এভাবেই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সে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তার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ব্যবসায়িক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কার্যপরিচালনা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</a:p>
            <a:p>
              <a:endParaRPr lang="en-US" sz="2400" b="1" dirty="0">
                <a:solidFill>
                  <a:srgbClr val="1A1A1A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১.রবিউল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কি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নৈতিকতা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লঙ্ঘন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করেছেন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? 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কেন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?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২.ক্রেতা 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সমাজের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প্রতি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তার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দায়বদ্ধতা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কী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হওয়া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উচিত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</a:p>
            <a:p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৩.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পরবর্তী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ক্লাসের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পরিবেশ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দূষণ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-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বায়ু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পানি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শব্দ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•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ভূমি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ও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ব্যবসায়ের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দায়িত্ব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পড়ে</a:t>
              </a:r>
              <a:r>
                <a:rPr lang="en-US" sz="2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এসো</a:t>
              </a:r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</a:p>
            <a:p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82E7ED5-2500-6F55-FE8F-9A8C9BEEB114}"/>
                </a:ext>
              </a:extLst>
            </p:cNvPr>
            <p:cNvSpPr txBox="1"/>
            <p:nvPr/>
          </p:nvSpPr>
          <p:spPr>
            <a:xfrm>
              <a:off x="1330036" y="484909"/>
              <a:ext cx="26877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বাড়ির</a:t>
              </a:r>
              <a:r>
                <a:rPr lang="en-US" sz="36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3315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458492-CD4A-919B-8F6C-A4D0C3DC5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95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798</Words>
  <Application>Microsoft Office PowerPoint</Application>
  <PresentationFormat>Widescreen</PresentationFormat>
  <Paragraphs>158</Paragraphs>
  <Slides>20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একাদশ অধ্যায়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ব্যবসায়ে নৈতিকতা ও সামাজিক দায়বদ্ধতা — প্রথম ক্লাস</dc:title>
  <dc:subject>PptxGenJS Presentation</dc:subject>
  <dc:creator>ব্যবসায় উদ্যোগ | নবম-দশম শ্রেণি</dc:creator>
  <cp:lastModifiedBy>M IBRAHIM</cp:lastModifiedBy>
  <cp:revision>56</cp:revision>
  <dcterms:created xsi:type="dcterms:W3CDTF">2026-08-30T17:47:33Z</dcterms:created>
  <dcterms:modified xsi:type="dcterms:W3CDTF">2026-09-30T00:22:26Z</dcterms:modified>
</cp:coreProperties>
</file>