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47" r:id="rId2"/>
    <p:sldId id="348" r:id="rId3"/>
    <p:sldId id="258" r:id="rId4"/>
    <p:sldId id="265" r:id="rId5"/>
    <p:sldId id="358" r:id="rId6"/>
    <p:sldId id="334" r:id="rId7"/>
    <p:sldId id="349" r:id="rId8"/>
    <p:sldId id="336" r:id="rId9"/>
    <p:sldId id="332" r:id="rId10"/>
    <p:sldId id="351" r:id="rId11"/>
    <p:sldId id="352" r:id="rId12"/>
    <p:sldId id="353" r:id="rId13"/>
    <p:sldId id="354" r:id="rId14"/>
    <p:sldId id="355" r:id="rId15"/>
    <p:sldId id="357" r:id="rId16"/>
    <p:sldId id="325" r:id="rId17"/>
    <p:sldId id="350" r:id="rId18"/>
    <p:sldId id="356" r:id="rId19"/>
    <p:sldId id="290" r:id="rId20"/>
    <p:sldId id="28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CC0099"/>
    <a:srgbClr val="00CC00"/>
    <a:srgbClr val="009900"/>
    <a:srgbClr val="D60093"/>
    <a:srgbClr val="FF00FF"/>
    <a:srgbClr val="00FF00"/>
    <a:srgbClr val="FF3399"/>
    <a:srgbClr val="FF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480" y="4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D69A0-106A-436B-A76C-ABF5BB8FB4B2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F89A6-F872-4F70-BB32-FFD6F365C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3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012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626" y="1916930"/>
            <a:ext cx="3382285" cy="3339794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4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15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00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5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53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9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243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99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95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B369E7-EE15-4873-9538-598439383ED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EC997-A5E6-4C11-83DC-E430348DE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6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f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699"/>
            </a:avLst>
          </a:prstGeom>
          <a:solidFill>
            <a:srgbClr val="00B050"/>
          </a:solidFill>
          <a:ln w="19050">
            <a:solidFill>
              <a:schemeClr val="accent6"/>
            </a:solidFill>
            <a:prstDash val="dash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8" name="Frame 7"/>
          <p:cNvSpPr/>
          <p:nvPr userDrawn="1"/>
        </p:nvSpPr>
        <p:spPr>
          <a:xfrm>
            <a:off x="80963" y="61913"/>
            <a:ext cx="12030075" cy="6710362"/>
          </a:xfrm>
          <a:prstGeom prst="frame">
            <a:avLst>
              <a:gd name="adj1" fmla="val 484"/>
            </a:avLst>
          </a:prstGeom>
          <a:blipFill>
            <a:blip r:embed="rId13"/>
            <a:stretch>
              <a:fillRect/>
            </a:stretch>
          </a:blipFill>
          <a:ln w="22225">
            <a:solidFill>
              <a:srgbClr val="FFFF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ame 8"/>
          <p:cNvSpPr/>
          <p:nvPr userDrawn="1"/>
        </p:nvSpPr>
        <p:spPr>
          <a:xfrm>
            <a:off x="137102" y="121921"/>
            <a:ext cx="11916786" cy="6590948"/>
          </a:xfrm>
          <a:prstGeom prst="frame">
            <a:avLst>
              <a:gd name="adj1" fmla="val 693"/>
            </a:avLst>
          </a:prstGeom>
          <a:solidFill>
            <a:srgbClr val="D60093"/>
          </a:solidFill>
          <a:ln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95465" y="6257109"/>
            <a:ext cx="11821304" cy="389802"/>
            <a:chOff x="1008452" y="3873025"/>
            <a:chExt cx="11546831" cy="481584"/>
          </a:xfrm>
        </p:grpSpPr>
        <p:grpSp>
          <p:nvGrpSpPr>
            <p:cNvPr id="11" name="Group 10"/>
            <p:cNvGrpSpPr/>
            <p:nvPr/>
          </p:nvGrpSpPr>
          <p:grpSpPr>
            <a:xfrm>
              <a:off x="1008452" y="3873025"/>
              <a:ext cx="4047267" cy="481584"/>
              <a:chOff x="1008452" y="3873025"/>
              <a:chExt cx="4047267" cy="481584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4962143" y="3873025"/>
              <a:ext cx="4047267" cy="481584"/>
              <a:chOff x="1008452" y="3873025"/>
              <a:chExt cx="4047267" cy="481584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  <p:grpSp>
          <p:nvGrpSpPr>
            <p:cNvPr id="13" name="Group 12"/>
            <p:cNvGrpSpPr/>
            <p:nvPr/>
          </p:nvGrpSpPr>
          <p:grpSpPr>
            <a:xfrm>
              <a:off x="8508016" y="3873025"/>
              <a:ext cx="4047267" cy="481584"/>
              <a:chOff x="1008452" y="3873025"/>
              <a:chExt cx="4047267" cy="481584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8452" y="3873025"/>
                <a:ext cx="2023872" cy="481584"/>
              </a:xfrm>
              <a:prstGeom prst="rect">
                <a:avLst/>
              </a:prstGeom>
            </p:spPr>
          </p:pic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1847" y="3873025"/>
                <a:ext cx="2023872" cy="481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8475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4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microsoft.com/office/2007/relationships/hdphoto" Target="../media/hdphoto6.wdp"/><Relationship Id="rId10" Type="http://schemas.openxmlformats.org/officeDocument/2006/relationships/image" Target="../media/image42.jpg"/><Relationship Id="rId4" Type="http://schemas.openxmlformats.org/officeDocument/2006/relationships/image" Target="../media/image39.png"/><Relationship Id="rId9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36" y="197962"/>
            <a:ext cx="11811786" cy="62028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9048" y="329938"/>
            <a:ext cx="1149127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 Everyone To The Multimedia Class </a:t>
            </a:r>
            <a:endParaRPr lang="en-US" sz="8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13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A6F1E15F-5DE5-49A6-8072-4CCF652C8778}"/>
              </a:ext>
            </a:extLst>
          </p:cNvPr>
          <p:cNvSpPr txBox="1"/>
          <p:nvPr/>
        </p:nvSpPr>
        <p:spPr>
          <a:xfrm>
            <a:off x="5606179" y="340174"/>
            <a:ext cx="4395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Presented By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92CEBA-9F31-4111-BD7D-27DB35669FAB}"/>
              </a:ext>
            </a:extLst>
          </p:cNvPr>
          <p:cNvSpPr/>
          <p:nvPr/>
        </p:nvSpPr>
        <p:spPr>
          <a:xfrm>
            <a:off x="3634880" y="3475619"/>
            <a:ext cx="790706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SAMIR BISWAS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Shaheberchar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Government Primary School</a:t>
            </a:r>
          </a:p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Kashiani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Gopalganj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>
                <a:ln w="11430">
                  <a:solidFill>
                    <a:srgbClr val="000000"/>
                  </a:solidFill>
                </a:ln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3200" b="1" dirty="0" smtClean="0">
                <a:ln w="11430">
                  <a:solidFill>
                    <a:srgbClr val="000000"/>
                  </a:solidFill>
                </a:ln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samirbiswas5914@gmail.com</a:t>
            </a:r>
            <a:endParaRPr lang="en-US" sz="3200" b="1" dirty="0">
              <a:ln w="11430">
                <a:solidFill>
                  <a:srgbClr val="000000"/>
                </a:solidFill>
              </a:ln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292087" y="362767"/>
            <a:ext cx="4954760" cy="3752889"/>
            <a:chOff x="462057" y="1092463"/>
            <a:chExt cx="4954760" cy="3752889"/>
          </a:xfrm>
        </p:grpSpPr>
        <p:sp>
          <p:nvSpPr>
            <p:cNvPr id="7" name="Rounded Rectangle 6"/>
            <p:cNvSpPr/>
            <p:nvPr/>
          </p:nvSpPr>
          <p:spPr>
            <a:xfrm rot="18910976">
              <a:off x="462057" y="2899463"/>
              <a:ext cx="4736961" cy="344830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CC0099"/>
                </a:gs>
                <a:gs pos="75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t="100000" r="100000"/>
              </a:path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 rot="18910976" flipV="1">
              <a:off x="757557" y="3157481"/>
              <a:ext cx="4659260" cy="3024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6000">
                  <a:srgbClr val="00B0F0"/>
                </a:gs>
                <a:gs pos="68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70000">
                  <a:schemeClr val="accent6">
                    <a:lumMod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106238" y="1092463"/>
              <a:ext cx="3448595" cy="3752889"/>
              <a:chOff x="4628829" y="781851"/>
              <a:chExt cx="2393384" cy="254297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7702"/>
              <a:stretch/>
            </p:blipFill>
            <p:spPr>
              <a:xfrm>
                <a:off x="5021983" y="1383487"/>
                <a:ext cx="1645946" cy="1606032"/>
              </a:xfrm>
              <a:prstGeom prst="ellipse">
                <a:avLst/>
              </a:prstGeom>
              <a:ln w="0" cap="rnd">
                <a:solidFill>
                  <a:srgbClr val="00B050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3209" b="100000" l="0" r="100000">
                            <a14:foregroundMark x1="27841" y1="20856" x2="31250" y2="1978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233225">
                <a:off x="4628829" y="781851"/>
                <a:ext cx="2393384" cy="254297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153" y="1334796"/>
              <a:ext cx="1021371" cy="10213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7434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A6F1E15F-5DE5-49A6-8072-4CCF652C8778}"/>
              </a:ext>
            </a:extLst>
          </p:cNvPr>
          <p:cNvSpPr txBox="1"/>
          <p:nvPr/>
        </p:nvSpPr>
        <p:spPr>
          <a:xfrm>
            <a:off x="6202369" y="260146"/>
            <a:ext cx="5199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Subject’s Identity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78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228"/>
          <a:stretch/>
        </p:blipFill>
        <p:spPr>
          <a:xfrm>
            <a:off x="6702458" y="4610073"/>
            <a:ext cx="4843740" cy="180095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180206" y="22370"/>
            <a:ext cx="6882663" cy="6585819"/>
            <a:chOff x="675042" y="441630"/>
            <a:chExt cx="5765042" cy="575534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7" t="25058" r="16473" b="21818"/>
            <a:stretch/>
          </p:blipFill>
          <p:spPr>
            <a:xfrm>
              <a:off x="675042" y="2360077"/>
              <a:ext cx="2292780" cy="191844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7" t="25058" r="16473" b="21818"/>
            <a:stretch/>
          </p:blipFill>
          <p:spPr>
            <a:xfrm>
              <a:off x="4147304" y="2270431"/>
              <a:ext cx="2292780" cy="191844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7" t="25058" r="16473" b="21818"/>
            <a:stretch/>
          </p:blipFill>
          <p:spPr>
            <a:xfrm>
              <a:off x="2461754" y="441630"/>
              <a:ext cx="2292780" cy="191844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7" t="25058" r="16473" b="21818"/>
            <a:stretch/>
          </p:blipFill>
          <p:spPr>
            <a:xfrm>
              <a:off x="2361521" y="4278523"/>
              <a:ext cx="2292780" cy="1918447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6949780" y="1413208"/>
            <a:ext cx="4349096" cy="34163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Class: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endParaRPr lang="bn-IN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Subject: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English</a:t>
            </a:r>
          </a:p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Unit- 6, Lesson- 1</a:t>
            </a:r>
          </a:p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Cleanliness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Time: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40 Minute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Date: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28.09.2026</a:t>
            </a:r>
            <a:endParaRPr lang="en-GB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552" y="1205114"/>
            <a:ext cx="2911818" cy="383250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2222827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0958" y="566869"/>
            <a:ext cx="11486561" cy="791802"/>
          </a:xfrm>
          <a:solidFill>
            <a:srgbClr val="00B0F0"/>
          </a:solidFill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 of the lesson students will be able to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0958" y="1713813"/>
            <a:ext cx="11759938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and names objects related to cleanliness. 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Pronounce and read the new words correctly. 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the meaning of the new words.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Talk about good habit using simple English </a:t>
            </a:r>
          </a:p>
          <a:p>
            <a:pPr marL="571500" indent="-571500">
              <a:buFont typeface="Courier New" panose="02070309020205020404" pitchFamily="49" charset="0"/>
              <a:buChar char="o"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Recognize the importance of cleanliness in daily life.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8021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88843" y="6703701"/>
            <a:ext cx="10932741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one candle for each year of the person’s life.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0957" y="189797"/>
            <a:ext cx="8229600" cy="791802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 in the picture 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75" y="999208"/>
            <a:ext cx="2758440" cy="25516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698" y="1026126"/>
            <a:ext cx="2819400" cy="25247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375" y="1003210"/>
            <a:ext cx="2646839" cy="25516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974" y="1026125"/>
            <a:ext cx="2732964" cy="25247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09909" y="3608414"/>
            <a:ext cx="11546793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What do we use to wash our hands?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9909" y="4566903"/>
            <a:ext cx="11546793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Why do we need to wash our hands?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9910" y="5512604"/>
            <a:ext cx="11546793" cy="923330"/>
          </a:xfrm>
          <a:prstGeom prst="rect">
            <a:avLst/>
          </a:prstGeom>
          <a:solidFill>
            <a:srgbClr val="FFFF00"/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When should we wash our hands?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2" grpId="0" animBg="1"/>
      <p:bldP spid="2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233" y="193672"/>
            <a:ext cx="8458200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The picture is about…………</a:t>
            </a:r>
            <a:endParaRPr lang="en-US" sz="4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4" y="1123601"/>
            <a:ext cx="5638800" cy="4146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13114" y="5436267"/>
            <a:ext cx="487328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Preparing to play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774" y="1123600"/>
            <a:ext cx="5668279" cy="4146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826190" y="5436268"/>
            <a:ext cx="2271488" cy="830997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laying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47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233" y="193672"/>
            <a:ext cx="8458200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The picture is about…………</a:t>
            </a:r>
            <a:endParaRPr lang="en-US" sz="4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456602" y="5378959"/>
            <a:ext cx="4006392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Washing hands</a:t>
            </a:r>
            <a:endParaRPr lang="en-US" sz="4400" b="1" i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716" y="1176130"/>
            <a:ext cx="4800600" cy="4051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05" y="1176130"/>
            <a:ext cx="4759464" cy="4131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787583" y="5378959"/>
            <a:ext cx="1905000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Dirt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642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67573" y="5629046"/>
            <a:ext cx="746313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your English book page at 83.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6816" y="299445"/>
            <a:ext cx="1176465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going to learn the names of some good habits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024" y="1097151"/>
            <a:ext cx="8229600" cy="42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81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89" y="678140"/>
            <a:ext cx="2959520" cy="1504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595" y="2842591"/>
            <a:ext cx="3305596" cy="1461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129" y="731322"/>
            <a:ext cx="3134621" cy="1428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129" y="2769247"/>
            <a:ext cx="3134621" cy="15209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89" y="2838709"/>
            <a:ext cx="2959520" cy="14514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128" y="4916989"/>
            <a:ext cx="3134621" cy="1252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89" y="4832257"/>
            <a:ext cx="2959520" cy="1337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595" y="693222"/>
            <a:ext cx="3305596" cy="15042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595" y="4887472"/>
            <a:ext cx="3305596" cy="12823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914400" y="2214339"/>
            <a:ext cx="16764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Cloth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85863" y="2257120"/>
            <a:ext cx="1458215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Playing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9571" y="2214338"/>
            <a:ext cx="12192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51542" y="4330379"/>
            <a:ext cx="17526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Fingernails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98806" y="6201393"/>
            <a:ext cx="1580885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erms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36627" y="4372746"/>
            <a:ext cx="226562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Washing Hands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6162" y="4372747"/>
            <a:ext cx="1092906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dirt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21247" y="6169790"/>
            <a:ext cx="1522832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Soap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49571" y="6201394"/>
            <a:ext cx="15240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75923" y="120928"/>
            <a:ext cx="4426207" cy="52322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 and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picture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433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64" y="309906"/>
            <a:ext cx="6509208" cy="40370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6919274" y="1513002"/>
            <a:ext cx="5062193" cy="1630837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" name="Pentagon 1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453666" y="2308003"/>
              <a:ext cx="3295204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7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Clothes 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74275" y="4713402"/>
            <a:ext cx="9605914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wash my clothes every day.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276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6" y="309906"/>
            <a:ext cx="5640765" cy="4283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6919274" y="1513002"/>
            <a:ext cx="5062193" cy="1630837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" name="Pentagon 1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453666" y="2308003"/>
              <a:ext cx="3295204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7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Playing 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74276" y="4694548"/>
            <a:ext cx="9605914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boy is playing football.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413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10" y="309906"/>
            <a:ext cx="4873658" cy="4283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6919274" y="1513002"/>
            <a:ext cx="5062193" cy="1630837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" name="Pentagon 1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453666" y="2308003"/>
              <a:ext cx="3295204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7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sz="7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hoes 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223208" y="4694548"/>
            <a:ext cx="6956982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have a new shoe.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531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05" y="309906"/>
            <a:ext cx="5572667" cy="4283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6030530" y="1717670"/>
            <a:ext cx="6029495" cy="1630837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" name="Pentagon 1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374433" y="2402272"/>
              <a:ext cx="3295204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7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Fingernails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667786" y="4694548"/>
            <a:ext cx="8512404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fingernails are clean.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510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19" y="309906"/>
            <a:ext cx="5590093" cy="4283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7022969" y="1717670"/>
            <a:ext cx="5037056" cy="1630837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" name="Pentagon 1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374433" y="2402272"/>
              <a:ext cx="3295204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Dirt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667786" y="4694548"/>
            <a:ext cx="8512404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Dirt can contain germs.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34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18" y="420497"/>
            <a:ext cx="5778631" cy="41420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6136849" y="1717670"/>
            <a:ext cx="5923176" cy="1630837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" name="Pentagon 1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003055" y="2453051"/>
              <a:ext cx="3705670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Washing hands</a:t>
              </a:r>
              <a:endPara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17715" y="4808466"/>
            <a:ext cx="10542310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Washing hands keep us healthy.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5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2" y="329546"/>
            <a:ext cx="7220931" cy="39030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6" name="Group 5"/>
          <p:cNvGrpSpPr/>
          <p:nvPr/>
        </p:nvGrpSpPr>
        <p:grpSpPr>
          <a:xfrm>
            <a:off x="7541443" y="1524589"/>
            <a:ext cx="4449451" cy="1513002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" name="Pentagon 6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550416" y="2225765"/>
              <a:ext cx="3158486" cy="129381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7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Germs 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574276" y="4694548"/>
            <a:ext cx="9040306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Germs can cause diseases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21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9" t="17889" r="11495" b="18367"/>
          <a:stretch/>
        </p:blipFill>
        <p:spPr>
          <a:xfrm>
            <a:off x="669303" y="320511"/>
            <a:ext cx="5703216" cy="401581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919275" y="1513002"/>
            <a:ext cx="4817096" cy="1630837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" name="Pentagon 1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930670" y="2308003"/>
              <a:ext cx="2243579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7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Soap 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574276" y="4694548"/>
            <a:ext cx="9040306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wash my hands with soap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83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85" y="309906"/>
            <a:ext cx="5392132" cy="4283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7022969" y="1717670"/>
            <a:ext cx="5037056" cy="1630837"/>
            <a:chOff x="7588576" y="2187018"/>
            <a:chExt cx="4223209" cy="1630837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2" name="Pentagon 1"/>
            <p:cNvSpPr/>
            <p:nvPr/>
          </p:nvSpPr>
          <p:spPr>
            <a:xfrm rot="10800000">
              <a:off x="7588576" y="2187018"/>
              <a:ext cx="4223209" cy="1630837"/>
            </a:xfrm>
            <a:prstGeom prst="homePlate">
              <a:avLst/>
            </a:prstGeom>
            <a:grp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374433" y="2402272"/>
              <a:ext cx="3295204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Eyes</a:t>
              </a:r>
              <a:endPara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667786" y="4808466"/>
            <a:ext cx="8512404" cy="1015663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eyes help me to see.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69722" y="152873"/>
            <a:ext cx="4411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Matura MT Script Capitals" panose="03020802060602070202" pitchFamily="66" charset="0"/>
                <a:cs typeface="NikoshBAN" panose="02000000000000000000" pitchFamily="2" charset="0"/>
              </a:rPr>
              <a:t>Learning Assessment</a:t>
            </a:r>
            <a:endParaRPr lang="en-US" sz="3200" b="1" dirty="0">
              <a:latin typeface="Matura MT Script Capitals" panose="03020802060602070202" pitchFamily="66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56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518366" y="620913"/>
            <a:ext cx="3082834" cy="786699"/>
            <a:chOff x="6518366" y="620913"/>
            <a:chExt cx="3082834" cy="786699"/>
          </a:xfrm>
        </p:grpSpPr>
        <p:sp>
          <p:nvSpPr>
            <p:cNvPr id="5" name="Rectangular Callout 4"/>
            <p:cNvSpPr/>
            <p:nvPr/>
          </p:nvSpPr>
          <p:spPr>
            <a:xfrm>
              <a:off x="6518366" y="620913"/>
              <a:ext cx="3082834" cy="786699"/>
            </a:xfrm>
            <a:prstGeom prst="wedgeRectCallout">
              <a:avLst>
                <a:gd name="adj1" fmla="val -41298"/>
                <a:gd name="adj2" fmla="val 129745"/>
              </a:avLst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4E8B2E-4F62-406A-BCB8-2561B52A8595}"/>
                </a:ext>
              </a:extLst>
            </p:cNvPr>
            <p:cNvSpPr/>
            <p:nvPr/>
          </p:nvSpPr>
          <p:spPr>
            <a:xfrm>
              <a:off x="6725739" y="621178"/>
              <a:ext cx="2823209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000" b="1" dirty="0">
                  <a:latin typeface="Times New Roman" pitchFamily="18" charset="0"/>
                  <a:cs typeface="Times New Roman" pitchFamily="18" charset="0"/>
                </a:rPr>
                <a:t>Home Task 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10379" y="3780831"/>
            <a:ext cx="11177560" cy="752857"/>
            <a:chOff x="820717" y="3780831"/>
            <a:chExt cx="7982898" cy="752857"/>
          </a:xfrm>
        </p:grpSpPr>
        <p:sp>
          <p:nvSpPr>
            <p:cNvPr id="8" name="Rectangle 7"/>
            <p:cNvSpPr/>
            <p:nvPr/>
          </p:nvSpPr>
          <p:spPr>
            <a:xfrm>
              <a:off x="1661138" y="3827188"/>
              <a:ext cx="7142477" cy="640080"/>
            </a:xfrm>
            <a:prstGeom prst="rect">
              <a:avLst/>
            </a:prstGeom>
            <a:noFill/>
            <a:ln w="9525" cmpd="thickThin">
              <a:solidFill>
                <a:schemeClr val="accent6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tIns="91440" rIns="274320" bIns="9144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71500" indent="-457200">
                <a:buFont typeface="Wingdings" panose="05000000000000000000" pitchFamily="2" charset="2"/>
                <a:buChar char="q"/>
                <a:defRPr/>
              </a:pPr>
              <a:endParaRPr lang="en-US" sz="3200" b="1" dirty="0">
                <a:latin typeface="Times New Roman" pitchFamily="18" charset="0"/>
              </a:endParaRPr>
            </a:p>
            <a:p>
              <a:pPr marL="571500" indent="-457200">
                <a:buFont typeface="Wingdings" panose="05000000000000000000" pitchFamily="2" charset="2"/>
                <a:buChar char="q"/>
                <a:defRPr/>
              </a:pPr>
              <a:r>
                <a:rPr lang="en-US" sz="3200" b="1" dirty="0">
                  <a:ln>
                    <a:solidFill>
                      <a:schemeClr val="tx1"/>
                    </a:solidFill>
                  </a:ln>
                  <a:latin typeface="Times New Roman" pitchFamily="18" charset="0"/>
                </a:rPr>
                <a:t>Write </a:t>
              </a:r>
              <a:r>
                <a:rPr lang="en-US" sz="3200" b="1" dirty="0" smtClean="0">
                  <a:ln>
                    <a:solidFill>
                      <a:schemeClr val="tx1"/>
                    </a:solidFill>
                  </a:ln>
                  <a:latin typeface="Times New Roman" pitchFamily="18" charset="0"/>
                </a:rPr>
                <a:t>two  </a:t>
              </a:r>
              <a:r>
                <a:rPr lang="en-US" sz="3200" b="1" dirty="0">
                  <a:ln>
                    <a:solidFill>
                      <a:schemeClr val="tx1"/>
                    </a:solidFill>
                  </a:ln>
                  <a:latin typeface="Times New Roman" pitchFamily="18" charset="0"/>
                </a:rPr>
                <a:t>sentences  </a:t>
              </a:r>
              <a:r>
                <a:rPr lang="en-US" sz="3200" b="1" dirty="0" smtClean="0">
                  <a:ln>
                    <a:solidFill>
                      <a:schemeClr val="tx1"/>
                    </a:solidFill>
                  </a:ln>
                  <a:latin typeface="Times New Roman" pitchFamily="18" charset="0"/>
                </a:rPr>
                <a:t>with Each word. </a:t>
              </a:r>
              <a:endParaRPr lang="en-US" sz="3200" b="1" dirty="0">
                <a:ln>
                  <a:solidFill>
                    <a:schemeClr val="tx1"/>
                  </a:solidFill>
                </a:ln>
              </a:endParaRPr>
            </a:p>
            <a:p>
              <a:pPr marL="114300">
                <a:defRPr/>
              </a:pPr>
              <a:endPara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820717" y="3780831"/>
              <a:ext cx="1002333" cy="752857"/>
              <a:chOff x="100834" y="2362982"/>
              <a:chExt cx="1124923" cy="752857"/>
            </a:xfrm>
          </p:grpSpPr>
          <p:sp>
            <p:nvSpPr>
              <p:cNvPr id="10" name="Oval 9"/>
              <p:cNvSpPr/>
              <p:nvPr/>
            </p:nvSpPr>
            <p:spPr>
              <a:xfrm>
                <a:off x="441224" y="2372331"/>
                <a:ext cx="771155" cy="743508"/>
              </a:xfrm>
              <a:prstGeom prst="ellipse">
                <a:avLst/>
              </a:prstGeom>
              <a:ln>
                <a:solidFill>
                  <a:srgbClr val="CC00CC"/>
                </a:solidFill>
              </a:ln>
              <a:scene3d>
                <a:camera prst="orthographicFront">
                  <a:rot lat="0" lon="0" rev="0"/>
                </a:camera>
                <a:lightRig rig="contrasting" dir="t">
                  <a:rot lat="0" lon="0" rev="1200000"/>
                </a:lightRig>
              </a:scene3d>
              <a:sp3d z="300000" contourW="12700" prstMaterial="flat">
                <a:bevelT w="177800" h="254000" prst="convex"/>
                <a:bevelB w="152400"/>
              </a:sp3d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91440" tIns="91440" rIns="91440" bIns="91440" numCol="1" spcCol="1270" rtlCol="0" anchor="ctr" anchorCtr="0">
                <a:noAutofit/>
              </a:bodyPr>
              <a:lstStyle/>
              <a:p>
                <a:pPr algn="l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600" kern="1200" dirty="0"/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10000" b="90000" l="66119" r="96235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354"/>
              <a:stretch/>
            </p:blipFill>
            <p:spPr>
              <a:xfrm rot="5400000">
                <a:off x="286867" y="2176949"/>
                <a:ext cx="752857" cy="1124923"/>
              </a:xfrm>
              <a:prstGeom prst="rect">
                <a:avLst/>
              </a:prstGeom>
            </p:spPr>
          </p:pic>
        </p:grp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4792" l="0" r="100000">
                        <a14:foregroundMark x1="85252" y1="76563" x2="90288" y2="74479"/>
                        <a14:foregroundMark x1="91727" y1="75521" x2="94245" y2="75000"/>
                        <a14:backgroundMark x1="16906" y1="13021" x2="26259" y2="36979"/>
                        <a14:backgroundMark x1="6475" y1="42188" x2="12950" y2="66667"/>
                        <a14:backgroundMark x1="31655" y1="54167" x2="37770" y2="34896"/>
                        <a14:backgroundMark x1="80935" y1="75000" x2="82014" y2="75521"/>
                        <a14:backgroundMark x1="93885" y1="88021" x2="98921" y2="77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931" y="1671580"/>
            <a:ext cx="2599764" cy="1795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9690" r="99225">
                        <a14:foregroundMark x1="31008" y1="50758" x2="34496" y2="49242"/>
                        <a14:foregroundMark x1="18992" y1="68182" x2="18992" y2="68182"/>
                        <a14:foregroundMark x1="34884" y1="46212" x2="39922" y2="44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80" b="17239"/>
          <a:stretch/>
        </p:blipFill>
        <p:spPr>
          <a:xfrm>
            <a:off x="9323294" y="5074024"/>
            <a:ext cx="2366682" cy="10755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35111" y1="51556" x2="39111" y2="47111"/>
                        <a14:foregroundMark x1="40000" y1="54222" x2="44889" y2="44889"/>
                        <a14:foregroundMark x1="43111" y1="39556" x2="44889" y2="41333"/>
                        <a14:foregroundMark x1="56000" y1="40889" x2="56000" y2="40889"/>
                        <a14:foregroundMark x1="53333" y1="45778" x2="53333" y2="45778"/>
                        <a14:foregroundMark x1="54667" y1="53778" x2="54667" y2="53778"/>
                        <a14:foregroundMark x1="62667" y1="44000" x2="62667" y2="44000"/>
                        <a14:foregroundMark x1="62667" y1="39111" x2="64889" y2="39556"/>
                        <a14:foregroundMark x1="61778" y1="36444" x2="61778" y2="36444"/>
                        <a14:foregroundMark x1="72444" y1="27556" x2="72444" y2="27556"/>
                        <a14:foregroundMark x1="76444" y1="24000" x2="76444" y2="24000"/>
                        <a14:foregroundMark x1="52889" y1="32000" x2="52889" y2="32000"/>
                        <a14:foregroundMark x1="48889" y1="36889" x2="48889" y2="36889"/>
                        <a14:foregroundMark x1="67111" y1="22222" x2="67111" y2="23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31" t="19952" r="18506" b="18936"/>
          <a:stretch/>
        </p:blipFill>
        <p:spPr>
          <a:xfrm>
            <a:off x="232320" y="4533688"/>
            <a:ext cx="1920240" cy="185492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60" y="310592"/>
            <a:ext cx="4429574" cy="29747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9666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569" y="639156"/>
            <a:ext cx="8795208" cy="52620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036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5097</TotalTime>
  <Words>289</Words>
  <Application>Microsoft Office PowerPoint</Application>
  <PresentationFormat>Widescreen</PresentationFormat>
  <Paragraphs>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Matura MT Script Capitals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By the end of the lesson students will be able to</vt:lpstr>
      <vt:lpstr>What can you see in the picture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jha</dc:creator>
  <cp:lastModifiedBy>user</cp:lastModifiedBy>
  <cp:revision>315</cp:revision>
  <dcterms:created xsi:type="dcterms:W3CDTF">2021-06-04T13:32:40Z</dcterms:created>
  <dcterms:modified xsi:type="dcterms:W3CDTF">2026-09-30T13:23:38Z</dcterms:modified>
</cp:coreProperties>
</file>