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1" r:id="rId1"/>
  </p:sldMasterIdLst>
  <p:notesMasterIdLst>
    <p:notesMasterId r:id="rId25"/>
  </p:notesMasterIdLst>
  <p:sldIdLst>
    <p:sldId id="256" r:id="rId2"/>
    <p:sldId id="278" r:id="rId3"/>
    <p:sldId id="27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6" r:id="rId14"/>
    <p:sldId id="277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67CC3-B6BF-4AAD-B0D3-37FD23C9143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08857-5164-446F-9C75-24627C01B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35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34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53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093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49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09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প্রথমে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8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22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74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593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08857-5164-446F-9C75-24627C01BEC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27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85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31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952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484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85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85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4609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92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7A6-5497-45D3-8AB4-6DD9D98DE21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015B-92DB-4C13-A4AD-432BDE013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37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7A6-5497-45D3-8AB4-6DD9D98DE21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015B-92DB-4C13-A4AD-432BDE013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82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7A6-5497-45D3-8AB4-6DD9D98DE21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015B-92DB-4C13-A4AD-432BDE013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264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7A6-5497-45D3-8AB4-6DD9D98DE21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015B-92DB-4C13-A4AD-432BDE013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5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7A6-5497-45D3-8AB4-6DD9D98DE21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015B-92DB-4C13-A4AD-432BDE013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21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7A6-5497-45D3-8AB4-6DD9D98DE21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015B-92DB-4C13-A4AD-432BDE013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78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7A6-5497-45D3-8AB4-6DD9D98DE21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015B-92DB-4C13-A4AD-432BDE013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13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7A6-5497-45D3-8AB4-6DD9D98DE21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015B-92DB-4C13-A4AD-432BDE013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9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7A6-5497-45D3-8AB4-6DD9D98DE21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015B-92DB-4C13-A4AD-432BDE013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7A6-5497-45D3-8AB4-6DD9D98DE21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015B-92DB-4C13-A4AD-432BDE013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2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B7A6-5497-45D3-8AB4-6DD9D98DE21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015B-92DB-4C13-A4AD-432BDE013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44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4B7A6-5497-45D3-8AB4-6DD9D98DE21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015B-92DB-4C13-A4AD-432BDE013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74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WordArt 4" descr="ssss"/>
          <p:cNvSpPr>
            <a:spLocks noChangeArrowheads="1" noChangeShapeType="1" noTextEdit="1"/>
          </p:cNvSpPr>
          <p:nvPr/>
        </p:nvSpPr>
        <p:spPr bwMode="auto">
          <a:xfrm>
            <a:off x="3307061" y="312739"/>
            <a:ext cx="5334000" cy="1251964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as-IN" sz="14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/>
                <a:cs typeface="NikoshBAN"/>
              </a:rPr>
              <a:t>স্বাগতম</a:t>
            </a:r>
            <a:endParaRPr lang="en-US" sz="1400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/>
              <a:cs typeface="NikoshBAN"/>
            </a:endParaRPr>
          </a:p>
        </p:txBody>
      </p:sp>
      <p:sp>
        <p:nvSpPr>
          <p:cNvPr id="2" name="AutoShape 6" descr="https://worldcouncilfornature.files.wordpress.com/2013/08/brown-winged-kingfishers-bangladesh-mangrove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8" descr="https://worldcouncilfornature.files.wordpress.com/2013/08/brown-winged-kingfishers-bangladesh-mangrove.jp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731" y="1951892"/>
            <a:ext cx="6937131" cy="452510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961118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3.2948E-6 L 0 -0.09896 " pathEditMode="relative" rAng="0" ptsTypes="AA">
                                      <p:cBhvr>
                                        <p:cTn id="6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48"/>
                                    </p:animMotion>
                                    <p:animRot by="1500000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1"/>
            </p:par>
          </p:childTnLst>
        </p:cTn>
      </p:par>
    </p:tnLst>
    <p:bldLst>
      <p:bldP spid="4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09460" y="2115851"/>
            <a:ext cx="10061924" cy="22442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err="1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মামুনুর</a:t>
            </a:r>
            <a:r>
              <a:rPr lang="en-US" sz="2800" b="1" dirty="0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 </a:t>
            </a:r>
            <a:r>
              <a:rPr lang="en-US" sz="2800" b="1" dirty="0" err="1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রশিদ</a:t>
            </a:r>
            <a:endParaRPr lang="en-US" sz="2800" b="1" dirty="0" smtClean="0"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  <a:sym typeface="Wingdings 2" panose="05020102010507070707" pitchFamily="18" charset="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err="1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সিনিয়র</a:t>
            </a:r>
            <a:r>
              <a:rPr lang="en-US" sz="2800" b="1" dirty="0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 </a:t>
            </a:r>
            <a:r>
              <a:rPr lang="en-US" sz="2800" b="1" dirty="0" err="1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শিক্ষক</a:t>
            </a:r>
            <a:endParaRPr lang="en-US" sz="2800" b="1" dirty="0" smtClean="0"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  <a:sym typeface="Wingdings 2" panose="05020102010507070707" pitchFamily="18" charset="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err="1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তুলসীপুর</a:t>
            </a:r>
            <a:r>
              <a:rPr lang="en-US" sz="2800" b="1" dirty="0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 </a:t>
            </a:r>
            <a:r>
              <a:rPr lang="en-US" sz="2800" b="1" dirty="0" err="1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উচ্চ</a:t>
            </a:r>
            <a:r>
              <a:rPr lang="en-US" sz="2800" b="1" dirty="0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 </a:t>
            </a:r>
            <a:r>
              <a:rPr lang="en-US" sz="2800" b="1" dirty="0" err="1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বিদ্যালয়</a:t>
            </a:r>
            <a:endParaRPr lang="en-US" sz="2800" b="1" dirty="0" smtClean="0"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  <a:sym typeface="Wingdings 2" panose="05020102010507070707" pitchFamily="18" charset="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err="1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সদর,জামালপুর</a:t>
            </a:r>
            <a:r>
              <a:rPr lang="en-US" sz="2800" b="1" dirty="0" smtClean="0"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  <a:sym typeface="Wingdings 2" panose="05020102010507070707" pitchFamily="18" charset="2"/>
              </a:rPr>
              <a:t>।</a:t>
            </a:r>
            <a:endParaRPr lang="en-US" sz="2800" b="1" dirty="0"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  <a:sym typeface="Wingdings 2" panose="05020102010507070707" pitchFamily="18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0199" y="669060"/>
            <a:ext cx="3308949" cy="599075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93" b="1" dirty="0" err="1"/>
              <a:t>শিক্ষক</a:t>
            </a:r>
            <a:r>
              <a:rPr lang="en-US" sz="3293" b="1" dirty="0"/>
              <a:t> </a:t>
            </a:r>
            <a:r>
              <a:rPr lang="en-US" sz="3293" b="1" dirty="0" err="1" smtClean="0"/>
              <a:t>পরিচিতি</a:t>
            </a:r>
            <a:endParaRPr lang="en-GB" sz="3293" b="1" dirty="0"/>
          </a:p>
        </p:txBody>
      </p:sp>
    </p:spTree>
    <p:extLst>
      <p:ext uri="{BB962C8B-B14F-4D97-AF65-F5344CB8AC3E}">
        <p14:creationId xmlns:p14="http://schemas.microsoft.com/office/powerpoint/2010/main" val="1761142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42020" y="554635"/>
            <a:ext cx="34627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accent6"/>
                </a:solidFill>
              </a:rPr>
              <a:t>পাঠ</a:t>
            </a:r>
            <a:r>
              <a:rPr lang="en-US" sz="4000" b="1" dirty="0" smtClean="0">
                <a:solidFill>
                  <a:schemeClr val="accent6"/>
                </a:solidFill>
              </a:rPr>
              <a:t> </a:t>
            </a:r>
            <a:r>
              <a:rPr lang="en-US" sz="4000" b="1" dirty="0" err="1" smtClean="0">
                <a:solidFill>
                  <a:schemeClr val="accent6"/>
                </a:solidFill>
              </a:rPr>
              <a:t>পরিচিতি</a:t>
            </a:r>
            <a:endParaRPr lang="en-US" sz="4000" b="1" dirty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8997" y="2368447"/>
            <a:ext cx="73002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শ্রেণিঃ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অষ্টম</a:t>
            </a:r>
            <a:endParaRPr lang="en-US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বিষয়ঃ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বাংলাদেশ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ও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বিশ্ব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পরিচয়</a:t>
            </a:r>
            <a:endParaRPr lang="en-US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অধ্যায়ঃ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দ্বাদশ</a:t>
            </a:r>
            <a:endParaRPr lang="en-US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পাঠঃ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০৩</a:t>
            </a:r>
          </a:p>
          <a:p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সময়ঃ</a:t>
            </a:r>
            <a:endParaRPr lang="en-US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তারিখঃ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088" y="2089176"/>
            <a:ext cx="3438519" cy="437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28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06308" y="4191001"/>
            <a:ext cx="1029640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bn-BD" sz="4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ভিডিওটিতে আমরা কী দেখতে পেলাম?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09800" y="609601"/>
            <a:ext cx="815340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bn-BD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13532" y="4114055"/>
            <a:ext cx="3958136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bn-BD" sz="5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জীববৈচিত্র্য</a:t>
            </a:r>
            <a:endParaRPr lang="en-US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985121"/>
              </p:ext>
            </p:extLst>
          </p:nvPr>
        </p:nvGraphicFramePr>
        <p:xfrm>
          <a:off x="-793750" y="2363789"/>
          <a:ext cx="13927138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Packager Shell Object" showAsIcon="1" r:id="rId4" imgW="6988320" imgH="482400" progId="Package">
                  <p:embed/>
                </p:oleObj>
              </mc:Choice>
              <mc:Fallback>
                <p:oleObj name="Packager Shell Object" showAsIcon="1" r:id="rId4" imgW="6988320" imgH="4824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793750" y="2363789"/>
                        <a:ext cx="13927138" cy="96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096274" y="4191000"/>
            <a:ext cx="3754554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bn-BD" sz="4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 দেশের?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90159" y="4152899"/>
            <a:ext cx="4105612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bn-BD" sz="5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endParaRPr lang="en-US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81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3" grpId="0" animBg="1"/>
      <p:bldP spid="3" grpId="1" animBg="1"/>
      <p:bldP spid="8" grpId="0" animBg="1"/>
      <p:bldP spid="8" grpId="1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94300" y="5272612"/>
            <a:ext cx="991341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bn-BD" sz="66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জীববৈচিত্র্য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31" y="618578"/>
            <a:ext cx="2725477" cy="27254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339" y="888401"/>
            <a:ext cx="2143125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080" y="843431"/>
            <a:ext cx="2143125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117" y="534883"/>
            <a:ext cx="1428750" cy="3209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045" y="3121077"/>
            <a:ext cx="16764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6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1924050" y="1785878"/>
            <a:ext cx="8338522" cy="9144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dirty="0">
                <a:latin typeface="NikoshBAN" pitchFamily="2" charset="0"/>
                <a:cs typeface="NikoshBAN" pitchFamily="2" charset="0"/>
              </a:rPr>
              <a:t>এই পাঠ শেষে শিক্ষার্থীরা..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.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640094" y="381000"/>
            <a:ext cx="2911812" cy="728750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2070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bn-BD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19003" y="2939468"/>
            <a:ext cx="1067299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kern="1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০১. </a:t>
            </a:r>
            <a:r>
              <a:rPr lang="bn-BD" sz="2400" b="1" kern="1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জীববৈচি</a:t>
            </a:r>
            <a:r>
              <a:rPr lang="en-US" sz="2400" b="1" kern="11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ত্র্যের</a:t>
            </a:r>
            <a:r>
              <a:rPr lang="en-US" sz="2400" b="1" kern="1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 </a:t>
            </a:r>
            <a:r>
              <a:rPr lang="en-US" sz="2400" b="1" kern="11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ধরণ</a:t>
            </a:r>
            <a:r>
              <a:rPr lang="en-US" sz="2400" b="1" kern="1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2400" b="1" kern="11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বর্ণনা</a:t>
            </a:r>
            <a:r>
              <a:rPr lang="en-US" sz="2400" b="1" kern="1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2400" b="1" kern="11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করতে</a:t>
            </a:r>
            <a:r>
              <a:rPr lang="en-US" sz="2400" b="1" kern="1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2400" b="1" kern="11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পারবে</a:t>
            </a:r>
            <a:r>
              <a:rPr lang="en-US" sz="2400" b="1" kern="1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;</a:t>
            </a:r>
            <a:endParaRPr lang="bn-BD" sz="2400" b="1" kern="110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endParaRPr>
          </a:p>
          <a:p>
            <a:pPr>
              <a:lnSpc>
                <a:spcPct val="150000"/>
              </a:lnSpc>
            </a:pPr>
            <a:r>
              <a:rPr lang="en-US" sz="2400" b="1" kern="1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০২. </a:t>
            </a:r>
            <a:r>
              <a:rPr lang="bn-BD" sz="2400" b="1" kern="1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বাংলাদেশের জীববৈচিত্র্যের অবস্থা ও সংরক্ষণের উপায় বর্ণনা করতে পারবে।</a:t>
            </a:r>
            <a:endParaRPr lang="en-US" sz="2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92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58082" y="254853"/>
            <a:ext cx="3074881" cy="70788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0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জীববৈচিত্র্য</a:t>
            </a:r>
            <a:endParaRPr lang="en-US" sz="4000" b="1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5450" y="5239999"/>
            <a:ext cx="10147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প্রকৃতির মধ্যে সব রকমের জীব যে নিয়মে বেঁচে থাকে তাকেই জীববৈচিত্র্য বলে।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5934" y="928588"/>
            <a:ext cx="6649721" cy="42748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13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4690" y="5128474"/>
            <a:ext cx="103726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BD" sz="32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কী কী কারণে </a:t>
            </a:r>
            <a:r>
              <a:rPr lang="bn-BD" sz="32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জীববৈচিত্র্য </a:t>
            </a:r>
            <a:r>
              <a:rPr lang="bn-BD" sz="32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আজ হুমকীর মুখে </a:t>
            </a:r>
            <a:r>
              <a:rPr lang="en-US" sz="32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পড়তে</a:t>
            </a:r>
            <a:r>
              <a:rPr lang="en-US" sz="32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2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017363" y="629587"/>
            <a:ext cx="4002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একক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কাজ</a:t>
            </a:r>
            <a:endParaRPr lang="en-US" sz="4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410" y="1444077"/>
            <a:ext cx="6440462" cy="3606659"/>
          </a:xfrm>
          <a:prstGeom prst="ellipse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12"/>
          <a:stretch/>
        </p:blipFill>
        <p:spPr>
          <a:xfrm>
            <a:off x="8959434" y="582039"/>
            <a:ext cx="2247900" cy="193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0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74343" y="4995273"/>
            <a:ext cx="5960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কলকারখানার রাসায়নিক বর্জ্য</a:t>
            </a:r>
          </a:p>
        </p:txBody>
      </p:sp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4662" y="1844284"/>
            <a:ext cx="2880117" cy="28801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0276" y="1762460"/>
            <a:ext cx="2857967" cy="2872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846646" y="5059181"/>
            <a:ext cx="23920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দূষিত ধোয়া</a:t>
            </a:r>
          </a:p>
        </p:txBody>
      </p:sp>
      <p:sp>
        <p:nvSpPr>
          <p:cNvPr id="9" name="Rectangle 8"/>
          <p:cNvSpPr/>
          <p:nvPr/>
        </p:nvSpPr>
        <p:spPr>
          <a:xfrm>
            <a:off x="1934584" y="457201"/>
            <a:ext cx="8352416" cy="7694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জীববৈচিত্র্য নষ্ট হওয়ার কারণ</a:t>
            </a:r>
            <a:endParaRPr lang="en-US" sz="4400" b="1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91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831226" y="4674432"/>
            <a:ext cx="91390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অপরিকল্পিত শিল্প কলকারখানা স্থাপন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823" y="612045"/>
            <a:ext cx="7515805" cy="3914984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tx1"/>
            </a:solidFill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2058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23738" y="4884694"/>
            <a:ext cx="88040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রাসায়নিক সার ও কীটনাশক ব্যবহার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2157" y="1314031"/>
            <a:ext cx="5062661" cy="3048107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tx1"/>
            </a:solidFill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9868" y="1293225"/>
            <a:ext cx="5648325" cy="3163062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tx1"/>
            </a:solidFill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0101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837937" y="4860110"/>
            <a:ext cx="25875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বৃক্ষ-নিধন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8237" y="1738859"/>
            <a:ext cx="4978877" cy="27881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tx1"/>
            </a:solidFill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489" y="1782695"/>
            <a:ext cx="5200587" cy="27003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tx1"/>
            </a:solidFill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3069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46" y="800100"/>
            <a:ext cx="7029986" cy="39367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03161" y="5066675"/>
            <a:ext cx="6730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/>
              <a:t>নদী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ভরাট</a:t>
            </a:r>
            <a:r>
              <a:rPr lang="en-US" sz="4800" b="1" dirty="0" smtClean="0"/>
              <a:t> ও </a:t>
            </a:r>
            <a:r>
              <a:rPr lang="en-US" sz="4800" b="1" dirty="0" err="1" smtClean="0"/>
              <a:t>বাধ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নির্মাণ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54027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015" y="1101307"/>
            <a:ext cx="6459045" cy="3875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267857" y="5216577"/>
            <a:ext cx="64307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অতিরিক্ত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কাঠ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সংগ্রহ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949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945910" y="367260"/>
            <a:ext cx="8401050" cy="769441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spc="150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জীববৈচিত্র্য রক্ষায় করণীয়</a:t>
            </a:r>
            <a:endParaRPr lang="en-US" sz="4400" b="1" spc="1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44080" y="5316206"/>
            <a:ext cx="43172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 </a:t>
            </a:r>
            <a:r>
              <a:rPr lang="en-US" sz="4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</a:t>
            </a:r>
            <a:endParaRPr lang="bn-BD" sz="40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0586" y="1390482"/>
            <a:ext cx="6493552" cy="3636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tx1"/>
            </a:solidFill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8887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933455" y="5345642"/>
            <a:ext cx="65069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কৃষি জমি নষ্ট করা যাবে না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1194" y="869744"/>
            <a:ext cx="7597325" cy="4268731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tx1"/>
            </a:solidFill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2798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411452" y="5177627"/>
            <a:ext cx="92191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 পানি প্রবাহ বন্ধ করা যাবে না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4618" y="875106"/>
            <a:ext cx="7534058" cy="391191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6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258613" y="5315631"/>
            <a:ext cx="63866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জলাধার নির্মাণ ও সংরক্ষণ</a:t>
            </a:r>
          </a:p>
        </p:txBody>
      </p:sp>
      <p:pic>
        <p:nvPicPr>
          <p:cNvPr id="6146" name="Picture 2" descr="http://www.risingbd.com/nEwiMAGessakdlfjdsj/2015January/kustia-14227012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333" y="890354"/>
            <a:ext cx="7080251" cy="416908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51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46488" y="5058330"/>
            <a:ext cx="105512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পশু ও মৎস্য সম্পদ রক্ষা ও বৃদ্ধি করতে হবে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588" y="972799"/>
            <a:ext cx="7029137" cy="3936316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tx1"/>
            </a:solidFill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2856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29390" y="5091235"/>
            <a:ext cx="104481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BD" sz="44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জীববৈচিত্র্য রক্ষার জন্য কি করণীয় আলোচনা কর?</a:t>
            </a:r>
            <a:endParaRPr lang="bn-BD" sz="4400" b="1" spc="150" dirty="0">
              <a:ln w="11430"/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95572" y="299804"/>
            <a:ext cx="4269137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spc="150" dirty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400" b="1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554" y="1593720"/>
            <a:ext cx="6814567" cy="276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4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828801" y="1852642"/>
            <a:ext cx="842861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জীববৈচিত্র্য রক্ষায় করণীয় কোনটি?</a:t>
            </a:r>
            <a:endParaRPr lang="en-US" sz="2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   ক। জনসংখ্যা বৃদ্ধি করা   খ। জনসংখ্যা কমিয়ে আনা</a:t>
            </a:r>
          </a:p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   গ। কৃষি জমি নষ্ট করা     ঘ। সার ও কীটনাশক ব্যবহার করা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1" y="3657601"/>
            <a:ext cx="842861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জীববৈচিত্র্য নষ্ট হওয়ার মূলে রয়েছে-</a:t>
            </a:r>
            <a:endParaRPr lang="bn-BD" sz="10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. বৃক্ষ রোপন      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ii.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বৃক্ষ নিধন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>
                <a:latin typeface="NikoshBAN" pitchFamily="2" charset="0"/>
                <a:cs typeface="NikoshBAN" pitchFamily="2" charset="0"/>
              </a:rPr>
              <a:t>  iii.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জনসংখ্যা বৃদ্ধি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নিচের কোনটি সঠিক?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ক।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ii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খ।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iii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গ।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ii iii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ঘ।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ii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iii</a:t>
            </a:r>
          </a:p>
          <a:p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85317" y="472191"/>
            <a:ext cx="2725148" cy="76944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spc="150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spc="150" dirty="0">
              <a:ln w="11430"/>
              <a:solidFill>
                <a:srgbClr val="00B0F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5353050" y="2305050"/>
            <a:ext cx="381000" cy="45720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048250" y="5391150"/>
            <a:ext cx="381000" cy="45720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5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0" grpId="0" build="p"/>
      <p:bldP spid="2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820" y="611464"/>
            <a:ext cx="4032784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home-icon.jpg"/>
          <p:cNvPicPr>
            <a:picLocks noChangeAspect="1"/>
          </p:cNvPicPr>
          <p:nvPr/>
        </p:nvPicPr>
        <p:blipFill>
          <a:blip r:embed="rId3">
            <a:lum bright="40000" contrast="-4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64285" y="140849"/>
            <a:ext cx="2819400" cy="2286308"/>
          </a:xfrm>
          <a:prstGeom prst="ellipse">
            <a:avLst/>
          </a:prstGeom>
          <a:ln w="34925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509665" y="2918086"/>
            <a:ext cx="11482465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bn-BD" sz="44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পরিবেশের ভারসাম্য রক্ষায় জীববৈচিত্র্যের গুরুত্ব বর্ণনা কর।</a:t>
            </a:r>
            <a:endParaRPr lang="en-US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21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2432" y="2278505"/>
            <a:ext cx="40773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ধন্যবাদ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314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277</Words>
  <Application>Microsoft Office PowerPoint</Application>
  <PresentationFormat>Widescreen</PresentationFormat>
  <Paragraphs>74</Paragraphs>
  <Slides>23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Calibri</vt:lpstr>
      <vt:lpstr>Calibri Light</vt:lpstr>
      <vt:lpstr>Nikosh</vt:lpstr>
      <vt:lpstr>NikoshBAN</vt:lpstr>
      <vt:lpstr>NikoshLightBAN</vt:lpstr>
      <vt:lpstr>Vrinda</vt:lpstr>
      <vt:lpstr>Wingdings</vt:lpstr>
      <vt:lpstr>Wingdings 2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Smart Classroom 107</dc:creator>
  <cp:lastModifiedBy>MAMUNUR RASHID</cp:lastModifiedBy>
  <cp:revision>26</cp:revision>
  <dcterms:created xsi:type="dcterms:W3CDTF">2025-12-03T11:47:59Z</dcterms:created>
  <dcterms:modified xsi:type="dcterms:W3CDTF">2026-09-30T04:19:47Z</dcterms:modified>
</cp:coreProperties>
</file>