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8"/>
  </p:notesMasterIdLst>
  <p:sldIdLst>
    <p:sldId id="301" r:id="rId2"/>
    <p:sldId id="303" r:id="rId3"/>
    <p:sldId id="297" r:id="rId4"/>
    <p:sldId id="263" r:id="rId5"/>
    <p:sldId id="264" r:id="rId6"/>
    <p:sldId id="290" r:id="rId7"/>
    <p:sldId id="262" r:id="rId8"/>
    <p:sldId id="266" r:id="rId9"/>
    <p:sldId id="267" r:id="rId10"/>
    <p:sldId id="283" r:id="rId11"/>
    <p:sldId id="285" r:id="rId12"/>
    <p:sldId id="284" r:id="rId13"/>
    <p:sldId id="286" r:id="rId14"/>
    <p:sldId id="295" r:id="rId15"/>
    <p:sldId id="280" r:id="rId16"/>
    <p:sldId id="287" r:id="rId17"/>
    <p:sldId id="288" r:id="rId18"/>
    <p:sldId id="289" r:id="rId19"/>
    <p:sldId id="291" r:id="rId20"/>
    <p:sldId id="293" r:id="rId21"/>
    <p:sldId id="292" r:id="rId22"/>
    <p:sldId id="294" r:id="rId23"/>
    <p:sldId id="275" r:id="rId24"/>
    <p:sldId id="276" r:id="rId25"/>
    <p:sldId id="278" r:id="rId26"/>
    <p:sldId id="27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6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-91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57E05-E95C-4E61-A912-B1667BAACFB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43778-27BC-4925-B5AA-0FB6F3C56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59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006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D4485-ED16-4C6D-B8E1-F0C93D0E30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4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09478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231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5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0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6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8020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4395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1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9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6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982558A9-EEA3-400C-980A-3BD3689F56C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74F944F2-B4CE-496D-B78A-B33F2A77F5B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749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8" descr="red-rose-rose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09650" y="51375"/>
            <a:ext cx="13201650" cy="663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8"/>
          <p:cNvSpPr/>
          <p:nvPr/>
        </p:nvSpPr>
        <p:spPr>
          <a:xfrm>
            <a:off x="3276600" y="914400"/>
            <a:ext cx="7086600" cy="198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b="0" i="0" u="none" strike="noStrike" cap="none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Arial"/>
              </a:rPr>
              <a:t>স্বাগতম</a:t>
            </a:r>
            <a:endParaRPr sz="11500" b="0" i="0" u="none" strike="noStrike" cap="none" dirty="0">
              <a:solidFill>
                <a:srgbClr val="002060"/>
              </a:solidFill>
              <a:latin typeface="NikoshBAN" pitchFamily="2" charset="0"/>
              <a:cs typeface="NikoshBAN" pitchFamily="2" charset="0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34350" y="6101775"/>
            <a:ext cx="36957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Management Class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4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3253" y="873456"/>
            <a:ext cx="5991368" cy="373948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bn-IN" sz="4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IN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4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মান্নান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পাটওয়ারী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bn-IN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ব্যবসায় সংগঠন ও </a:t>
            </a:r>
            <a:r>
              <a:rPr lang="bn-BD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ব্যবস্থাপনা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4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শোল্লা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ফরিদগঞ্জ</a:t>
            </a:r>
            <a:r>
              <a:rPr lang="en-US" sz="4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bn-IN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4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IN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- </a:t>
            </a:r>
            <a:r>
              <a:rPr lang="en-US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০১৮৭৮-৬৬৯৯০৩</a:t>
            </a:r>
            <a:endParaRPr lang="bn-IN" sz="4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IN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ই-মেইল- </a:t>
            </a:r>
            <a:r>
              <a:rPr lang="en-US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NikoshBAN" pitchFamily="2" charset="0"/>
              </a:rPr>
              <a:t>mpmannan87@gmail.com</a:t>
            </a:r>
            <a:r>
              <a:rPr lang="bn-BD" sz="4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9098" y="900546"/>
            <a:ext cx="3363062" cy="504459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51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34537" y="769338"/>
            <a:ext cx="6481483" cy="769441"/>
          </a:xfrm>
          <a:prstGeom prst="rect">
            <a:avLst/>
          </a:prstGeom>
          <a:noFill/>
          <a:ln w="28575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লক্ষ্য </a:t>
            </a:r>
            <a:r>
              <a:rPr lang="bn-IN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0819" y="4591648"/>
            <a:ext cx="3993401" cy="646331"/>
          </a:xfrm>
          <a:prstGeom prst="rect">
            <a:avLst/>
          </a:prstGeom>
          <a:ln w="19050">
            <a:solidFill>
              <a:schemeClr val="tx1"/>
            </a:solidFill>
            <a:prstDash val="solid"/>
          </a:ln>
        </p:spPr>
        <p:txBody>
          <a:bodyPr wrap="none">
            <a:spAutoFit/>
          </a:bodyPr>
          <a:lstStyle/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দেখে কী বুঝলে? </a:t>
            </a:r>
            <a:endParaRPr lang="en-US" sz="3600" dirty="0"/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395034"/>
              </p:ext>
            </p:extLst>
          </p:nvPr>
        </p:nvGraphicFramePr>
        <p:xfrm>
          <a:off x="2934537" y="2797910"/>
          <a:ext cx="4735774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Packager Shell Object" showAsIcon="1" r:id="rId3" imgW="4903200" imgH="685800" progId="Package">
                  <p:embed/>
                </p:oleObj>
              </mc:Choice>
              <mc:Fallback>
                <p:oleObj name="Packager Shell Object" showAsIcon="1" r:id="rId3" imgW="490320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4537" y="2797910"/>
                        <a:ext cx="4735774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63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175" y="2276531"/>
            <a:ext cx="7451144" cy="3400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84175" y="1112680"/>
            <a:ext cx="8542965" cy="830997"/>
          </a:xfrm>
          <a:prstGeom prst="rect">
            <a:avLst/>
          </a:prstGeom>
          <a:noFill/>
          <a:ln w="28575">
            <a:solidFill>
              <a:srgbClr val="00B0F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800" b="1" u="sng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</a:t>
            </a:r>
            <a:r>
              <a:rPr lang="en-US" sz="48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8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u="sng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8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48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8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4175" y="410494"/>
            <a:ext cx="4165597" cy="461665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30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676" y="952786"/>
            <a:ext cx="9458325" cy="71437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09676" y="2333766"/>
            <a:ext cx="10281739" cy="4189863"/>
          </a:xfrm>
          <a:ln>
            <a:noFill/>
            <a:prstDash val="dash"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পাঠ শেষে শিক্ষার্থীরা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…</a:t>
            </a:r>
            <a:endParaRPr lang="bn-BD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428625" indent="-428625">
              <a:buFont typeface="Wingdings" panose="05000000000000000000" pitchFamily="2" charset="2"/>
              <a:buChar char="v"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bn-BD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বলতে পারবে।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28625" indent="-428625">
              <a:buFont typeface="Wingdings" panose="05000000000000000000" pitchFamily="2" charset="2"/>
              <a:buChar char="v"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ব্যবসায়ে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পাবে</a:t>
            </a:r>
            <a:r>
              <a:rPr lang="bn-BD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28625" indent="-428625">
              <a:buFont typeface="Wingdings" panose="05000000000000000000" pitchFamily="2" charset="2"/>
              <a:buChar char="v"/>
            </a:pP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ব্যবসায়ে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দিকগুলো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7450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48" y="313897"/>
            <a:ext cx="6734033" cy="3125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28932" y="3973693"/>
            <a:ext cx="6249539" cy="1754326"/>
          </a:xfrm>
          <a:prstGeom prst="rect">
            <a:avLst/>
          </a:prstGeom>
          <a:ln w="38100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(Data)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পরিপূর্ণ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সক্ষম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অসংগঠিত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প্রতীক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180998" y="3973693"/>
            <a:ext cx="4446895" cy="2308324"/>
          </a:xfrm>
          <a:prstGeom prst="rect">
            <a:avLst/>
          </a:prstGeom>
          <a:ln w="38100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(Information)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সুশৃঙ্খলভাবে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সাজানো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পরিপূর্ণ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7936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56160" y="4502747"/>
            <a:ext cx="9816641" cy="1754326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প্রক্রিয়াজাতকরণ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আধুনিকীকরণ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বিতরণ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বিনিময়ের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997" y="259307"/>
            <a:ext cx="6209731" cy="39169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5851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99704" y="275639"/>
            <a:ext cx="3103021" cy="7789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5720" tIns="42861" rIns="85720" bIns="42861"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spc="47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spc="47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47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600" spc="47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71762" y="5145501"/>
            <a:ext cx="4674648" cy="584775"/>
          </a:xfrm>
          <a:prstGeom prst="rect">
            <a:avLst/>
          </a:prstGeom>
          <a:ln w="381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336651" y="1266692"/>
            <a:ext cx="5820998" cy="3666738"/>
            <a:chOff x="2161898" y="550693"/>
            <a:chExt cx="5104288" cy="4071388"/>
          </a:xfrm>
        </p:grpSpPr>
        <p:sp>
          <p:nvSpPr>
            <p:cNvPr id="6" name="Rectangle 5"/>
            <p:cNvSpPr/>
            <p:nvPr/>
          </p:nvSpPr>
          <p:spPr>
            <a:xfrm>
              <a:off x="2161898" y="550693"/>
              <a:ext cx="5104288" cy="40713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571017" y="1186215"/>
              <a:ext cx="2533282" cy="2248910"/>
              <a:chOff x="4129799" y="1513256"/>
              <a:chExt cx="2533282" cy="2248910"/>
            </a:xfrm>
          </p:grpSpPr>
          <p:sp>
            <p:nvSpPr>
              <p:cNvPr id="29" name="Cube 28"/>
              <p:cNvSpPr/>
              <p:nvPr/>
            </p:nvSpPr>
            <p:spPr>
              <a:xfrm>
                <a:off x="4129799" y="29134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" name="Cube 29"/>
              <p:cNvSpPr/>
              <p:nvPr/>
            </p:nvSpPr>
            <p:spPr>
              <a:xfrm>
                <a:off x="4918957" y="29134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" name="Cube 30"/>
              <p:cNvSpPr/>
              <p:nvPr/>
            </p:nvSpPr>
            <p:spPr>
              <a:xfrm>
                <a:off x="5729224" y="2898846"/>
                <a:ext cx="933856" cy="848738"/>
              </a:xfrm>
              <a:prstGeom prst="cub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" name="Cube 31"/>
              <p:cNvSpPr/>
              <p:nvPr/>
            </p:nvSpPr>
            <p:spPr>
              <a:xfrm>
                <a:off x="4129799" y="22276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3" name="Cube 32"/>
              <p:cNvSpPr/>
              <p:nvPr/>
            </p:nvSpPr>
            <p:spPr>
              <a:xfrm>
                <a:off x="4918957" y="22276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4" name="Cube 33"/>
              <p:cNvSpPr/>
              <p:nvPr/>
            </p:nvSpPr>
            <p:spPr>
              <a:xfrm>
                <a:off x="5708115" y="2213046"/>
                <a:ext cx="954965" cy="848738"/>
              </a:xfrm>
              <a:prstGeom prst="cube">
                <a:avLst/>
              </a:prstGeom>
              <a:solidFill>
                <a:srgbClr val="FFC0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Cube 34"/>
              <p:cNvSpPr/>
              <p:nvPr/>
            </p:nvSpPr>
            <p:spPr>
              <a:xfrm>
                <a:off x="4129799" y="1542420"/>
                <a:ext cx="933856" cy="848738"/>
              </a:xfrm>
              <a:prstGeom prst="cub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Cube 35"/>
              <p:cNvSpPr/>
              <p:nvPr/>
            </p:nvSpPr>
            <p:spPr>
              <a:xfrm>
                <a:off x="4918957" y="1527838"/>
                <a:ext cx="933856" cy="848738"/>
              </a:xfrm>
              <a:prstGeom prst="cub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Cube 36"/>
              <p:cNvSpPr/>
              <p:nvPr/>
            </p:nvSpPr>
            <p:spPr>
              <a:xfrm>
                <a:off x="5729225" y="1513256"/>
                <a:ext cx="933856" cy="848738"/>
              </a:xfrm>
              <a:prstGeom prst="cub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363926" y="1476514"/>
              <a:ext cx="2512172" cy="2248910"/>
              <a:chOff x="4129799" y="1513256"/>
              <a:chExt cx="2512172" cy="2248910"/>
            </a:xfrm>
          </p:grpSpPr>
          <p:sp>
            <p:nvSpPr>
              <p:cNvPr id="20" name="Cube 19"/>
              <p:cNvSpPr/>
              <p:nvPr/>
            </p:nvSpPr>
            <p:spPr>
              <a:xfrm>
                <a:off x="4129799" y="29134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Cube 20"/>
              <p:cNvSpPr/>
              <p:nvPr/>
            </p:nvSpPr>
            <p:spPr>
              <a:xfrm>
                <a:off x="4918957" y="29134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Cube 21"/>
              <p:cNvSpPr/>
              <p:nvPr/>
            </p:nvSpPr>
            <p:spPr>
              <a:xfrm>
                <a:off x="5708115" y="2898846"/>
                <a:ext cx="933856" cy="848738"/>
              </a:xfrm>
              <a:prstGeom prst="cube">
                <a:avLst/>
              </a:prstGeom>
              <a:solidFill>
                <a:srgbClr val="00B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" name="Cube 22"/>
              <p:cNvSpPr/>
              <p:nvPr/>
            </p:nvSpPr>
            <p:spPr>
              <a:xfrm>
                <a:off x="4129799" y="22276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Cube 23"/>
              <p:cNvSpPr/>
              <p:nvPr/>
            </p:nvSpPr>
            <p:spPr>
              <a:xfrm>
                <a:off x="4918957" y="2227628"/>
                <a:ext cx="933856" cy="848738"/>
              </a:xfrm>
              <a:prstGeom prst="cub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Cube 24"/>
              <p:cNvSpPr/>
              <p:nvPr/>
            </p:nvSpPr>
            <p:spPr>
              <a:xfrm>
                <a:off x="5708115" y="2213046"/>
                <a:ext cx="933856" cy="848738"/>
              </a:xfrm>
              <a:prstGeom prst="cube">
                <a:avLst/>
              </a:prstGeom>
              <a:solidFill>
                <a:srgbClr val="00B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Cube 25"/>
              <p:cNvSpPr/>
              <p:nvPr/>
            </p:nvSpPr>
            <p:spPr>
              <a:xfrm>
                <a:off x="4129799" y="1542420"/>
                <a:ext cx="933856" cy="848738"/>
              </a:xfrm>
              <a:prstGeom prst="cub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Cube 26"/>
              <p:cNvSpPr/>
              <p:nvPr/>
            </p:nvSpPr>
            <p:spPr>
              <a:xfrm>
                <a:off x="4918957" y="1527838"/>
                <a:ext cx="933856" cy="848738"/>
              </a:xfrm>
              <a:prstGeom prst="cub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" name="Cube 27"/>
              <p:cNvSpPr/>
              <p:nvPr/>
            </p:nvSpPr>
            <p:spPr>
              <a:xfrm>
                <a:off x="5708115" y="1513256"/>
                <a:ext cx="933856" cy="848738"/>
              </a:xfrm>
              <a:prstGeom prst="cub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135726" y="1752231"/>
              <a:ext cx="2512172" cy="2248910"/>
              <a:chOff x="4129799" y="1513256"/>
              <a:chExt cx="2512172" cy="2248910"/>
            </a:xfrm>
          </p:grpSpPr>
          <p:sp>
            <p:nvSpPr>
              <p:cNvPr id="10" name="Cube 9"/>
              <p:cNvSpPr/>
              <p:nvPr/>
            </p:nvSpPr>
            <p:spPr>
              <a:xfrm>
                <a:off x="4129799" y="2913428"/>
                <a:ext cx="933856" cy="848738"/>
              </a:xfrm>
              <a:prstGeom prst="cub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" name="Cube 11"/>
              <p:cNvSpPr/>
              <p:nvPr/>
            </p:nvSpPr>
            <p:spPr>
              <a:xfrm>
                <a:off x="4918957" y="2913428"/>
                <a:ext cx="933856" cy="848738"/>
              </a:xfrm>
              <a:prstGeom prst="cub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Cube 12"/>
              <p:cNvSpPr/>
              <p:nvPr/>
            </p:nvSpPr>
            <p:spPr>
              <a:xfrm>
                <a:off x="5708115" y="2898846"/>
                <a:ext cx="933856" cy="848738"/>
              </a:xfrm>
              <a:prstGeom prst="cub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Cube 13"/>
              <p:cNvSpPr/>
              <p:nvPr/>
            </p:nvSpPr>
            <p:spPr>
              <a:xfrm>
                <a:off x="4129799" y="2227628"/>
                <a:ext cx="933856" cy="848738"/>
              </a:xfrm>
              <a:prstGeom prst="cub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5" name="Cube 14"/>
              <p:cNvSpPr/>
              <p:nvPr/>
            </p:nvSpPr>
            <p:spPr>
              <a:xfrm>
                <a:off x="4918957" y="2227628"/>
                <a:ext cx="933856" cy="848738"/>
              </a:xfrm>
              <a:prstGeom prst="cub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6" name="Cube 15"/>
              <p:cNvSpPr/>
              <p:nvPr/>
            </p:nvSpPr>
            <p:spPr>
              <a:xfrm>
                <a:off x="5708115" y="2213046"/>
                <a:ext cx="933856" cy="848738"/>
              </a:xfrm>
              <a:prstGeom prst="cub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7" name="Cube 16"/>
              <p:cNvSpPr/>
              <p:nvPr/>
            </p:nvSpPr>
            <p:spPr>
              <a:xfrm>
                <a:off x="4129799" y="1542420"/>
                <a:ext cx="933856" cy="848738"/>
              </a:xfrm>
              <a:prstGeom prst="cub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Cube 17"/>
              <p:cNvSpPr/>
              <p:nvPr/>
            </p:nvSpPr>
            <p:spPr>
              <a:xfrm>
                <a:off x="4918957" y="1527838"/>
                <a:ext cx="933856" cy="848738"/>
              </a:xfrm>
              <a:prstGeom prst="cube">
                <a:avLst/>
              </a:prstGeom>
              <a:solidFill>
                <a:srgbClr val="92D05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9" name="Cube 18"/>
              <p:cNvSpPr/>
              <p:nvPr/>
            </p:nvSpPr>
            <p:spPr>
              <a:xfrm>
                <a:off x="5708115" y="1513256"/>
                <a:ext cx="933856" cy="848738"/>
              </a:xfrm>
              <a:prstGeom prst="cube">
                <a:avLst/>
              </a:prstGeom>
              <a:solidFill>
                <a:srgbClr val="FFFF0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570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22973" y="342659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/>
          </a:p>
        </p:txBody>
      </p:sp>
      <p:sp>
        <p:nvSpPr>
          <p:cNvPr id="10" name="Rectangle 9"/>
          <p:cNvSpPr/>
          <p:nvPr/>
        </p:nvSpPr>
        <p:spPr>
          <a:xfrm>
            <a:off x="863734" y="4887887"/>
            <a:ext cx="10809653" cy="1200329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প্রান্ত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ক্রেতা-বিক্রেতার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ব্যবসায়িক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সম্পাদন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88" y="1291023"/>
            <a:ext cx="4094328" cy="3417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609" y="1291022"/>
            <a:ext cx="4107976" cy="34174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126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63916" y="106638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86" y="1104311"/>
            <a:ext cx="3760953" cy="2635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292" y="1104311"/>
            <a:ext cx="3656462" cy="2635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916" y="3967719"/>
            <a:ext cx="4585646" cy="2598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Left Arrow 5"/>
          <p:cNvSpPr/>
          <p:nvPr/>
        </p:nvSpPr>
        <p:spPr>
          <a:xfrm>
            <a:off x="5505438" y="1104311"/>
            <a:ext cx="2328377" cy="128593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ফেসবুক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513694" y="2446727"/>
            <a:ext cx="2320121" cy="1292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মার্কেটপ্লেস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8563969" y="4107976"/>
            <a:ext cx="2831911" cy="13784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মার্কেটপ্লেস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9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0268" y="107837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47" y="1141414"/>
            <a:ext cx="3782422" cy="25423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769" y="1103721"/>
            <a:ext cx="3751997" cy="26445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51" y="3974664"/>
            <a:ext cx="4471143" cy="2622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Left Arrow 3"/>
          <p:cNvSpPr/>
          <p:nvPr/>
        </p:nvSpPr>
        <p:spPr>
          <a:xfrm>
            <a:off x="4897499" y="1103721"/>
            <a:ext cx="2909019" cy="13801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নিজস্ব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086520" y="2374710"/>
            <a:ext cx="2719998" cy="1271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ইউটিউব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8679974" y="4100745"/>
            <a:ext cx="3178791" cy="14800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টুইটার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7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2973" y="342659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বিজনেস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946773" y="4765253"/>
            <a:ext cx="10809653" cy="1200329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বিজনেস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যেকোন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প্রান্ত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ব্যবসায়িক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সম্পাদন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988" y="1360688"/>
            <a:ext cx="3889612" cy="3143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018" y="1360687"/>
            <a:ext cx="4094329" cy="31559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619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22973" y="342659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কমার্স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508" y="1421498"/>
            <a:ext cx="3835020" cy="3068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70" y="1421499"/>
            <a:ext cx="3944202" cy="3068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027505" y="4799511"/>
            <a:ext cx="10809653" cy="1200329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কমার্স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মাধ্যেমে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পণ্যদ্রব্য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সেবাকর্ম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কেনাবেচা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6591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1027" y="151591"/>
            <a:ext cx="7618316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বিজনেস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ই-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কমার্স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endParaRPr lang="en-US" sz="4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097908"/>
              </p:ext>
            </p:extLst>
          </p:nvPr>
        </p:nvGraphicFramePr>
        <p:xfrm>
          <a:off x="1240427" y="1091822"/>
          <a:ext cx="9937090" cy="5258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45"/>
                <a:gridCol w="4968545"/>
              </a:tblGrid>
              <a:tr h="812450">
                <a:tc>
                  <a:txBody>
                    <a:bodyPr/>
                    <a:lstStyle/>
                    <a:p>
                      <a:pPr algn="ctr"/>
                      <a:r>
                        <a:rPr lang="en-US" sz="4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ই-</a:t>
                      </a:r>
                      <a:r>
                        <a:rPr lang="en-US" sz="4000" u="sng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কমার্স</a:t>
                      </a:r>
                      <a:endParaRPr lang="en-US" sz="4000" u="sng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ই-</a:t>
                      </a:r>
                      <a:r>
                        <a:rPr lang="en-US" sz="4000" u="sng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বিজনেস</a:t>
                      </a:r>
                      <a:endParaRPr lang="en-US" sz="4000" u="sng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1095592"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যে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কোনো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ব্যবসায়িক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লেনদেন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ইলেক্ট্রনিক্সের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মাধ্যমে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পরিচালনা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করাই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হল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কমার্স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।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ইলেকট্রনিক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সিস্টেম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এর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মাধ্যমে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কোন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পণ্য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বা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সেবা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ক্রয়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অথবা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বিক্রয়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হয়ে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আর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এই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পদ্ধতিকেই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বলা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হয়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বিজনেস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।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788819">
                <a:tc gridSpan="2">
                  <a:txBody>
                    <a:bodyPr/>
                    <a:lstStyle/>
                    <a:p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ই-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বিজনেস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 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এবং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ই-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কমার্স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উভয়ই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তাদের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লক্ষ্য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অর্জনের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জন্য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ইন্টারনেটে</a:t>
                      </a:r>
                      <a:r>
                        <a:rPr lang="en-US" sz="28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u="sng" kern="1200" dirty="0" err="1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নির্ভর</a:t>
                      </a:r>
                      <a:r>
                        <a:rPr lang="en-US" sz="2800" u="sng" kern="12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হয়ে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788819"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বাংলাদেশের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কমার্সের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মাধ্যমে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পণ্য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Supply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হলো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Facebook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নির্ভর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70%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দেশের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10%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ব্যবসায়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প্রতিষ্ঠান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বিজনেস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করে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থাকে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।</a:t>
                      </a:r>
                    </a:p>
                  </a:txBody>
                  <a:tcPr/>
                </a:tc>
              </a:tr>
              <a:tr h="788819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কমার্সের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ধরন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: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/>
                      </a:r>
                      <a:b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</a:b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B2B,</a:t>
                      </a:r>
                      <a:r>
                        <a:rPr lang="en-US" sz="2400" u="sng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B2C, C2C, C2B</a:t>
                      </a:r>
                      <a:endParaRPr lang="en-US" sz="2400" u="sng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বিজনেসের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ধরন</a:t>
                      </a:r>
                      <a:r>
                        <a:rPr lang="en-US" sz="2400" kern="1200" baseline="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B2B,</a:t>
                      </a:r>
                      <a:r>
                        <a:rPr lang="en-US" sz="2400" u="sng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u="sng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B2C, C2B, B2G, P2P</a:t>
                      </a:r>
                      <a:endParaRPr lang="en-US" sz="2400" u="sng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88819">
                <a:tc gridSpan="2"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কমার্স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সাধারণত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অনলাইন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বিক্রয়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এবং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পরিষেবাদি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পরিচালনা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করার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জন্য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একটি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নতুন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বা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অতিরিক্ত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ব্যবসায়িক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মডেলের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 ই-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ব্যবসায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24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19623" y="295877"/>
            <a:ext cx="7225380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bn-IN" sz="5400" u="sng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5400" u="sng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96041" y="5345362"/>
            <a:ext cx="8917702" cy="64633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বিজনেস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ই-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কমার্স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23" y="1467132"/>
            <a:ext cx="7225381" cy="363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4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2973" y="342659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মার্কেটিং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73" y="1315622"/>
            <a:ext cx="6096000" cy="32563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959266" y="4775522"/>
            <a:ext cx="10809653" cy="1200329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মার্কেটিং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মাধ্যেমে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পণ্যদ্রব্য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লাভজনক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ক্রেতা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ভ্যালু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3750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2973" y="342659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রিটেইলিং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73" y="1253498"/>
            <a:ext cx="6144358" cy="3571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910688" y="4993052"/>
            <a:ext cx="9621670" cy="1200329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রিটেইলিং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মাধ্যেমে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ক্রেতার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খুচরা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সরাসরি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বিক্রি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780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2973" y="342659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039" y="1304460"/>
            <a:ext cx="4112277" cy="32675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245" y="1304460"/>
            <a:ext cx="4258103" cy="32675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444039" y="4859894"/>
            <a:ext cx="7578808" cy="1200329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মাধ্যেমে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কার্যাবলি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সম্পাদন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521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44877" y="166164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ই-</a:t>
            </a:r>
            <a:r>
              <a:rPr lang="en-US" sz="4400" dirty="0" err="1" smtClean="0"/>
              <a:t>ব্যাংকিং</a:t>
            </a:r>
            <a:r>
              <a:rPr lang="en-US" sz="4400" dirty="0" smtClean="0"/>
              <a:t> </a:t>
            </a:r>
            <a:r>
              <a:rPr lang="en-US" sz="4400" dirty="0" err="1" smtClean="0"/>
              <a:t>সেবার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পদ্ধতি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095" y="1072346"/>
            <a:ext cx="4931454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20" y="1072346"/>
            <a:ext cx="4885899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169095" y="4366270"/>
            <a:ext cx="4931454" cy="2062103"/>
          </a:xfrm>
          <a:prstGeom prst="rect">
            <a:avLst/>
          </a:prstGeom>
          <a:ln w="19050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ডেবিট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bn-IN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প্লাস্টিক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চৌম্বকীয়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গ্রাহক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জমাকৃত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উত্তোলন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স্থানান্তর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6578220" y="4366270"/>
            <a:ext cx="4931454" cy="2062103"/>
          </a:xfrm>
          <a:prstGeom prst="rect">
            <a:avLst/>
          </a:prstGeom>
          <a:ln w="19050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ক্রেডিট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bn-IN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প্লাস্টিক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চৌম্বকীয়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গ্রাহক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পাওয়াসহ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বাকিতে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পণ্যদ্রব্য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বেচা-কেনা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7743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44877" y="166164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ই-</a:t>
            </a:r>
            <a:r>
              <a:rPr lang="en-US" sz="4400" dirty="0" err="1" smtClean="0"/>
              <a:t>ব্যাংকিং</a:t>
            </a:r>
            <a:r>
              <a:rPr lang="en-US" sz="4400" dirty="0" smtClean="0"/>
              <a:t> </a:t>
            </a:r>
            <a:r>
              <a:rPr lang="en-US" sz="4400" dirty="0" err="1" smtClean="0"/>
              <a:t>সেবার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পদ্ধতি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874" y="1248769"/>
            <a:ext cx="5666687" cy="3821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890211" y="5260479"/>
            <a:ext cx="9376012" cy="1077218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POS </a:t>
            </a:r>
            <a:r>
              <a:rPr lang="bn-IN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Point of seal terminal;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গ্রাহকদের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ক্রেডিট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ডেবিট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উত্তোলন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সুবিধার।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73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44877" y="166164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ই-</a:t>
            </a:r>
            <a:r>
              <a:rPr lang="en-US" sz="4400" dirty="0" err="1" smtClean="0"/>
              <a:t>ব্যাংকিং</a:t>
            </a:r>
            <a:r>
              <a:rPr lang="en-US" sz="4400" dirty="0" smtClean="0"/>
              <a:t> </a:t>
            </a:r>
            <a:r>
              <a:rPr lang="en-US" sz="4400" dirty="0" err="1" smtClean="0"/>
              <a:t>সেবার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পদ্ধতি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217" y="1262137"/>
            <a:ext cx="4312693" cy="3070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755" y="1262137"/>
            <a:ext cx="4613512" cy="3070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064211" y="4530042"/>
            <a:ext cx="10809653" cy="1569660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ATM</a:t>
            </a:r>
            <a:r>
              <a:rPr lang="bn-IN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Automated Teller Machine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গ্রাহক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যেকোন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(24/7)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কর্মকর্তার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উপস্থিতি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ছাড়াই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মাধ্যেমে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137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2973" y="342659"/>
            <a:ext cx="5666687" cy="76944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মোবাইল-ব্যাংকিং-এর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779" y="1493829"/>
            <a:ext cx="4322929" cy="29416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307" y="1493829"/>
            <a:ext cx="4365836" cy="2941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1474484" y="4891714"/>
            <a:ext cx="10409319" cy="1200329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6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মোবাইল-ব্যাংকিং</a:t>
            </a:r>
            <a:r>
              <a:rPr lang="bn-IN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গ্রাহককে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8853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3343" y="1479129"/>
            <a:ext cx="4612943" cy="461665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All Time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Movement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92233" y="1489416"/>
            <a:ext cx="4302896" cy="461665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Allows Take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Money</a:t>
            </a:r>
            <a:endParaRPr lang="en-US" sz="2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3230" y="1994682"/>
            <a:ext cx="4628362" cy="461665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All Time Money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Supply</a:t>
            </a:r>
            <a:r>
              <a:rPr lang="bn-IN" sz="2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400" dirty="0">
              <a:solidFill>
                <a:schemeClr val="accent4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92233" y="2002527"/>
            <a:ext cx="5462955" cy="461665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IN" sz="24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Automated Teller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Machine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37924" y="2533179"/>
            <a:ext cx="10170699" cy="584775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চেকের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বিকল্প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37924" y="3169422"/>
            <a:ext cx="2557794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31258" y="3169422"/>
            <a:ext cx="2875100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রিটেইলিং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63230" y="3745383"/>
            <a:ext cx="2522642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28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এটিএম</a:t>
            </a: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bn-IN" sz="28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21221" y="3744110"/>
            <a:ext cx="2885137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37924" y="4331850"/>
            <a:ext cx="10170699" cy="584775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B2C-এর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53343" y="5554816"/>
            <a:ext cx="3933752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2800" dirty="0"/>
              <a:t>Business to Consumer</a:t>
            </a:r>
            <a:r>
              <a:rPr lang="bn-IN" sz="28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83567" y="5555833"/>
            <a:ext cx="3826372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en-US" sz="2800" dirty="0"/>
              <a:t>Business to </a:t>
            </a:r>
            <a:r>
              <a:rPr lang="en-US" sz="2800" dirty="0" smtClean="0"/>
              <a:t>Commerce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21172" y="4980128"/>
            <a:ext cx="3950504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dirty="0"/>
              <a:t>Business to </a:t>
            </a:r>
            <a:r>
              <a:rPr lang="en-US" sz="2800" dirty="0" smtClean="0"/>
              <a:t>Customer</a:t>
            </a:r>
            <a:r>
              <a:rPr lang="bn-IN" sz="28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83567" y="4958006"/>
            <a:ext cx="3826372" cy="52322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2800" dirty="0"/>
              <a:t>Business to </a:t>
            </a:r>
            <a:r>
              <a:rPr lang="en-US" sz="2800" dirty="0" smtClean="0"/>
              <a:t>Client</a:t>
            </a:r>
            <a:endParaRPr lang="en-US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985872" y="86663"/>
            <a:ext cx="2805112" cy="661938"/>
          </a:xfrm>
          <a:prstGeom prst="roundRect">
            <a:avLst>
              <a:gd name="adj" fmla="val 15378"/>
            </a:avLst>
          </a:prstGeom>
          <a:noFill/>
          <a:ln w="2857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মূল্যায়ন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37924" y="830171"/>
            <a:ext cx="10170699" cy="584775"/>
          </a:xfrm>
          <a:prstGeom prst="rect">
            <a:avLst/>
          </a:prstGeom>
          <a:ln w="28575"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ATM-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83567" y="6166991"/>
            <a:ext cx="4166604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১.ঘ ২.গ ৩.গ </a:t>
            </a:r>
            <a:endParaRPr lang="en-US" sz="2800" b="1" u="sng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456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505" y="1744427"/>
            <a:ext cx="6435416" cy="58477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5505" y="2490465"/>
            <a:ext cx="6435417" cy="58477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মোবাইল-ব্যাংকিং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5505" y="3319566"/>
            <a:ext cx="8632706" cy="58477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মোবাইল-ব্যাংকিং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জনপ্রিয়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8670" y="4148667"/>
            <a:ext cx="6432251" cy="58477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ATM-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71511" y="748685"/>
            <a:ext cx="2805112" cy="661938"/>
          </a:xfrm>
          <a:prstGeom prst="roundRect">
            <a:avLst>
              <a:gd name="adj" fmla="val 15378"/>
            </a:avLst>
          </a:prstGeom>
          <a:noFill/>
          <a:ln w="381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মূল্যায়ন</a:t>
            </a:r>
          </a:p>
        </p:txBody>
      </p:sp>
    </p:spTree>
    <p:extLst>
      <p:ext uri="{BB962C8B-B14F-4D97-AF65-F5344CB8AC3E}">
        <p14:creationId xmlns:p14="http://schemas.microsoft.com/office/powerpoint/2010/main" val="25342344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94945" y="770410"/>
            <a:ext cx="4333515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5400" u="sng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bn-IN" sz="5400" u="sng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5400" u="sng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11105" y="4860959"/>
            <a:ext cx="7299619" cy="1200329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ক্রেডিট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ডেবিট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কার্ড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উত্তম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?”—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নিয়ে আসবে।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04967" y="713195"/>
            <a:ext cx="7225016" cy="5950424"/>
            <a:chOff x="2060812" y="274291"/>
            <a:chExt cx="7225016" cy="6181100"/>
          </a:xfrm>
        </p:grpSpPr>
        <p:sp>
          <p:nvSpPr>
            <p:cNvPr id="6" name="Trapezoid 5"/>
            <p:cNvSpPr/>
            <p:nvPr/>
          </p:nvSpPr>
          <p:spPr>
            <a:xfrm rot="18309012">
              <a:off x="6487900" y="981142"/>
              <a:ext cx="2647665" cy="2948191"/>
            </a:xfrm>
            <a:prstGeom prst="trapezoid">
              <a:avLst/>
            </a:prstGeom>
            <a:gradFill>
              <a:gsLst>
                <a:gs pos="29000">
                  <a:srgbClr val="FFC000">
                    <a:lumMod val="94000"/>
                    <a:lumOff val="6000"/>
                    <a:alpha val="86000"/>
                  </a:srgb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 rot="2481712">
              <a:off x="4222576" y="1060722"/>
              <a:ext cx="491319" cy="2789032"/>
            </a:xfrm>
            <a:custGeom>
              <a:avLst/>
              <a:gdLst>
                <a:gd name="connsiteX0" fmla="*/ 0 w 491319"/>
                <a:gd name="connsiteY0" fmla="*/ 1 h 3575714"/>
                <a:gd name="connsiteX1" fmla="*/ 163773 w 491319"/>
                <a:gd name="connsiteY1" fmla="*/ 1 h 3575714"/>
                <a:gd name="connsiteX2" fmla="*/ 163773 w 491319"/>
                <a:gd name="connsiteY2" fmla="*/ 3575714 h 3575714"/>
                <a:gd name="connsiteX3" fmla="*/ 0 w 491319"/>
                <a:gd name="connsiteY3" fmla="*/ 3575714 h 3575714"/>
                <a:gd name="connsiteX4" fmla="*/ 300250 w 491319"/>
                <a:gd name="connsiteY4" fmla="*/ 0 h 3575714"/>
                <a:gd name="connsiteX5" fmla="*/ 491319 w 491319"/>
                <a:gd name="connsiteY5" fmla="*/ 0 h 3575714"/>
                <a:gd name="connsiteX6" fmla="*/ 491319 w 491319"/>
                <a:gd name="connsiteY6" fmla="*/ 3575713 h 3575714"/>
                <a:gd name="connsiteX7" fmla="*/ 300250 w 491319"/>
                <a:gd name="connsiteY7" fmla="*/ 3575713 h 357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1319" h="3575714">
                  <a:moveTo>
                    <a:pt x="0" y="1"/>
                  </a:moveTo>
                  <a:lnTo>
                    <a:pt x="163773" y="1"/>
                  </a:lnTo>
                  <a:lnTo>
                    <a:pt x="163773" y="3575714"/>
                  </a:lnTo>
                  <a:lnTo>
                    <a:pt x="0" y="3575714"/>
                  </a:lnTo>
                  <a:close/>
                  <a:moveTo>
                    <a:pt x="300250" y="0"/>
                  </a:moveTo>
                  <a:lnTo>
                    <a:pt x="491319" y="0"/>
                  </a:lnTo>
                  <a:lnTo>
                    <a:pt x="491319" y="3575713"/>
                  </a:lnTo>
                  <a:lnTo>
                    <a:pt x="300250" y="3575713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rot="9123671">
              <a:off x="3995828" y="3346183"/>
              <a:ext cx="491319" cy="2789032"/>
            </a:xfrm>
            <a:custGeom>
              <a:avLst/>
              <a:gdLst>
                <a:gd name="connsiteX0" fmla="*/ 0 w 491319"/>
                <a:gd name="connsiteY0" fmla="*/ 1 h 3575714"/>
                <a:gd name="connsiteX1" fmla="*/ 163773 w 491319"/>
                <a:gd name="connsiteY1" fmla="*/ 1 h 3575714"/>
                <a:gd name="connsiteX2" fmla="*/ 163773 w 491319"/>
                <a:gd name="connsiteY2" fmla="*/ 3575714 h 3575714"/>
                <a:gd name="connsiteX3" fmla="*/ 0 w 491319"/>
                <a:gd name="connsiteY3" fmla="*/ 3575714 h 3575714"/>
                <a:gd name="connsiteX4" fmla="*/ 300250 w 491319"/>
                <a:gd name="connsiteY4" fmla="*/ 0 h 3575714"/>
                <a:gd name="connsiteX5" fmla="*/ 491319 w 491319"/>
                <a:gd name="connsiteY5" fmla="*/ 0 h 3575714"/>
                <a:gd name="connsiteX6" fmla="*/ 491319 w 491319"/>
                <a:gd name="connsiteY6" fmla="*/ 3575713 h 3575714"/>
                <a:gd name="connsiteX7" fmla="*/ 300250 w 491319"/>
                <a:gd name="connsiteY7" fmla="*/ 3575713 h 357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1319" h="3575714">
                  <a:moveTo>
                    <a:pt x="0" y="1"/>
                  </a:moveTo>
                  <a:lnTo>
                    <a:pt x="163773" y="1"/>
                  </a:lnTo>
                  <a:lnTo>
                    <a:pt x="163773" y="3575714"/>
                  </a:lnTo>
                  <a:lnTo>
                    <a:pt x="0" y="3575714"/>
                  </a:lnTo>
                  <a:close/>
                  <a:moveTo>
                    <a:pt x="300250" y="0"/>
                  </a:moveTo>
                  <a:lnTo>
                    <a:pt x="491319" y="0"/>
                  </a:lnTo>
                  <a:lnTo>
                    <a:pt x="491319" y="3575713"/>
                  </a:lnTo>
                  <a:lnTo>
                    <a:pt x="300250" y="3575713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192533" y="3244113"/>
              <a:ext cx="710727" cy="42308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3371090" y="3324067"/>
              <a:ext cx="353611" cy="2631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 Same Side Corner Rectangle 11"/>
            <p:cNvSpPr/>
            <p:nvPr/>
          </p:nvSpPr>
          <p:spPr>
            <a:xfrm>
              <a:off x="3870300" y="5958864"/>
              <a:ext cx="2154755" cy="396933"/>
            </a:xfrm>
            <a:prstGeom prst="round2Same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516791" y="5712118"/>
              <a:ext cx="710727" cy="42308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960440" y="1243283"/>
              <a:ext cx="710727" cy="42308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060812" y="6384199"/>
              <a:ext cx="6728346" cy="7119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hord 15"/>
            <p:cNvSpPr/>
            <p:nvPr/>
          </p:nvSpPr>
          <p:spPr>
            <a:xfrm rot="3419613">
              <a:off x="5187535" y="477051"/>
              <a:ext cx="2674962" cy="2269442"/>
            </a:xfrm>
            <a:prstGeom prst="chord">
              <a:avLst>
                <a:gd name="adj1" fmla="val 2921145"/>
                <a:gd name="adj2" fmla="val 1620000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1444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304" y="914024"/>
            <a:ext cx="7544585" cy="949323"/>
          </a:xfrm>
          <a:ln>
            <a:solidFill>
              <a:srgbClr val="92D05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/>
              </a:rPr>
              <a:t>সকলকে</a:t>
            </a:r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/>
              </a:rPr>
              <a:t> </a:t>
            </a:r>
            <a:r>
              <a:rPr lang="en-US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NikoshBAN"/>
              </a:rPr>
              <a:t>ধন্যবাদ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  <a:latin typeface="NikoshBAN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303" y="2494934"/>
            <a:ext cx="7544585" cy="36875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268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896</TotalTime>
  <Words>611</Words>
  <Application>Microsoft Office PowerPoint</Application>
  <PresentationFormat>Custom</PresentationFormat>
  <Paragraphs>92</Paragraphs>
  <Slides>26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Feathered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সকলকে ধন্যবাদ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kishore</dc:creator>
  <cp:lastModifiedBy>Dell</cp:lastModifiedBy>
  <cp:revision>210</cp:revision>
  <dcterms:created xsi:type="dcterms:W3CDTF">2020-04-30T05:48:08Z</dcterms:created>
  <dcterms:modified xsi:type="dcterms:W3CDTF">2026-09-29T05:02:40Z</dcterms:modified>
</cp:coreProperties>
</file>