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301" r:id="rId2"/>
    <p:sldId id="331" r:id="rId3"/>
    <p:sldId id="330" r:id="rId4"/>
    <p:sldId id="312" r:id="rId5"/>
    <p:sldId id="320" r:id="rId6"/>
    <p:sldId id="314" r:id="rId7"/>
    <p:sldId id="326" r:id="rId8"/>
    <p:sldId id="304" r:id="rId9"/>
    <p:sldId id="321" r:id="rId10"/>
    <p:sldId id="307" r:id="rId11"/>
    <p:sldId id="315" r:id="rId12"/>
    <p:sldId id="333" r:id="rId13"/>
    <p:sldId id="293" r:id="rId14"/>
    <p:sldId id="323" r:id="rId15"/>
    <p:sldId id="324" r:id="rId16"/>
    <p:sldId id="325" r:id="rId17"/>
    <p:sldId id="292" r:id="rId18"/>
    <p:sldId id="294" r:id="rId19"/>
    <p:sldId id="297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37" autoAdjust="0"/>
    <p:restoredTop sz="94660"/>
  </p:normalViewPr>
  <p:slideViewPr>
    <p:cSldViewPr>
      <p:cViewPr varScale="1">
        <p:scale>
          <a:sx n="72" d="100"/>
          <a:sy n="72" d="100"/>
        </p:scale>
        <p:origin x="-11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042893-DA2C-467F-BF3C-64E41E622830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176EB5-5023-434B-8D70-DDAD8C9F68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2C748-7DA3-450F-BB13-CFFA2232463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44B3E-3CDA-4D1A-A776-E91B08A1AB27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44B3E-3CDA-4D1A-A776-E91B08A1AB2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444B3E-3CDA-4D1A-A776-E91B08A1AB27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4/15/2013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ysicsclassroom.com/class/newtlaws/u2l1a.cfm%20-%20Cached%20-%20Similar" TargetMode="External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1.xml"/><Relationship Id="rId7" Type="http://schemas.openxmlformats.org/officeDocument/2006/relationships/slide" Target="slide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8.xml"/><Relationship Id="rId5" Type="http://schemas.openxmlformats.org/officeDocument/2006/relationships/slide" Target="slide6.xml"/><Relationship Id="rId10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slide" Target="slide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1.xml"/><Relationship Id="rId7" Type="http://schemas.openxmlformats.org/officeDocument/2006/relationships/slide" Target="slide7.xml"/><Relationship Id="rId2" Type="http://schemas.openxmlformats.org/officeDocument/2006/relationships/hyperlink" Target="http://www.physicsclassroom.com/class/newtlaws/u2l1a.cfm%20-%20Cached%20-%20Similar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8.xml"/><Relationship Id="rId5" Type="http://schemas.openxmlformats.org/officeDocument/2006/relationships/slide" Target="slide6.xml"/><Relationship Id="rId10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slide" Target="slide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18.xml"/><Relationship Id="rId3" Type="http://schemas.openxmlformats.org/officeDocument/2006/relationships/oleObject" Target="../embeddings/oleObject1.bin"/><Relationship Id="rId7" Type="http://schemas.openxmlformats.org/officeDocument/2006/relationships/slide" Target="slide6.xml"/><Relationship Id="rId12" Type="http://schemas.openxmlformats.org/officeDocument/2006/relationships/slide" Target="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slide" Target="slide4.xml"/><Relationship Id="rId11" Type="http://schemas.openxmlformats.org/officeDocument/2006/relationships/slide" Target="slide13.xml"/><Relationship Id="rId5" Type="http://schemas.openxmlformats.org/officeDocument/2006/relationships/slide" Target="slide1.xml"/><Relationship Id="rId10" Type="http://schemas.openxmlformats.org/officeDocument/2006/relationships/slide" Target="slide8.xml"/><Relationship Id="rId4" Type="http://schemas.openxmlformats.org/officeDocument/2006/relationships/hyperlink" Target="http://www.physicsclassroom.com/class/newtlaws/u2l1a.cfm%20-%20Cached%20-%20Similar" TargetMode="External"/><Relationship Id="rId9" Type="http://schemas.openxmlformats.org/officeDocument/2006/relationships/slide" Target="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hyperlink" Target="http://www.physicsclassroom.com/class/newtlaws/u2l1a.cfm%20-%20Cached%20-%20Similar" TargetMode="External"/><Relationship Id="rId7" Type="http://schemas.openxmlformats.org/officeDocument/2006/relationships/slide" Target="slide5.xml"/><Relationship Id="rId12" Type="http://schemas.openxmlformats.org/officeDocument/2006/relationships/slide" Target="slide18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7.xml"/><Relationship Id="rId5" Type="http://schemas.openxmlformats.org/officeDocument/2006/relationships/slide" Target="slide4.xml"/><Relationship Id="rId10" Type="http://schemas.openxmlformats.org/officeDocument/2006/relationships/slide" Target="slide13.xml"/><Relationship Id="rId4" Type="http://schemas.openxmlformats.org/officeDocument/2006/relationships/slide" Target="slide1.xml"/><Relationship Id="rId9" Type="http://schemas.openxmlformats.org/officeDocument/2006/relationships/slide" Target="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hyperlink" Target="http://www.physicsclassroom.com/class/newtlaws/u2l1a.cfm%20-%20Cached%20-%20Similar" TargetMode="External"/><Relationship Id="rId7" Type="http://schemas.openxmlformats.org/officeDocument/2006/relationships/slide" Target="slide5.xml"/><Relationship Id="rId12" Type="http://schemas.openxmlformats.org/officeDocument/2006/relationships/slide" Target="slide18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7.xml"/><Relationship Id="rId5" Type="http://schemas.openxmlformats.org/officeDocument/2006/relationships/slide" Target="slide4.xml"/><Relationship Id="rId10" Type="http://schemas.openxmlformats.org/officeDocument/2006/relationships/slide" Target="slide13.xml"/><Relationship Id="rId4" Type="http://schemas.openxmlformats.org/officeDocument/2006/relationships/slide" Target="slide1.xml"/><Relationship Id="rId9" Type="http://schemas.openxmlformats.org/officeDocument/2006/relationships/slide" Target="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1.xml"/><Relationship Id="rId7" Type="http://schemas.openxmlformats.org/officeDocument/2006/relationships/slide" Target="slide7.xml"/><Relationship Id="rId2" Type="http://schemas.openxmlformats.org/officeDocument/2006/relationships/hyperlink" Target="http://www.physicsclassroom.com/class/newtlaws/u2l1a.cfm%20-%20Cached%20-%20Similar" TargetMode="External"/><Relationship Id="rId1" Type="http://schemas.openxmlformats.org/officeDocument/2006/relationships/slideLayout" Target="../slideLayouts/slideLayout2.xml"/><Relationship Id="rId6" Type="http://schemas.openxmlformats.org/officeDocument/2006/relationships/slide" Target="slide5.xml"/><Relationship Id="rId11" Type="http://schemas.openxmlformats.org/officeDocument/2006/relationships/slide" Target="slide18.xml"/><Relationship Id="rId5" Type="http://schemas.openxmlformats.org/officeDocument/2006/relationships/slide" Target="slide6.xml"/><Relationship Id="rId10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slide" Target="slide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hysicsclassroom.com/class/newtlaws/u2l1a.cfm%20-%20Cached%20-%20Similar" TargetMode="External"/><Relationship Id="rId3" Type="http://schemas.openxmlformats.org/officeDocument/2006/relationships/slide" Target="slide1.xml"/><Relationship Id="rId7" Type="http://schemas.openxmlformats.org/officeDocument/2006/relationships/slide" Target="slide18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slide" Target="slide17.xml"/><Relationship Id="rId5" Type="http://schemas.openxmlformats.org/officeDocument/2006/relationships/slide" Target="slide13.xml"/><Relationship Id="rId4" Type="http://schemas.openxmlformats.org/officeDocument/2006/relationships/slide" Target="slide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hyperlink" Target="http://www.physicsclassroom.com/class/newtlaws/u2l1a.cfm%20-%20Cached%20-%20Similar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slide" Target="slide18.xml"/><Relationship Id="rId3" Type="http://schemas.openxmlformats.org/officeDocument/2006/relationships/hyperlink" Target="http://www.physicsclassroom.com/class/newtlaws/u2l1a.cfm%20-%20Cached%20-%20Similar" TargetMode="External"/><Relationship Id="rId7" Type="http://schemas.openxmlformats.org/officeDocument/2006/relationships/slide" Target="slide6.xml"/><Relationship Id="rId12" Type="http://schemas.openxmlformats.org/officeDocument/2006/relationships/slide" Target="slide17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.xml"/><Relationship Id="rId11" Type="http://schemas.openxmlformats.org/officeDocument/2006/relationships/slide" Target="slide13.xml"/><Relationship Id="rId5" Type="http://schemas.openxmlformats.org/officeDocument/2006/relationships/slide" Target="slide1.xml"/><Relationship Id="rId10" Type="http://schemas.openxmlformats.org/officeDocument/2006/relationships/slide" Target="slide8.xml"/><Relationship Id="rId4" Type="http://schemas.openxmlformats.org/officeDocument/2006/relationships/image" Target="../media/image15.gif"/><Relationship Id="rId9" Type="http://schemas.openxmlformats.org/officeDocument/2006/relationships/slide" Target="slide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7.xml"/><Relationship Id="rId3" Type="http://schemas.openxmlformats.org/officeDocument/2006/relationships/image" Target="../media/image16.gif"/><Relationship Id="rId7" Type="http://schemas.openxmlformats.org/officeDocument/2006/relationships/slide" Target="slide4.xml"/><Relationship Id="rId12" Type="http://schemas.openxmlformats.org/officeDocument/2006/relationships/slide" Target="slide1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hysicsclassroom.com/class/newtlaws/u2l1a.cfm%20-%20Cached%20-%20Similar" TargetMode="External"/><Relationship Id="rId11" Type="http://schemas.openxmlformats.org/officeDocument/2006/relationships/slide" Target="slide8.xml"/><Relationship Id="rId5" Type="http://schemas.openxmlformats.org/officeDocument/2006/relationships/slide" Target="slide14.xml"/><Relationship Id="rId10" Type="http://schemas.openxmlformats.org/officeDocument/2006/relationships/slide" Target="slide7.xml"/><Relationship Id="rId4" Type="http://schemas.openxmlformats.org/officeDocument/2006/relationships/slide" Target="slide1.xml"/><Relationship Id="rId9" Type="http://schemas.openxmlformats.org/officeDocument/2006/relationships/slide" Target="slide5.xml"/><Relationship Id="rId14" Type="http://schemas.openxmlformats.org/officeDocument/2006/relationships/slide" Target="slide18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1.xml"/><Relationship Id="rId7" Type="http://schemas.openxmlformats.org/officeDocument/2006/relationships/slide" Target="slide7.xml"/><Relationship Id="rId2" Type="http://schemas.openxmlformats.org/officeDocument/2006/relationships/hyperlink" Target="http://www.physicsclassroom.com/class/newtlaws/u2l1a.cfm%20-%20Cached%20-%20Similar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8.xml"/><Relationship Id="rId5" Type="http://schemas.openxmlformats.org/officeDocument/2006/relationships/slide" Target="slide6.xml"/><Relationship Id="rId10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slide" Target="slide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slide" Target="slide1.xml"/><Relationship Id="rId7" Type="http://schemas.openxmlformats.org/officeDocument/2006/relationships/slide" Target="slide7.xml"/><Relationship Id="rId2" Type="http://schemas.openxmlformats.org/officeDocument/2006/relationships/hyperlink" Target="http://www.physicsclassroom.com/class/newtlaws/u2l1a.cfm%20-%20Cached%20-%20Similar" TargetMode="Externa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8.xml"/><Relationship Id="rId5" Type="http://schemas.openxmlformats.org/officeDocument/2006/relationships/slide" Target="slide6.xml"/><Relationship Id="rId10" Type="http://schemas.openxmlformats.org/officeDocument/2006/relationships/slide" Target="slide17.xml"/><Relationship Id="rId4" Type="http://schemas.openxmlformats.org/officeDocument/2006/relationships/slide" Target="slide4.xml"/><Relationship Id="rId9" Type="http://schemas.openxmlformats.org/officeDocument/2006/relationships/slide" Target="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7" Type="http://schemas.openxmlformats.org/officeDocument/2006/relationships/hyperlink" Target="http://www.physicsclassroom.com/class/newtlaws/u2l1a.cfm%20-%20Cached%20-%20Similar" TargetMode="External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8.xml"/><Relationship Id="rId5" Type="http://schemas.openxmlformats.org/officeDocument/2006/relationships/slide" Target="slide17.xml"/><Relationship Id="rId4" Type="http://schemas.openxmlformats.org/officeDocument/2006/relationships/slide" Target="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 txBox="1">
            <a:spLocks/>
          </p:cNvSpPr>
          <p:nvPr/>
        </p:nvSpPr>
        <p:spPr>
          <a:xfrm>
            <a:off x="1828800" y="4724400"/>
            <a:ext cx="2971800" cy="150810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57200" y="381000"/>
            <a:ext cx="7924800" cy="838200"/>
          </a:xfrm>
          <a:prstGeom prst="roundRect">
            <a:avLst/>
          </a:prstGeom>
          <a:ln w="57150"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4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4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D:\Desktop\salina\Mountain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524000"/>
            <a:ext cx="8382000" cy="4419600"/>
          </a:xfrm>
          <a:prstGeom prst="rect">
            <a:avLst/>
          </a:prstGeom>
          <a:noFill/>
        </p:spPr>
      </p:pic>
      <p:grpSp>
        <p:nvGrpSpPr>
          <p:cNvPr id="7" name="Group 13"/>
          <p:cNvGrpSpPr/>
          <p:nvPr/>
        </p:nvGrpSpPr>
        <p:grpSpPr>
          <a:xfrm>
            <a:off x="-1" y="6172200"/>
            <a:ext cx="9144004" cy="457200"/>
            <a:chOff x="685799" y="6248400"/>
            <a:chExt cx="6667504" cy="457200"/>
          </a:xfrm>
        </p:grpSpPr>
        <p:grpSp>
          <p:nvGrpSpPr>
            <p:cNvPr id="8" name="Group 9"/>
            <p:cNvGrpSpPr/>
            <p:nvPr/>
          </p:nvGrpSpPr>
          <p:grpSpPr>
            <a:xfrm>
              <a:off x="685795" y="6248400"/>
              <a:ext cx="6667504" cy="457200"/>
              <a:chOff x="914400" y="6096000"/>
              <a:chExt cx="4706471" cy="457200"/>
            </a:xfrm>
            <a:solidFill>
              <a:srgbClr val="00B050"/>
            </a:solidFill>
          </p:grpSpPr>
          <p:sp>
            <p:nvSpPr>
              <p:cNvPr id="12" name="AutoShape 25" descr="Bouquet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828800" y="6096000"/>
                <a:ext cx="995082" cy="457200"/>
              </a:xfrm>
              <a:prstGeom prst="actionButtonForwardNex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সামনে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3" name="AutoShape 26" descr="Bouquet">
                <a:hlinkClick r:id="" action="ppaction://hlinkshowjump?jump=previous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796989" y="6096000"/>
                <a:ext cx="968188" cy="457200"/>
              </a:xfrm>
              <a:prstGeom prst="actionButtonBackPreviou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পিছনে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5" name="AutoShape 27" descr="Bouquet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787153" y="6096000"/>
                <a:ext cx="833718" cy="457200"/>
              </a:xfrm>
              <a:prstGeom prst="actionButtonEnd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শেষে</a:t>
                </a:r>
                <a:r>
                  <a:rPr lang="en-US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6" name="AutoShape 28" descr="Bouquet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914400" y="6096000"/>
                <a:ext cx="914400" cy="457200"/>
              </a:xfrm>
              <a:prstGeom prst="actionButtonHom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শুরুতে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9" name="Action Button: Help 8">
              <a:hlinkClick r:id="rId3" highlightClick="1"/>
            </p:cNvPr>
            <p:cNvSpPr/>
            <p:nvPr/>
          </p:nvSpPr>
          <p:spPr>
            <a:xfrm>
              <a:off x="4686300" y="6248400"/>
              <a:ext cx="1447800" cy="457200"/>
            </a:xfrm>
            <a:prstGeom prst="actionButtonHelp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ইন্টারনেট</a:t>
              </a:r>
              <a:r>
                <a:rPr lang="en-US" dirty="0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সহায়তা</a:t>
              </a:r>
              <a:endParaRPr lang="en-US" dirty="0">
                <a:solidFill>
                  <a:srgbClr val="3333CC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87973472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600200" y="1295400"/>
            <a:ext cx="6858000" cy="44196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74320" lvl="0" indent="-27432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0" y="1676400"/>
            <a:ext cx="6019800" cy="28500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উপস্থাপনায়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সেলিনা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আক্তার</a:t>
            </a:r>
            <a:endParaRPr lang="en-US" sz="4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ডব্লিউ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ইউনিয়ন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মডেল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ইনস্টিটিউশন</a:t>
            </a:r>
            <a:endParaRPr lang="en-US" sz="3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marL="274320" lvl="0" indent="-27432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উজিরপুর</a:t>
            </a:r>
            <a:r>
              <a:rPr lang="en-US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বরিশাল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47800" y="1600200"/>
            <a:ext cx="617220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 পরিচিতি</a:t>
            </a:r>
            <a:endParaRPr lang="bn-BD" sz="72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ণী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-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ষষ্ঠ</a:t>
            </a:r>
            <a:endParaRPr lang="en-US" sz="3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en-US" sz="3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বিশেষ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- 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ভূমিরূপ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 - </a:t>
            </a:r>
            <a:r>
              <a:rPr lang="bn-BD" sz="360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৪০ </a:t>
            </a:r>
            <a:r>
              <a:rPr lang="bn-BD" sz="360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9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pic>
            <p:nvPicPr>
              <p:cNvPr id="1028" name="Picture 4" descr="D:\Desktop\salina\valley.JPG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4572000" y="0"/>
                <a:ext cx="4572000" cy="3429000"/>
              </a:xfrm>
              <a:prstGeom prst="rect">
                <a:avLst/>
              </a:prstGeom>
              <a:noFill/>
            </p:spPr>
          </p:pic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0" y="3505200"/>
                <a:ext cx="4572000" cy="3352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pic>
            <p:nvPicPr>
              <p:cNvPr id="1030" name="Picture 6" descr="D:\Desktop\salina\Plains of Northern India.jpg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572000" y="3429000"/>
                <a:ext cx="4572000" cy="3429000"/>
              </a:xfrm>
              <a:prstGeom prst="rect">
                <a:avLst/>
              </a:prstGeom>
              <a:noFill/>
            </p:spPr>
          </p:pic>
        </p:grpSp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0"/>
              <a:ext cx="4572000" cy="3429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3" name="TextBox 12"/>
          <p:cNvSpPr txBox="1"/>
          <p:nvPr/>
        </p:nvSpPr>
        <p:spPr>
          <a:xfrm>
            <a:off x="1143000" y="0"/>
            <a:ext cx="59436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ছবিতে কি দেখতে পাচ্ছ?</a:t>
            </a:r>
            <a:endParaRPr lang="en-US" sz="60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533400"/>
            <a:ext cx="5257800" cy="1323439"/>
          </a:xfrm>
          <a:prstGeom prst="rect">
            <a:avLst/>
          </a:prstGeo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8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1">
                    <a:lumMod val="75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8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5486400"/>
            <a:ext cx="7391400" cy="11387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bn-BD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endParaRPr lang="bn-BD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      </a:t>
            </a:r>
            <a:endParaRPr lang="bn-BD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1676400" y="4191000"/>
            <a:ext cx="94488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bn-BD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NikoshBAN" pitchFamily="2" charset="0"/>
                <a:cs typeface="NikoshBAN" pitchFamily="2" charset="0"/>
              </a:rPr>
              <a:t>                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4724400"/>
            <a:ext cx="8763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bn-BD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NikoshBAN" pitchFamily="2" charset="0"/>
                <a:cs typeface="NikoshBAN" pitchFamily="2" charset="0"/>
              </a:rPr>
              <a:t>            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4648200"/>
            <a:ext cx="8763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20" name="Right Arrow 19"/>
          <p:cNvSpPr/>
          <p:nvPr/>
        </p:nvSpPr>
        <p:spPr>
          <a:xfrm>
            <a:off x="304800" y="2286000"/>
            <a:ext cx="762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-533400" y="5334000"/>
            <a:ext cx="8250922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</a:t>
            </a:r>
            <a:endParaRPr lang="bn-BD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200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2" name="Right Arrow 21"/>
          <p:cNvSpPr/>
          <p:nvPr/>
        </p:nvSpPr>
        <p:spPr>
          <a:xfrm>
            <a:off x="304800" y="3352800"/>
            <a:ext cx="762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>
            <a:off x="304800" y="4572000"/>
            <a:ext cx="762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381000" y="5562600"/>
            <a:ext cx="7620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219200" y="2209800"/>
            <a:ext cx="7239000" cy="609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ভূমিরূপ কী তা বলতে পারবে</a:t>
            </a:r>
            <a:endParaRPr lang="en-US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219200" y="2971800"/>
            <a:ext cx="7239000" cy="1143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পর্বত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কী তা বলতে পারবে ।  </a:t>
            </a:r>
            <a:endParaRPr lang="en-US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1219200" y="4191000"/>
            <a:ext cx="7239000" cy="1143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বিভিন্ন শ্রেণীর পর্বতের</a:t>
            </a:r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ব্যাখ্যা করেত পারেব।  </a:t>
            </a:r>
            <a:endParaRPr lang="en-US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1219200" y="5410200"/>
            <a:ext cx="7239000" cy="1143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বিভিন্ন শ্রেণীর পর্বতের ছবি অঙ্কন করেত পারেব।  </a:t>
            </a:r>
            <a:endParaRPr lang="en-US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Flowchart: Alternate Process 15">
            <a:hlinkClick r:id="rId3" action="ppaction://hlinksldjump"/>
          </p:cNvPr>
          <p:cNvSpPr/>
          <p:nvPr/>
        </p:nvSpPr>
        <p:spPr>
          <a:xfrm>
            <a:off x="7620000" y="0"/>
            <a:ext cx="1524000" cy="304800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3" action="ppaction://hlinksldjump"/>
              </a:rPr>
              <a:t>পরিচিতি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4" action="ppaction://hlinksldjump"/>
              </a:rPr>
              <a:t>ছবি প্রদর্শন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5" action="ppaction://hlinksldjump"/>
              </a:rPr>
              <a:t>পাঠ শিরোনাম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6" action="ppaction://hlinksldjump"/>
              </a:rPr>
              <a:t>শিখনফল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7" action="ppaction://hlinksldjump"/>
              </a:rPr>
              <a:t>ভিডিও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8" action="ppaction://hlinksldjump"/>
              </a:rPr>
              <a:t>পাঠ বিশ্লেষন 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9" action="ppaction://hlinksldjump"/>
              </a:rPr>
              <a:t>কর্ম পত্র – ১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0" action="ppaction://hlinksldjump"/>
              </a:rPr>
              <a:t>মূল্যায়ন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1" action="ppaction://hlinksldjump"/>
              </a:rPr>
              <a:t>বাড়ীর কাজ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/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4" grpId="0" animBg="1"/>
      <p:bldP spid="26" grpId="0" animBg="1"/>
      <p:bldP spid="27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04800" y="2438400"/>
            <a:ext cx="7010400" cy="3200400"/>
          </a:xfrm>
          <a:prstGeom prst="roundRect">
            <a:avLst/>
          </a:prstGeo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sz="7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ভূমিরূপ</a:t>
            </a:r>
            <a:endParaRPr lang="en-US" sz="7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6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457200" y="914400"/>
            <a:ext cx="6858000" cy="990600"/>
          </a:xfrm>
          <a:prstGeom prst="wedgeRoundRectCallou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আজকের</a:t>
            </a:r>
            <a:r>
              <a:rPr lang="en-US" sz="4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4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পাঠ</a:t>
            </a:r>
            <a:endParaRPr lang="en-US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4" name="Group 13"/>
          <p:cNvGrpSpPr/>
          <p:nvPr/>
        </p:nvGrpSpPr>
        <p:grpSpPr>
          <a:xfrm>
            <a:off x="-1" y="6172200"/>
            <a:ext cx="9144004" cy="457200"/>
            <a:chOff x="685799" y="6248400"/>
            <a:chExt cx="6667504" cy="457200"/>
          </a:xfrm>
        </p:grpSpPr>
        <p:grpSp>
          <p:nvGrpSpPr>
            <p:cNvPr id="6" name="Group 9"/>
            <p:cNvGrpSpPr/>
            <p:nvPr/>
          </p:nvGrpSpPr>
          <p:grpSpPr>
            <a:xfrm>
              <a:off x="685795" y="6248400"/>
              <a:ext cx="6667504" cy="457200"/>
              <a:chOff x="914400" y="6096000"/>
              <a:chExt cx="4706471" cy="457200"/>
            </a:xfrm>
            <a:solidFill>
              <a:srgbClr val="00B050"/>
            </a:solidFill>
          </p:grpSpPr>
          <p:sp>
            <p:nvSpPr>
              <p:cNvPr id="9" name="AutoShape 25" descr="Bouquet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828800" y="6096000"/>
                <a:ext cx="995082" cy="457200"/>
              </a:xfrm>
              <a:prstGeom prst="actionButtonForwardNex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সামনে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0" name="AutoShape 26" descr="Bouquet">
                <a:hlinkClick r:id="" action="ppaction://hlinkshowjump?jump=previous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796989" y="6096000"/>
                <a:ext cx="968188" cy="457200"/>
              </a:xfrm>
              <a:prstGeom prst="actionButtonBackPreviou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পিছনে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1" name="AutoShape 27" descr="Bouquet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787153" y="6096000"/>
                <a:ext cx="833718" cy="457200"/>
              </a:xfrm>
              <a:prstGeom prst="actionButtonEnd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শেষে</a:t>
                </a:r>
                <a:r>
                  <a:rPr lang="en-US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2" name="AutoShape 28" descr="Bouquet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914400" y="6096000"/>
                <a:ext cx="914400" cy="457200"/>
              </a:xfrm>
              <a:prstGeom prst="actionButtonHom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শুরুতে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7" name="Action Button: Help 6">
              <a:hlinkClick r:id="rId2" highlightClick="1"/>
            </p:cNvPr>
            <p:cNvSpPr/>
            <p:nvPr/>
          </p:nvSpPr>
          <p:spPr>
            <a:xfrm>
              <a:off x="4686300" y="6248400"/>
              <a:ext cx="1447800" cy="457200"/>
            </a:xfrm>
            <a:prstGeom prst="actionButtonHelp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ইন্টারনেট</a:t>
              </a:r>
              <a:r>
                <a:rPr lang="en-US" dirty="0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সহায়তা</a:t>
              </a:r>
              <a:endParaRPr lang="en-US" dirty="0">
                <a:solidFill>
                  <a:srgbClr val="3333CC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3" name="Flowchart: Alternate Process 12">
            <a:hlinkClick r:id="rId3" action="ppaction://hlinksldjump"/>
          </p:cNvPr>
          <p:cNvSpPr/>
          <p:nvPr/>
        </p:nvSpPr>
        <p:spPr>
          <a:xfrm>
            <a:off x="7620000" y="0"/>
            <a:ext cx="1524000" cy="304800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3" action="ppaction://hlinksldjump"/>
              </a:rPr>
              <a:t>পরিচিতি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4" action="ppaction://hlinksldjump"/>
              </a:rPr>
              <a:t>ছবি প্রদর্শন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5" action="ppaction://hlinksldjump"/>
              </a:rPr>
              <a:t>পাঠ শিরোনাম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6" action="ppaction://hlinksldjump"/>
              </a:rPr>
              <a:t>শিখনফল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7" action="ppaction://hlinksldjump"/>
              </a:rPr>
              <a:t>ভিডিও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8" action="ppaction://hlinksldjump"/>
              </a:rPr>
              <a:t>পাঠ বিশ্লেষন 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9" action="ppaction://hlinksldjump"/>
              </a:rPr>
              <a:t>কর্ম পত্র – ১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0" action="ppaction://hlinksldjump"/>
              </a:rPr>
              <a:t>মূল্যায়ন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1" action="ppaction://hlinksldjump"/>
              </a:rPr>
              <a:t>বাড়ীর কাজ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/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1676400" y="4495800"/>
          <a:ext cx="4572000" cy="1219200"/>
        </p:xfrm>
        <a:graphic>
          <a:graphicData uri="http://schemas.openxmlformats.org/presentationml/2006/ole">
            <p:oleObj spid="_x0000_s1026" name="Package" r:id="rId3" imgW="2104920" imgH="485640" progId="Package">
              <p:embed/>
            </p:oleObj>
          </a:graphicData>
        </a:graphic>
      </p:graphicFrame>
      <p:sp>
        <p:nvSpPr>
          <p:cNvPr id="3" name="Rounded Rectangle 2"/>
          <p:cNvSpPr/>
          <p:nvPr/>
        </p:nvSpPr>
        <p:spPr>
          <a:xfrm>
            <a:off x="609600" y="609600"/>
            <a:ext cx="7010400" cy="2743200"/>
          </a:xfrm>
          <a:prstGeom prst="roundRect">
            <a:avLst/>
          </a:prstGeo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n-BD" sz="72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পর্বত গঠনের প্রকৃয়াটি ভিডিও এর মাধ্যমে দেখি </a:t>
            </a:r>
            <a:endParaRPr lang="en-US" sz="66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6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6600" dirty="0">
              <a:solidFill>
                <a:schemeClr val="accent4">
                  <a:lumMod val="75000"/>
                </a:schemeClr>
              </a:solidFill>
            </a:endParaRPr>
          </a:p>
        </p:txBody>
      </p:sp>
      <p:grpSp>
        <p:nvGrpSpPr>
          <p:cNvPr id="4" name="Group 13"/>
          <p:cNvGrpSpPr/>
          <p:nvPr/>
        </p:nvGrpSpPr>
        <p:grpSpPr>
          <a:xfrm>
            <a:off x="-1" y="6172200"/>
            <a:ext cx="9144004" cy="457200"/>
            <a:chOff x="685799" y="6248400"/>
            <a:chExt cx="6667504" cy="457200"/>
          </a:xfrm>
        </p:grpSpPr>
        <p:grpSp>
          <p:nvGrpSpPr>
            <p:cNvPr id="5" name="Group 9"/>
            <p:cNvGrpSpPr/>
            <p:nvPr/>
          </p:nvGrpSpPr>
          <p:grpSpPr>
            <a:xfrm>
              <a:off x="685795" y="6248400"/>
              <a:ext cx="6667504" cy="457200"/>
              <a:chOff x="914400" y="6096000"/>
              <a:chExt cx="4706471" cy="457200"/>
            </a:xfrm>
            <a:solidFill>
              <a:srgbClr val="00B050"/>
            </a:solidFill>
          </p:grpSpPr>
          <p:sp>
            <p:nvSpPr>
              <p:cNvPr id="7" name="AutoShape 25" descr="Bouquet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828800" y="6096000"/>
                <a:ext cx="995082" cy="457200"/>
              </a:xfrm>
              <a:prstGeom prst="actionButtonForwardNex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সামনে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8" name="AutoShape 26" descr="Bouquet">
                <a:hlinkClick r:id="" action="ppaction://hlinkshowjump?jump=previous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796989" y="6096000"/>
                <a:ext cx="968188" cy="457200"/>
              </a:xfrm>
              <a:prstGeom prst="actionButtonBackPreviou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পিছনে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9" name="AutoShape 27" descr="Bouquet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787153" y="6096000"/>
                <a:ext cx="833718" cy="457200"/>
              </a:xfrm>
              <a:prstGeom prst="actionButtonEnd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শেষে</a:t>
                </a:r>
                <a:r>
                  <a:rPr lang="en-US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0" name="AutoShape 28" descr="Bouquet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914400" y="6096000"/>
                <a:ext cx="914400" cy="457200"/>
              </a:xfrm>
              <a:prstGeom prst="actionButtonHom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শুরুতে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6" name="Action Button: Help 5">
              <a:hlinkClick r:id="rId4" highlightClick="1"/>
            </p:cNvPr>
            <p:cNvSpPr/>
            <p:nvPr/>
          </p:nvSpPr>
          <p:spPr>
            <a:xfrm>
              <a:off x="4686300" y="6248400"/>
              <a:ext cx="1447800" cy="457200"/>
            </a:xfrm>
            <a:prstGeom prst="actionButtonHelp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ইন্টারনেট</a:t>
              </a:r>
              <a:r>
                <a:rPr lang="en-US" dirty="0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সহায়তা</a:t>
              </a:r>
              <a:endParaRPr lang="en-US" dirty="0">
                <a:solidFill>
                  <a:srgbClr val="3333CC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1" name="Flowchart: Alternate Process 10">
            <a:hlinkClick r:id="rId5" action="ppaction://hlinksldjump"/>
          </p:cNvPr>
          <p:cNvSpPr/>
          <p:nvPr/>
        </p:nvSpPr>
        <p:spPr>
          <a:xfrm>
            <a:off x="7620000" y="381000"/>
            <a:ext cx="1524000" cy="304800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5" action="ppaction://hlinksldjump"/>
              </a:rPr>
              <a:t>পরিচিতি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6" action="ppaction://hlinksldjump"/>
              </a:rPr>
              <a:t>ছবি প্রদর্শন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7" action="ppaction://hlinksldjump"/>
              </a:rPr>
              <a:t>পাঠ শিরোনাম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8" action="ppaction://hlinksldjump"/>
              </a:rPr>
              <a:t>শিখনফল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9" action="ppaction://hlinksldjump"/>
              </a:rPr>
              <a:t>ভিডিও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0" action="ppaction://hlinksldjump"/>
              </a:rPr>
              <a:t>পাঠ বিশ্লেষন 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1" action="ppaction://hlinksldjump"/>
              </a:rPr>
              <a:t>কর্ম পত্র – ১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2" action="ppaction://hlinksldjump"/>
              </a:rPr>
              <a:t>মূল্যায়ন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3" action="ppaction://hlinksldjump"/>
              </a:rPr>
              <a:t>বাড়ীর কাজ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/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609600" y="762000"/>
            <a:ext cx="6934200" cy="1524000"/>
          </a:xfrm>
          <a:prstGeom prst="roundRect">
            <a:avLst/>
          </a:prstGeom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74320" lvl="0" indent="-274320" algn="ctr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bn-BD" sz="3600" b="1" dirty="0" smtClean="0">
                <a:solidFill>
                  <a:srgbClr val="0000CC"/>
                </a:solidFill>
                <a:latin typeface="NikoshBAN" pitchFamily="2" charset="0"/>
                <a:cs typeface="NikoshBAN" pitchFamily="2" charset="0"/>
              </a:rPr>
              <a:t>পর্বতের সংজ্ঞা: 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Char char=""/>
              <a:defRPr/>
            </a:pPr>
            <a:r>
              <a:rPr lang="bn-BD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ভূপৃষ্ঠের অতি উচ্চ,  বহুদূর বিস্তৃত খাড়া ঢাল বিশিষ্ট শিলাস্তুপকে পর্বত বলে। যেমন হিমালয় পর্বত।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2819400"/>
            <a:ext cx="54102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5" name="Group 13"/>
          <p:cNvGrpSpPr/>
          <p:nvPr/>
        </p:nvGrpSpPr>
        <p:grpSpPr>
          <a:xfrm>
            <a:off x="-1" y="6172200"/>
            <a:ext cx="9144004" cy="457200"/>
            <a:chOff x="685799" y="6248400"/>
            <a:chExt cx="6667504" cy="457200"/>
          </a:xfrm>
        </p:grpSpPr>
        <p:grpSp>
          <p:nvGrpSpPr>
            <p:cNvPr id="6" name="Group 9"/>
            <p:cNvGrpSpPr/>
            <p:nvPr/>
          </p:nvGrpSpPr>
          <p:grpSpPr>
            <a:xfrm>
              <a:off x="685795" y="6248400"/>
              <a:ext cx="6667504" cy="457200"/>
              <a:chOff x="914400" y="6096000"/>
              <a:chExt cx="4706471" cy="457200"/>
            </a:xfrm>
            <a:solidFill>
              <a:srgbClr val="00B050"/>
            </a:solidFill>
          </p:grpSpPr>
          <p:sp>
            <p:nvSpPr>
              <p:cNvPr id="9" name="AutoShape 25" descr="Bouquet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828800" y="6096000"/>
                <a:ext cx="995082" cy="457200"/>
              </a:xfrm>
              <a:prstGeom prst="actionButtonForwardNex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সামনে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0" name="AutoShape 26" descr="Bouquet">
                <a:hlinkClick r:id="" action="ppaction://hlinkshowjump?jump=previous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796989" y="6096000"/>
                <a:ext cx="968188" cy="457200"/>
              </a:xfrm>
              <a:prstGeom prst="actionButtonBackPreviou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পিছনে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1" name="AutoShape 27" descr="Bouquet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787153" y="6096000"/>
                <a:ext cx="833718" cy="457200"/>
              </a:xfrm>
              <a:prstGeom prst="actionButtonEnd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শেষে</a:t>
                </a:r>
                <a:r>
                  <a:rPr lang="en-US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2" name="AutoShape 28" descr="Bouquet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914400" y="6096000"/>
                <a:ext cx="914400" cy="457200"/>
              </a:xfrm>
              <a:prstGeom prst="actionButtonHom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শুরুতে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8" name="Action Button: Help 7">
              <a:hlinkClick r:id="rId3" highlightClick="1"/>
            </p:cNvPr>
            <p:cNvSpPr/>
            <p:nvPr/>
          </p:nvSpPr>
          <p:spPr>
            <a:xfrm>
              <a:off x="4686300" y="6248400"/>
              <a:ext cx="1447800" cy="457200"/>
            </a:xfrm>
            <a:prstGeom prst="actionButtonHelp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ইন্টারনেট</a:t>
              </a:r>
              <a:r>
                <a:rPr lang="en-US" dirty="0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সহায়তা</a:t>
              </a:r>
              <a:endParaRPr lang="en-US" dirty="0">
                <a:solidFill>
                  <a:srgbClr val="3333CC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3" name="Flowchart: Alternate Process 12">
            <a:hlinkClick r:id="rId4" action="ppaction://hlinksldjump"/>
          </p:cNvPr>
          <p:cNvSpPr/>
          <p:nvPr/>
        </p:nvSpPr>
        <p:spPr>
          <a:xfrm>
            <a:off x="7620000" y="0"/>
            <a:ext cx="1524000" cy="304800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4" action="ppaction://hlinksldjump"/>
              </a:rPr>
              <a:t>পরিচিতি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5" action="ppaction://hlinksldjump"/>
              </a:rPr>
              <a:t>ছবি প্রদর্শন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6" action="ppaction://hlinksldjump"/>
              </a:rPr>
              <a:t>পাঠ শিরোনাম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7" action="ppaction://hlinksldjump"/>
              </a:rPr>
              <a:t>শিখনফল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8" action="ppaction://hlinksldjump"/>
              </a:rPr>
              <a:t>ভিডিও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9" action="ppaction://hlinksldjump"/>
              </a:rPr>
              <a:t>পাঠ বিশ্লেষন 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0" action="ppaction://hlinksldjump"/>
              </a:rPr>
              <a:t>কর্ম পত্র – ১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1" action="ppaction://hlinksldjump"/>
              </a:rPr>
              <a:t>মূল্যায়ন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2" action="ppaction://hlinksldjump"/>
              </a:rPr>
              <a:t>বাড়ীর কাজ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/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Desktop\salina\marshall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609600"/>
            <a:ext cx="7315200" cy="5334000"/>
          </a:xfrm>
          <a:prstGeom prst="rect">
            <a:avLst/>
          </a:prstGeom>
          <a:noFill/>
        </p:spPr>
      </p:pic>
      <p:grpSp>
        <p:nvGrpSpPr>
          <p:cNvPr id="6" name="Group 13"/>
          <p:cNvGrpSpPr/>
          <p:nvPr/>
        </p:nvGrpSpPr>
        <p:grpSpPr>
          <a:xfrm>
            <a:off x="-1" y="6172200"/>
            <a:ext cx="9144004" cy="457200"/>
            <a:chOff x="685799" y="6248400"/>
            <a:chExt cx="6667504" cy="457200"/>
          </a:xfrm>
        </p:grpSpPr>
        <p:grpSp>
          <p:nvGrpSpPr>
            <p:cNvPr id="7" name="Group 9"/>
            <p:cNvGrpSpPr/>
            <p:nvPr/>
          </p:nvGrpSpPr>
          <p:grpSpPr>
            <a:xfrm>
              <a:off x="685795" y="6248400"/>
              <a:ext cx="6667504" cy="457200"/>
              <a:chOff x="914400" y="6096000"/>
              <a:chExt cx="4706471" cy="457200"/>
            </a:xfrm>
            <a:solidFill>
              <a:srgbClr val="00B050"/>
            </a:solidFill>
          </p:grpSpPr>
          <p:sp>
            <p:nvSpPr>
              <p:cNvPr id="9" name="AutoShape 25" descr="Bouquet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828800" y="6096000"/>
                <a:ext cx="995082" cy="457200"/>
              </a:xfrm>
              <a:prstGeom prst="actionButtonForwardNex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সামনে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0" name="AutoShape 26" descr="Bouquet">
                <a:hlinkClick r:id="" action="ppaction://hlinkshowjump?jump=previous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796989" y="6096000"/>
                <a:ext cx="968188" cy="457200"/>
              </a:xfrm>
              <a:prstGeom prst="actionButtonBackPreviou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পিছনে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1" name="AutoShape 27" descr="Bouquet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787153" y="6096000"/>
                <a:ext cx="833718" cy="457200"/>
              </a:xfrm>
              <a:prstGeom prst="actionButtonEnd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শেষে</a:t>
                </a:r>
                <a:r>
                  <a:rPr lang="en-US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2" name="AutoShape 28" descr="Bouquet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914400" y="6096000"/>
                <a:ext cx="914400" cy="457200"/>
              </a:xfrm>
              <a:prstGeom prst="actionButtonHom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শুরুতে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8" name="Action Button: Help 7">
              <a:hlinkClick r:id="rId3" highlightClick="1"/>
            </p:cNvPr>
            <p:cNvSpPr/>
            <p:nvPr/>
          </p:nvSpPr>
          <p:spPr>
            <a:xfrm>
              <a:off x="4686300" y="6248400"/>
              <a:ext cx="1447800" cy="457200"/>
            </a:xfrm>
            <a:prstGeom prst="actionButtonHelp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ইন্টারনেট</a:t>
              </a:r>
              <a:r>
                <a:rPr lang="en-US" dirty="0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সহায়তা</a:t>
              </a:r>
              <a:endParaRPr lang="en-US" dirty="0">
                <a:solidFill>
                  <a:srgbClr val="3333CC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3" name="Flowchart: Alternate Process 12">
            <a:hlinkClick r:id="rId4" action="ppaction://hlinksldjump"/>
          </p:cNvPr>
          <p:cNvSpPr/>
          <p:nvPr/>
        </p:nvSpPr>
        <p:spPr>
          <a:xfrm>
            <a:off x="7620000" y="0"/>
            <a:ext cx="1524000" cy="304800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4" action="ppaction://hlinksldjump"/>
              </a:rPr>
              <a:t>পরিচিতি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5" action="ppaction://hlinksldjump"/>
              </a:rPr>
              <a:t>ছবি প্রদর্শন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6" action="ppaction://hlinksldjump"/>
              </a:rPr>
              <a:t>পাঠ শিরোনাম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7" action="ppaction://hlinksldjump"/>
              </a:rPr>
              <a:t>শিখনফল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8" action="ppaction://hlinksldjump"/>
              </a:rPr>
              <a:t>ভিডিও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9" action="ppaction://hlinksldjump"/>
              </a:rPr>
              <a:t>পাঠ বিশ্লেষন 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0" action="ppaction://hlinksldjump"/>
              </a:rPr>
              <a:t>কর্ম পত্র – ১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1" action="ppaction://hlinksldjump"/>
              </a:rPr>
              <a:t>মূল্যায়ন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2" action="ppaction://hlinksldjump"/>
              </a:rPr>
              <a:t>বাড়ীর কাজ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/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3962400"/>
            <a:ext cx="4267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6" descr="1_21_092604_st_helens[1]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800600" y="0"/>
            <a:ext cx="4343400" cy="3276600"/>
          </a:xfrm>
          <a:noFill/>
        </p:spPr>
      </p:pic>
      <p:pic>
        <p:nvPicPr>
          <p:cNvPr id="8" name="Picture 6" descr="graben_horst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4800600" cy="3124200"/>
          </a:xfrm>
          <a:prstGeom prst="rect">
            <a:avLst/>
          </a:prstGeom>
          <a:noFill/>
        </p:spPr>
      </p:pic>
      <p:sp>
        <p:nvSpPr>
          <p:cNvPr id="9" name="Rounded Rectangle 8"/>
          <p:cNvSpPr/>
          <p:nvPr/>
        </p:nvSpPr>
        <p:spPr>
          <a:xfrm>
            <a:off x="5181600" y="3352800"/>
            <a:ext cx="3505200" cy="533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আগ্নেয় পর্বত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105400" y="6248400"/>
            <a:ext cx="3505200" cy="533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ল্যাকোলিথ পর্বত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09600" y="3200400"/>
            <a:ext cx="3505200" cy="533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স্তুপ পর্বত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33400" y="6324600"/>
            <a:ext cx="3505200" cy="533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 ভঙ্গিল পর্বত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810000"/>
            <a:ext cx="3962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276600"/>
            <a:ext cx="8229600" cy="438912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bn-BD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 eaLnBrk="1" hangingPunct="1"/>
            <a:endParaRPr lang="en-US" dirty="0" smtClean="0">
              <a:solidFill>
                <a:srgbClr val="A5002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38200" y="838200"/>
            <a:ext cx="6781800" cy="1447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ea typeface="Mangal" pitchFamily="2" charset="0"/>
                <a:cs typeface="NikoshBAN" pitchFamily="2" charset="0"/>
              </a:rPr>
              <a:t>পর্বতের  শ্রেণীবিভাগ</a:t>
            </a:r>
            <a:endParaRPr lang="en-US" sz="7200" dirty="0"/>
          </a:p>
        </p:txBody>
      </p:sp>
      <p:sp>
        <p:nvSpPr>
          <p:cNvPr id="5" name="Rounded Rectangle 4"/>
          <p:cNvSpPr/>
          <p:nvPr/>
        </p:nvSpPr>
        <p:spPr>
          <a:xfrm>
            <a:off x="533400" y="2438400"/>
            <a:ext cx="7010400" cy="39624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32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গঠন বৈশিষ্ট্য অনুসারে </a:t>
            </a:r>
            <a:r>
              <a:rPr lang="bn-BD" sz="3200" b="1" dirty="0" smtClean="0">
                <a:solidFill>
                  <a:srgbClr val="0000FF"/>
                </a:solidFill>
                <a:latin typeface="NikoshBAN" pitchFamily="2" charset="0"/>
                <a:ea typeface="Mangal" pitchFamily="2" charset="0"/>
                <a:cs typeface="NikoshBAN" pitchFamily="2" charset="0"/>
              </a:rPr>
              <a:t>পর্বত চারভাগে ভাগ করা যায়।</a:t>
            </a:r>
          </a:p>
          <a:p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ea typeface="Mangal" pitchFamily="2" charset="0"/>
                <a:cs typeface="NikoshBAN" pitchFamily="2" charset="0"/>
              </a:rPr>
              <a:t>১।ভঙ্গিল পর্বত বা ভাঁজ।</a:t>
            </a:r>
          </a:p>
          <a:p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২।স্তুপ পর্বত।</a:t>
            </a:r>
          </a:p>
          <a:p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৩।আগ্নেয় পর্বত ।</a:t>
            </a:r>
          </a:p>
          <a:p>
            <a:r>
              <a:rPr lang="bn-BD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৪।ল্যাকোলিথ পর্বত। </a:t>
            </a:r>
          </a:p>
          <a:p>
            <a:r>
              <a:rPr lang="bn-BD" sz="3200" b="1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এছাড়া ক্ষয়প্রাপ্ত হয়ে ক্ষয়জাত পর্বতের সৃষ্টি হয়েছে।</a:t>
            </a:r>
          </a:p>
        </p:txBody>
      </p:sp>
      <p:grpSp>
        <p:nvGrpSpPr>
          <p:cNvPr id="6" name="Group 13"/>
          <p:cNvGrpSpPr/>
          <p:nvPr/>
        </p:nvGrpSpPr>
        <p:grpSpPr>
          <a:xfrm>
            <a:off x="-1" y="6172200"/>
            <a:ext cx="9144004" cy="457200"/>
            <a:chOff x="685799" y="6248400"/>
            <a:chExt cx="6667504" cy="457200"/>
          </a:xfrm>
        </p:grpSpPr>
        <p:grpSp>
          <p:nvGrpSpPr>
            <p:cNvPr id="7" name="Group 9"/>
            <p:cNvGrpSpPr/>
            <p:nvPr/>
          </p:nvGrpSpPr>
          <p:grpSpPr>
            <a:xfrm>
              <a:off x="685795" y="6248400"/>
              <a:ext cx="6667504" cy="457200"/>
              <a:chOff x="914400" y="6096000"/>
              <a:chExt cx="4706471" cy="457200"/>
            </a:xfrm>
            <a:solidFill>
              <a:srgbClr val="00B050"/>
            </a:solidFill>
          </p:grpSpPr>
          <p:sp>
            <p:nvSpPr>
              <p:cNvPr id="9" name="AutoShape 25" descr="Bouquet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828800" y="6096000"/>
                <a:ext cx="995082" cy="457200"/>
              </a:xfrm>
              <a:prstGeom prst="actionButtonForwardNex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সামনে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0" name="AutoShape 26" descr="Bouquet">
                <a:hlinkClick r:id="" action="ppaction://hlinkshowjump?jump=previous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796989" y="6096000"/>
                <a:ext cx="968188" cy="457200"/>
              </a:xfrm>
              <a:prstGeom prst="actionButtonBackPreviou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পিছনে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1" name="AutoShape 27" descr="Bouquet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787153" y="6096000"/>
                <a:ext cx="833718" cy="457200"/>
              </a:xfrm>
              <a:prstGeom prst="actionButtonEnd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শেষে</a:t>
                </a:r>
                <a:r>
                  <a:rPr lang="en-US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2" name="AutoShape 28" descr="Bouquet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914400" y="6096000"/>
                <a:ext cx="914400" cy="457200"/>
              </a:xfrm>
              <a:prstGeom prst="actionButtonHom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শুরুতে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8" name="Action Button: Help 7">
              <a:hlinkClick r:id="rId2" highlightClick="1"/>
            </p:cNvPr>
            <p:cNvSpPr/>
            <p:nvPr/>
          </p:nvSpPr>
          <p:spPr>
            <a:xfrm>
              <a:off x="4686300" y="6248400"/>
              <a:ext cx="1447800" cy="457200"/>
            </a:xfrm>
            <a:prstGeom prst="actionButtonHelp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ইন্টারনেট</a:t>
              </a:r>
              <a:r>
                <a:rPr lang="en-US" dirty="0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সহায়তা</a:t>
              </a:r>
              <a:endParaRPr lang="en-US" dirty="0">
                <a:solidFill>
                  <a:srgbClr val="3333CC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3" name="Flowchart: Alternate Process 12">
            <a:hlinkClick r:id="rId3" action="ppaction://hlinksldjump"/>
          </p:cNvPr>
          <p:cNvSpPr/>
          <p:nvPr/>
        </p:nvSpPr>
        <p:spPr>
          <a:xfrm>
            <a:off x="7620000" y="0"/>
            <a:ext cx="1524000" cy="304800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3" action="ppaction://hlinksldjump"/>
              </a:rPr>
              <a:t>পরিচিতি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4" action="ppaction://hlinksldjump"/>
              </a:rPr>
              <a:t>ছবি প্রদর্শন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5" action="ppaction://hlinksldjump"/>
              </a:rPr>
              <a:t>পাঠ শিরোনাম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6" action="ppaction://hlinksldjump"/>
              </a:rPr>
              <a:t>শিখনফল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7" action="ppaction://hlinksldjump"/>
              </a:rPr>
              <a:t>ভিডিও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8" action="ppaction://hlinksldjump"/>
              </a:rPr>
              <a:t>পাঠ বিশ্লেষন 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9" action="ppaction://hlinksldjump"/>
              </a:rPr>
              <a:t>কর্ম পত্র – ১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0" action="ppaction://hlinksldjump"/>
              </a:rPr>
              <a:t>মূল্যায়ন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1" action="ppaction://hlinksldjump"/>
              </a:rPr>
              <a:t>বাড়ীর কাজ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/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76800" y="3962400"/>
            <a:ext cx="4267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6" descr="1_21_092604_st_helens[1]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800600" y="0"/>
            <a:ext cx="4343400" cy="3276600"/>
          </a:xfrm>
          <a:noFill/>
        </p:spPr>
      </p:pic>
      <p:pic>
        <p:nvPicPr>
          <p:cNvPr id="8" name="Picture 6" descr="graben_horst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4800600" cy="3124200"/>
          </a:xfrm>
          <a:prstGeom prst="rect">
            <a:avLst/>
          </a:prstGeom>
          <a:noFill/>
        </p:spPr>
      </p:pic>
      <p:sp>
        <p:nvSpPr>
          <p:cNvPr id="9" name="Rounded Rectangle 8"/>
          <p:cNvSpPr/>
          <p:nvPr/>
        </p:nvSpPr>
        <p:spPr>
          <a:xfrm>
            <a:off x="5181600" y="3352800"/>
            <a:ext cx="3505200" cy="533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আগ্নেয় পর্বত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105400" y="6248400"/>
            <a:ext cx="3505200" cy="533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ল্যাকোলিথ পর্বত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609600" y="3200400"/>
            <a:ext cx="3505200" cy="533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স্তুপ পর্বত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33400" y="6324600"/>
            <a:ext cx="3505200" cy="53340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  ভঙ্গিল পর্বত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3810000"/>
            <a:ext cx="3962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Callout 3"/>
          <p:cNvSpPr/>
          <p:nvPr/>
        </p:nvSpPr>
        <p:spPr>
          <a:xfrm>
            <a:off x="228600" y="228600"/>
            <a:ext cx="3352800" cy="106680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b="1" dirty="0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 charset="0"/>
              </a:rPr>
              <a:t>`</a:t>
            </a:r>
            <a:r>
              <a:rPr lang="en-US" sz="4400" b="1" dirty="0" err="1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 charset="0"/>
              </a:rPr>
              <a:t>jxq</a:t>
            </a:r>
            <a:r>
              <a:rPr lang="en-US" sz="4400" b="1" dirty="0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 charset="0"/>
              </a:rPr>
              <a:t> </a:t>
            </a:r>
            <a:r>
              <a:rPr lang="en-US" sz="4400" b="1" dirty="0" err="1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 charset="0"/>
              </a:rPr>
              <a:t>KvR</a:t>
            </a:r>
            <a:endParaRPr lang="en-US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228600" y="2819400"/>
            <a:ext cx="7010400" cy="106680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 charset="0"/>
              </a:rPr>
              <a:t>২।</a:t>
            </a:r>
            <a:r>
              <a:rPr lang="bn-BD" b="1" dirty="0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 charset="0"/>
              </a:rPr>
              <a:t>   </a:t>
            </a:r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স্তুপ পর্বতের 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ssসসস</a:t>
            </a:r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বৈ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শিষ্ট্য</a:t>
            </a:r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 লেখ। </a:t>
            </a:r>
            <a:endParaRPr lang="en-US" sz="4800" b="1" dirty="0" smtClean="0">
              <a:solidFill>
                <a:schemeClr val="tx1"/>
              </a:solidFill>
              <a:latin typeface="NikoshBAN" pitchFamily="2" charset="0"/>
              <a:ea typeface="Times New Roman" pitchFamily="18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52400" y="3962400"/>
            <a:ext cx="7086600" cy="1066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 charset="0"/>
              </a:rPr>
              <a:t> </a:t>
            </a:r>
            <a:r>
              <a:rPr lang="bn-BD" sz="4800" b="1" dirty="0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 charset="0"/>
              </a:rPr>
              <a:t>৩।</a:t>
            </a:r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আগ্নেয় পর্বতের বৈ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শিষ্ট্য</a:t>
            </a:r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 লেখ। </a:t>
            </a:r>
            <a:endParaRPr lang="en-US" sz="4800" b="1" dirty="0" smtClean="0">
              <a:solidFill>
                <a:schemeClr val="tx1"/>
              </a:solidFill>
              <a:latin typeface="NikoshBAN" pitchFamily="2" charset="0"/>
              <a:ea typeface="Times New Roman" pitchFamily="18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28600" y="1600200"/>
            <a:ext cx="7010400" cy="1066800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 charset="0"/>
              </a:rPr>
              <a:t> ১। </a:t>
            </a:r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ভঙ্গিল পর্বতের বৈ</a:t>
            </a:r>
            <a:r>
              <a:rPr lang="en-US" sz="4800" b="1" dirty="0" err="1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শিষ্ট্য</a:t>
            </a:r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 লেখ। 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ea typeface="Times New Roman" pitchFamily="18" charset="0"/>
              <a:cs typeface="NikoshBAN" pitchFamily="2" charset="0"/>
            </a:endParaRPr>
          </a:p>
        </p:txBody>
      </p:sp>
      <p:sp>
        <p:nvSpPr>
          <p:cNvPr id="10" name="Round Same Side Corner Rectangle 9"/>
          <p:cNvSpPr/>
          <p:nvPr/>
        </p:nvSpPr>
        <p:spPr>
          <a:xfrm>
            <a:off x="228600" y="5181600"/>
            <a:ext cx="7010400" cy="1143000"/>
          </a:xfrm>
          <a:prstGeom prst="round2Same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b="1" dirty="0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 charset="0"/>
              </a:rPr>
              <a:t>  </a:t>
            </a:r>
            <a:r>
              <a:rPr lang="bn-BD" sz="4800" b="1" dirty="0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 charset="0"/>
              </a:rPr>
              <a:t>৪।</a:t>
            </a: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ল্যাকোলিথ পর্বতের বৈ</a:t>
            </a:r>
            <a:r>
              <a:rPr lang="en-US" sz="4400" b="1" dirty="0" err="1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শিষ্ট্য</a:t>
            </a: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 লেখ। </a:t>
            </a:r>
            <a:endParaRPr lang="en-US" sz="4800" b="1" dirty="0" smtClean="0">
              <a:solidFill>
                <a:schemeClr val="tx1"/>
              </a:solidFill>
              <a:latin typeface="NikoshBAN" pitchFamily="2" charset="0"/>
              <a:ea typeface="Times New Roman" pitchFamily="18" charset="0"/>
              <a:cs typeface="NikoshBAN" pitchFamily="2" charset="0"/>
            </a:endParaRPr>
          </a:p>
        </p:txBody>
      </p:sp>
      <p:sp>
        <p:nvSpPr>
          <p:cNvPr id="11" name="Rounded Rectangular Callout 10"/>
          <p:cNvSpPr/>
          <p:nvPr/>
        </p:nvSpPr>
        <p:spPr>
          <a:xfrm>
            <a:off x="3733800" y="152400"/>
            <a:ext cx="3429000" cy="1219200"/>
          </a:xfrm>
          <a:prstGeom prst="wedgeRoundRect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b="1" dirty="0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/>
              </a:rPr>
              <a:t>Kg©cÎ-1</a:t>
            </a:r>
          </a:p>
          <a:p>
            <a:pPr algn="ctr"/>
            <a:endParaRPr lang="en-US" dirty="0" smtClean="0">
              <a:solidFill>
                <a:schemeClr val="tx1"/>
              </a:solidFill>
              <a:latin typeface="SutonnyMJ" pitchFamily="2" charset="0"/>
              <a:ea typeface="Times New Roman" pitchFamily="18" charset="0"/>
              <a:cs typeface="Vrinda"/>
            </a:endParaRPr>
          </a:p>
        </p:txBody>
      </p:sp>
      <p:sp>
        <p:nvSpPr>
          <p:cNvPr id="17" name="Flowchart: Alternate Process 16">
            <a:hlinkClick r:id="rId3" action="ppaction://hlinksldjump"/>
          </p:cNvPr>
          <p:cNvSpPr/>
          <p:nvPr/>
        </p:nvSpPr>
        <p:spPr>
          <a:xfrm>
            <a:off x="7620000" y="0"/>
            <a:ext cx="1524000" cy="304800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3" action="ppaction://hlinksldjump"/>
              </a:rPr>
              <a:t>পরিচিতি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4" action="ppaction://hlinksldjump"/>
              </a:rPr>
              <a:t>ছবি প্রদর্শন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5" action="ppaction://hlinksldjump"/>
              </a:rPr>
              <a:t>পাঠ শিরোনাম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ভিডিও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  <a:hlinkClick r:id="rId5" action="ppaction://hlinksldjump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কর্ম পত্র- ১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পাঠ বিশ্লেষন 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5" action="ppaction://hlinksldjump"/>
              </a:rPr>
              <a:t> কর্ম পত্র – 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6" action="ppaction://hlinksldjump"/>
              </a:rPr>
              <a:t>মূল্যায়ন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7" action="ppaction://hlinksldjump"/>
              </a:rPr>
              <a:t>বাড়ীর কাজ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/>
          </a:p>
          <a:p>
            <a:pPr>
              <a:buClr>
                <a:schemeClr val="accent6">
                  <a:lumMod val="50000"/>
                </a:schemeClr>
              </a:buClr>
            </a:pPr>
            <a:endParaRPr lang="en-US" dirty="0"/>
          </a:p>
        </p:txBody>
      </p:sp>
      <p:grpSp>
        <p:nvGrpSpPr>
          <p:cNvPr id="18" name="Group 13"/>
          <p:cNvGrpSpPr/>
          <p:nvPr/>
        </p:nvGrpSpPr>
        <p:grpSpPr>
          <a:xfrm>
            <a:off x="-1" y="6172200"/>
            <a:ext cx="9144004" cy="457200"/>
            <a:chOff x="685799" y="6248400"/>
            <a:chExt cx="6667504" cy="457200"/>
          </a:xfrm>
        </p:grpSpPr>
        <p:grpSp>
          <p:nvGrpSpPr>
            <p:cNvPr id="19" name="Group 9"/>
            <p:cNvGrpSpPr/>
            <p:nvPr/>
          </p:nvGrpSpPr>
          <p:grpSpPr>
            <a:xfrm>
              <a:off x="685795" y="6248400"/>
              <a:ext cx="6667504" cy="457200"/>
              <a:chOff x="914400" y="6096000"/>
              <a:chExt cx="4706471" cy="457200"/>
            </a:xfrm>
            <a:solidFill>
              <a:srgbClr val="00B050"/>
            </a:solidFill>
          </p:grpSpPr>
          <p:sp>
            <p:nvSpPr>
              <p:cNvPr id="21" name="AutoShape 25" descr="Bouquet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828800" y="6096000"/>
                <a:ext cx="995082" cy="457200"/>
              </a:xfrm>
              <a:prstGeom prst="actionButtonForwardNex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সামনে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2" name="AutoShape 26" descr="Bouquet">
                <a:hlinkClick r:id="" action="ppaction://hlinkshowjump?jump=previous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796989" y="6096000"/>
                <a:ext cx="968188" cy="457200"/>
              </a:xfrm>
              <a:prstGeom prst="actionButtonBackPreviou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পিছনে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3" name="AutoShape 27" descr="Bouquet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787153" y="6096000"/>
                <a:ext cx="833718" cy="457200"/>
              </a:xfrm>
              <a:prstGeom prst="actionButtonEnd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শেষে</a:t>
                </a:r>
                <a:r>
                  <a:rPr lang="en-US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4" name="AutoShape 28" descr="Bouquet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914400" y="6096000"/>
                <a:ext cx="914400" cy="457200"/>
              </a:xfrm>
              <a:prstGeom prst="actionButtonHom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  <a:hlinkClick r:id="rId3" action="ppaction://hlinksldjump"/>
                  </a:rPr>
                  <a:t>শুরুতে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  <a:hlinkClick r:id="rId3" action="ppaction://hlinksldjump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  <a:hlinkClick r:id="rId3" action="ppaction://hlinksldjump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20" name="Action Button: Help 19">
              <a:hlinkClick r:id="rId8" highlightClick="1"/>
            </p:cNvPr>
            <p:cNvSpPr/>
            <p:nvPr/>
          </p:nvSpPr>
          <p:spPr>
            <a:xfrm>
              <a:off x="4686300" y="6248400"/>
              <a:ext cx="1447800" cy="457200"/>
            </a:xfrm>
            <a:prstGeom prst="actionButtonHelp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ইন্টারনেট</a:t>
              </a:r>
              <a:r>
                <a:rPr lang="en-US" dirty="0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সহায়তা</a:t>
              </a:r>
              <a:endParaRPr lang="en-US" dirty="0">
                <a:solidFill>
                  <a:srgbClr val="3333CC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blinds/>
    <p:sndAc>
      <p:stSnd>
        <p:snd r:embed="rId2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708" name="Text Box 12"/>
          <p:cNvSpPr txBox="1">
            <a:spLocks noChangeArrowheads="1"/>
          </p:cNvSpPr>
          <p:nvPr/>
        </p:nvSpPr>
        <p:spPr bwMode="auto">
          <a:xfrm>
            <a:off x="990600" y="1371600"/>
            <a:ext cx="52578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dirty="0" err="1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</a:rPr>
              <a:t>সত্যি</a:t>
            </a:r>
            <a:r>
              <a:rPr lang="en-US" sz="2800" dirty="0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</a:rPr>
              <a:t>মিথ্যা</a:t>
            </a:r>
            <a:r>
              <a:rPr lang="bn-BD" sz="2800" dirty="0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</a:rPr>
              <a:t> নির্ণয় </a:t>
            </a:r>
            <a:r>
              <a:rPr lang="en-US" sz="2800" dirty="0" err="1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400" dirty="0">
              <a:solidFill>
                <a:srgbClr val="2911D7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7710" name="Text Box 14"/>
          <p:cNvSpPr txBox="1">
            <a:spLocks noChangeArrowheads="1"/>
          </p:cNvSpPr>
          <p:nvPr/>
        </p:nvSpPr>
        <p:spPr bwMode="auto">
          <a:xfrm>
            <a:off x="822325" y="2057400"/>
            <a:ext cx="5959475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/>
            <a:endParaRPr lang="en-US" sz="1600" b="1" dirty="0" smtClean="0">
              <a:latin typeface="NikoshBAN" pitchFamily="2" charset="0"/>
              <a:cs typeface="NikoshBAN" pitchFamily="2" charset="0"/>
            </a:endParaRPr>
          </a:p>
          <a:p>
            <a:pPr marL="457200" indent="-457200"/>
            <a:endParaRPr lang="en-US" sz="1600" b="1" dirty="0" smtClean="0">
              <a:latin typeface="NikoshBAN" pitchFamily="2" charset="0"/>
              <a:cs typeface="NikoshBAN" pitchFamily="2" charset="0"/>
            </a:endParaRPr>
          </a:p>
          <a:p>
            <a:pPr marL="457200" indent="-457200"/>
            <a:endParaRPr lang="en-US" sz="1600" b="1" dirty="0" smtClean="0">
              <a:latin typeface="NikoshBAN" pitchFamily="2" charset="0"/>
              <a:cs typeface="NikoshBAN" pitchFamily="2" charset="0"/>
            </a:endParaRPr>
          </a:p>
          <a:p>
            <a:pPr marL="457200" indent="-457200"/>
            <a:endParaRPr lang="en-US" sz="1600" b="1" dirty="0" smtClean="0">
              <a:latin typeface="NikoshBAN" pitchFamily="2" charset="0"/>
              <a:cs typeface="NikoshBAN" pitchFamily="2" charset="0"/>
            </a:endParaRPr>
          </a:p>
          <a:p>
            <a:pPr marL="457200" indent="-457200"/>
            <a:endParaRPr lang="en-US" sz="1600" b="1" dirty="0" smtClean="0">
              <a:latin typeface="NikoshBAN" pitchFamily="2" charset="0"/>
              <a:cs typeface="NikoshBAN" pitchFamily="2" charset="0"/>
            </a:endParaRPr>
          </a:p>
          <a:p>
            <a:pPr marL="457200" indent="-457200"/>
            <a:endParaRPr lang="en-US" sz="1600" b="1" dirty="0" smtClean="0">
              <a:latin typeface="NikoshBAN" pitchFamily="2" charset="0"/>
              <a:cs typeface="NikoshBAN" pitchFamily="2" charset="0"/>
            </a:endParaRPr>
          </a:p>
          <a:p>
            <a:pPr marL="457200" indent="-457200"/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600" b="1" dirty="0"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Tx/>
              <a:buAutoNum type="arabicPeriod"/>
            </a:pPr>
            <a:endParaRPr lang="en-US" sz="1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7712" name="Text Box 16"/>
          <p:cNvSpPr txBox="1">
            <a:spLocks noChangeArrowheads="1"/>
          </p:cNvSpPr>
          <p:nvPr/>
        </p:nvSpPr>
        <p:spPr bwMode="auto">
          <a:xfrm>
            <a:off x="6858000" y="2068512"/>
            <a:ext cx="838200" cy="3698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সত্যি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7713" name="Text Box 17"/>
          <p:cNvSpPr txBox="1">
            <a:spLocks noChangeArrowheads="1"/>
          </p:cNvSpPr>
          <p:nvPr/>
        </p:nvSpPr>
        <p:spPr bwMode="auto">
          <a:xfrm>
            <a:off x="7848600" y="2068512"/>
            <a:ext cx="838200" cy="3698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  <a:hlinkClick r:id="rId3" action="ppaction://hlinksldjump"/>
              </a:rPr>
              <a:t>মিথ্যা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 Box 16"/>
          <p:cNvSpPr txBox="1">
            <a:spLocks noChangeArrowheads="1"/>
          </p:cNvSpPr>
          <p:nvPr/>
        </p:nvSpPr>
        <p:spPr bwMode="auto">
          <a:xfrm>
            <a:off x="6858000" y="2590800"/>
            <a:ext cx="838200" cy="3698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NikoshBAN" pitchFamily="2" charset="0"/>
                <a:cs typeface="NikoshBAN" pitchFamily="2" charset="0"/>
                <a:hlinkClick r:id="rId3" action="ppaction://hlinksldjump"/>
              </a:rPr>
              <a:t>সত্যি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 Box 17"/>
          <p:cNvSpPr txBox="1">
            <a:spLocks noChangeArrowheads="1"/>
          </p:cNvSpPr>
          <p:nvPr/>
        </p:nvSpPr>
        <p:spPr bwMode="auto">
          <a:xfrm>
            <a:off x="7848600" y="2590800"/>
            <a:ext cx="838200" cy="3698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মিথ্যা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 Box 16"/>
          <p:cNvSpPr txBox="1">
            <a:spLocks noChangeArrowheads="1"/>
          </p:cNvSpPr>
          <p:nvPr/>
        </p:nvSpPr>
        <p:spPr bwMode="auto">
          <a:xfrm>
            <a:off x="6858000" y="3200400"/>
            <a:ext cx="838200" cy="3698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সত্যি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 Box 17"/>
          <p:cNvSpPr txBox="1">
            <a:spLocks noChangeArrowheads="1"/>
          </p:cNvSpPr>
          <p:nvPr/>
        </p:nvSpPr>
        <p:spPr bwMode="auto">
          <a:xfrm>
            <a:off x="7848600" y="3200400"/>
            <a:ext cx="838200" cy="3698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  <a:hlinkClick r:id="rId3" action="ppaction://hlinksldjump"/>
              </a:rPr>
              <a:t>মিথ্যা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7848600" y="4495800"/>
            <a:ext cx="838200" cy="3698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মিথ্যা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 Box 17"/>
          <p:cNvSpPr txBox="1">
            <a:spLocks noChangeArrowheads="1"/>
          </p:cNvSpPr>
          <p:nvPr/>
        </p:nvSpPr>
        <p:spPr bwMode="auto">
          <a:xfrm>
            <a:off x="7848600" y="3810000"/>
            <a:ext cx="838200" cy="3698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  <a:hlinkClick r:id="rId3" action="ppaction://hlinksldjump"/>
              </a:rPr>
              <a:t>মিথ্যা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 Box 16"/>
          <p:cNvSpPr txBox="1">
            <a:spLocks noChangeArrowheads="1"/>
          </p:cNvSpPr>
          <p:nvPr/>
        </p:nvSpPr>
        <p:spPr bwMode="auto">
          <a:xfrm>
            <a:off x="6858000" y="3810000"/>
            <a:ext cx="762000" cy="3698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সত্যি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 Box 16"/>
          <p:cNvSpPr txBox="1">
            <a:spLocks noChangeArrowheads="1"/>
          </p:cNvSpPr>
          <p:nvPr/>
        </p:nvSpPr>
        <p:spPr bwMode="auto">
          <a:xfrm>
            <a:off x="6858000" y="4506912"/>
            <a:ext cx="762000" cy="36988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>
                <a:latin typeface="NikoshBAN" pitchFamily="2" charset="0"/>
                <a:cs typeface="NikoshBAN" pitchFamily="2" charset="0"/>
                <a:hlinkClick r:id="rId3" action="ppaction://hlinksldjump"/>
              </a:rPr>
              <a:t>সত্যি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990600" y="2057400"/>
            <a:ext cx="5257800" cy="381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/>
            <a:endParaRPr lang="bn-BD" sz="1600" b="1" dirty="0" smtClean="0">
              <a:latin typeface="NikoshBAN" pitchFamily="2" charset="0"/>
              <a:cs typeface="NikoshBAN" pitchFamily="2" charset="0"/>
            </a:endParaRPr>
          </a:p>
          <a:p>
            <a:pPr marL="457200" indent="-457200"/>
            <a:endParaRPr lang="bn-BD" sz="1600" b="1" dirty="0" smtClean="0">
              <a:latin typeface="NikoshBAN" pitchFamily="2" charset="0"/>
              <a:cs typeface="NikoshBAN" pitchFamily="2" charset="0"/>
            </a:endParaRPr>
          </a:p>
          <a:p>
            <a:pPr marL="457200" indent="-457200"/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১.</a:t>
            </a:r>
            <a:r>
              <a:rPr lang="bn-BD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পার্বত্য  উপত্যকা ভঙ্গিল পর্বতের  উদাহরণ। </a:t>
            </a:r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1600" dirty="0" smtClean="0"/>
          </a:p>
          <a:p>
            <a:pPr marL="457200" indent="-457200"/>
            <a:r>
              <a:rPr lang="bn-BD" sz="1600" b="1" dirty="0" smtClean="0"/>
              <a:t> </a:t>
            </a:r>
            <a:endParaRPr lang="en-US" sz="1600" dirty="0" smtClean="0"/>
          </a:p>
          <a:p>
            <a:pPr marL="457200" indent="-457200"/>
            <a:endParaRPr lang="en-US" sz="1600" b="1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90600" y="2667000"/>
            <a:ext cx="52578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/>
            <a:r>
              <a:rPr lang="en-US" sz="1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২.</a:t>
            </a:r>
            <a:r>
              <a:rPr lang="bn-BD" sz="1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পৃথিবীর অভ্যন্তরে গলিত শিলা ও ম্যাগমা জমাট বেঁধে আগ্নেয় পর্বতের সৃষ্টি করে।</a:t>
            </a:r>
            <a:r>
              <a:rPr lang="en-US" sz="1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990600" y="3200400"/>
            <a:ext cx="52578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/>
            <a:r>
              <a:rPr lang="en-US" sz="1400" b="1" dirty="0" smtClean="0">
                <a:latin typeface="NikoshBAN" pitchFamily="2" charset="0"/>
                <a:cs typeface="NikoshBAN" pitchFamily="2" charset="0"/>
              </a:rPr>
              <a:t>৩. </a:t>
            </a:r>
            <a:r>
              <a:rPr lang="bn-BD" sz="1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latin typeface="NikoshBAN" pitchFamily="2" charset="0"/>
                <a:cs typeface="NikoshBAN" pitchFamily="2" charset="0"/>
              </a:rPr>
              <a:t>পাঞ্জাবের লবণ পর্বত স্তুপ পর্বতের উদাহরণ। 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990600" y="3886200"/>
            <a:ext cx="52578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/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৪.</a:t>
            </a:r>
            <a:r>
              <a:rPr lang="bn-BD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আমেরিকার  ব্লাক হিলস ল‍্যাকোলিথ পর্বতের উদাহরণ। </a:t>
            </a:r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ounded Rectangular Callout 31"/>
          <p:cNvSpPr/>
          <p:nvPr/>
        </p:nvSpPr>
        <p:spPr>
          <a:xfrm>
            <a:off x="990600" y="4495800"/>
            <a:ext cx="5181600" cy="457200"/>
          </a:xfrm>
          <a:prstGeom prst="wedgeRoundRectCallou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/>
            <a:r>
              <a:rPr lang="en-US" sz="1400" b="1" dirty="0" smtClean="0">
                <a:latin typeface="NikoshBAN" pitchFamily="2" charset="0"/>
                <a:cs typeface="NikoshBAN" pitchFamily="2" charset="0"/>
              </a:rPr>
              <a:t>৫.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ছিবিটি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 আগ্নেয় পর্বতের উদাহরন। 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 </a:t>
            </a:r>
          </a:p>
        </p:txBody>
      </p:sp>
      <p:grpSp>
        <p:nvGrpSpPr>
          <p:cNvPr id="3" name="Group 30"/>
          <p:cNvGrpSpPr/>
          <p:nvPr/>
        </p:nvGrpSpPr>
        <p:grpSpPr>
          <a:xfrm>
            <a:off x="-4" y="6400800"/>
            <a:ext cx="9144004" cy="457200"/>
            <a:chOff x="685799" y="6248400"/>
            <a:chExt cx="6667504" cy="457200"/>
          </a:xfrm>
        </p:grpSpPr>
        <p:grpSp>
          <p:nvGrpSpPr>
            <p:cNvPr id="4" name="Group 9"/>
            <p:cNvGrpSpPr/>
            <p:nvPr/>
          </p:nvGrpSpPr>
          <p:grpSpPr>
            <a:xfrm>
              <a:off x="685797" y="6248400"/>
              <a:ext cx="6667504" cy="457200"/>
              <a:chOff x="914400" y="6096000"/>
              <a:chExt cx="4706471" cy="457200"/>
            </a:xfrm>
            <a:solidFill>
              <a:srgbClr val="00B050"/>
            </a:solidFill>
          </p:grpSpPr>
          <p:sp>
            <p:nvSpPr>
              <p:cNvPr id="35" name="AutoShape 25" descr="Bouquet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828800" y="6096000"/>
                <a:ext cx="995082" cy="457200"/>
              </a:xfrm>
              <a:prstGeom prst="actionButtonForwardNex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সামনে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6" name="AutoShape 26" descr="Bouquet">
                <a:hlinkClick r:id="" action="ppaction://hlinkshowjump?jump=previous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796989" y="6096000"/>
                <a:ext cx="968188" cy="457200"/>
              </a:xfrm>
              <a:prstGeom prst="actionButtonBackPreviou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পিছনে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7" name="AutoShape 27" descr="Bouquet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787153" y="6096000"/>
                <a:ext cx="833718" cy="457200"/>
              </a:xfrm>
              <a:prstGeom prst="actionButtonEnd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শেষে</a:t>
                </a:r>
                <a:r>
                  <a:rPr lang="en-US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38" name="AutoShape 28" descr="Bouquet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914400" y="6096000"/>
                <a:ext cx="914400" cy="457200"/>
              </a:xfrm>
              <a:prstGeom prst="actionButtonHom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শুরুতে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34" name="Action Button: Help 33">
              <a:hlinkClick r:id="rId4" highlightClick="1"/>
            </p:cNvPr>
            <p:cNvSpPr/>
            <p:nvPr/>
          </p:nvSpPr>
          <p:spPr>
            <a:xfrm>
              <a:off x="4686300" y="6248400"/>
              <a:ext cx="1447800" cy="457200"/>
            </a:xfrm>
            <a:prstGeom prst="actionButtonHelp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ইন্টারনেট</a:t>
              </a:r>
              <a:r>
                <a:rPr lang="en-US" dirty="0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সহায়তা</a:t>
              </a:r>
              <a:endParaRPr lang="en-US" dirty="0">
                <a:solidFill>
                  <a:srgbClr val="3333CC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2050" name="Picture 2" descr="D:\Desktop\salina\Fold mountain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5105400"/>
            <a:ext cx="5181600" cy="1295400"/>
          </a:xfrm>
          <a:prstGeom prst="rect">
            <a:avLst/>
          </a:prstGeom>
          <a:noFill/>
        </p:spPr>
      </p:pic>
      <p:sp>
        <p:nvSpPr>
          <p:cNvPr id="27" name="Rounded Rectangular Callout 26"/>
          <p:cNvSpPr/>
          <p:nvPr/>
        </p:nvSpPr>
        <p:spPr>
          <a:xfrm>
            <a:off x="2286000" y="0"/>
            <a:ext cx="3429000" cy="990600"/>
          </a:xfrm>
          <a:prstGeom prst="wedgeRoundRect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b="1" dirty="0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/>
              </a:rPr>
              <a:t>Kg©cÎ-2</a:t>
            </a:r>
          </a:p>
          <a:p>
            <a:pPr algn="ctr"/>
            <a:endParaRPr lang="en-US" dirty="0" smtClean="0">
              <a:solidFill>
                <a:schemeClr val="tx1"/>
              </a:solidFill>
              <a:latin typeface="SutonnyMJ" pitchFamily="2" charset="0"/>
              <a:ea typeface="Times New Roman" pitchFamily="18" charset="0"/>
              <a:cs typeface="Vrind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7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7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7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7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157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8" grpId="0" animBg="1"/>
      <p:bldP spid="157712" grpId="0" animBg="1"/>
      <p:bldP spid="157713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18" grpId="0" animBg="1"/>
      <p:bldP spid="28" grpId="0" animBg="1"/>
      <p:bldP spid="29" grpId="0" animBg="1"/>
      <p:bldP spid="30" grpId="0" animBg="1"/>
      <p:bldP spid="32" grpId="0" animBg="1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8" name="AutoShape 4"/>
          <p:cNvSpPr>
            <a:spLocks noChangeArrowheads="1"/>
          </p:cNvSpPr>
          <p:nvPr/>
        </p:nvSpPr>
        <p:spPr bwMode="auto">
          <a:xfrm>
            <a:off x="3429000" y="990600"/>
            <a:ext cx="3429000" cy="13716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 sz="1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0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b="1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6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হয়েছে</a:t>
            </a:r>
            <a:endParaRPr lang="en-US" sz="3600" b="1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 Box 21">
            <a:hlinkClick r:id="" action="ppaction://hlinkshowjump?jump=previousslide"/>
          </p:cNvPr>
          <p:cNvSpPr txBox="1">
            <a:spLocks noChangeArrowheads="1"/>
          </p:cNvSpPr>
          <p:nvPr/>
        </p:nvSpPr>
        <p:spPr bwMode="auto">
          <a:xfrm>
            <a:off x="990600" y="5105400"/>
            <a:ext cx="2971800" cy="707886"/>
          </a:xfrm>
          <a:prstGeom prst="rect">
            <a:avLst/>
          </a:prstGeom>
          <a:ln w="5715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000" dirty="0" err="1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প্রশ্নে</a:t>
            </a:r>
            <a:r>
              <a:rPr lang="en-US" sz="4000" dirty="0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 </a:t>
            </a:r>
            <a:r>
              <a:rPr lang="en-US" sz="4000" dirty="0" err="1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ফিরে</a:t>
            </a:r>
            <a:r>
              <a:rPr lang="en-US" sz="4000" dirty="0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 </a:t>
            </a:r>
            <a:r>
              <a:rPr lang="en-US" sz="4000" dirty="0" err="1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  <a:hlinkClick r:id="" action="ppaction://hlinkshowjump?jump=previousslide"/>
              </a:rPr>
              <a:t>যাই</a:t>
            </a:r>
            <a:endParaRPr lang="en-US" sz="4000" dirty="0" smtClean="0">
              <a:solidFill>
                <a:srgbClr val="2911D7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>
            <a:hlinkClick r:id="" action="ppaction://hlinkshowjump?jump=nextslide"/>
          </p:cNvPr>
          <p:cNvSpPr/>
          <p:nvPr/>
        </p:nvSpPr>
        <p:spPr>
          <a:xfrm>
            <a:off x="4495800" y="5105400"/>
            <a:ext cx="3124200" cy="685800"/>
          </a:xfrm>
          <a:prstGeom prst="roundRect">
            <a:avLst/>
          </a:prstGeom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সামনে</a:t>
            </a:r>
            <a:r>
              <a:rPr lang="en-US" sz="4000" dirty="0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en-US" sz="4000" dirty="0" err="1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এগিয়ে</a:t>
            </a:r>
            <a:r>
              <a:rPr lang="en-US" sz="4000" dirty="0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en-US" sz="4000" dirty="0" err="1" smtClean="0">
                <a:solidFill>
                  <a:srgbClr val="2911D7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যাই</a:t>
            </a:r>
            <a:endParaRPr lang="en-US" sz="4000" dirty="0">
              <a:solidFill>
                <a:srgbClr val="2911D7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13"/>
          <p:cNvGrpSpPr/>
          <p:nvPr/>
        </p:nvGrpSpPr>
        <p:grpSpPr>
          <a:xfrm>
            <a:off x="-1" y="6172200"/>
            <a:ext cx="9144004" cy="457200"/>
            <a:chOff x="685799" y="6248400"/>
            <a:chExt cx="6667504" cy="457200"/>
          </a:xfrm>
        </p:grpSpPr>
        <p:grpSp>
          <p:nvGrpSpPr>
            <p:cNvPr id="3" name="Group 9"/>
            <p:cNvGrpSpPr/>
            <p:nvPr/>
          </p:nvGrpSpPr>
          <p:grpSpPr>
            <a:xfrm>
              <a:off x="685797" y="6248400"/>
              <a:ext cx="6667504" cy="457200"/>
              <a:chOff x="914400" y="6096000"/>
              <a:chExt cx="4706471" cy="457200"/>
            </a:xfrm>
            <a:solidFill>
              <a:srgbClr val="00B050"/>
            </a:solidFill>
          </p:grpSpPr>
          <p:sp>
            <p:nvSpPr>
              <p:cNvPr id="26" name="AutoShape 25" descr="Bouquet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828800" y="6096000"/>
                <a:ext cx="995082" cy="457200"/>
              </a:xfrm>
              <a:prstGeom prst="actionButtonForwardNex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সামনে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7" name="AutoShape 26" descr="Bouquet">
                <a:hlinkClick r:id="" action="ppaction://hlinkshowjump?jump=previous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796989" y="6096000"/>
                <a:ext cx="968188" cy="457200"/>
              </a:xfrm>
              <a:prstGeom prst="actionButtonBackPreviou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পিছনে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8" name="AutoShape 27" descr="Bouquet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787153" y="6096000"/>
                <a:ext cx="833718" cy="457200"/>
              </a:xfrm>
              <a:prstGeom prst="actionButtonEnd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শেষে</a:t>
                </a:r>
                <a:r>
                  <a:rPr lang="en-US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9" name="AutoShape 28" descr="Bouquet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914400" y="6096000"/>
                <a:ext cx="914400" cy="457200"/>
              </a:xfrm>
              <a:prstGeom prst="actionButtonHom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শুরুতে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25" name="Action Button: Help 24">
              <a:hlinkClick r:id="rId3" highlightClick="1"/>
            </p:cNvPr>
            <p:cNvSpPr/>
            <p:nvPr/>
          </p:nvSpPr>
          <p:spPr>
            <a:xfrm>
              <a:off x="4686300" y="6248400"/>
              <a:ext cx="1447800" cy="457200"/>
            </a:xfrm>
            <a:prstGeom prst="actionButtonHelp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ইন্টারনেট</a:t>
              </a:r>
              <a:r>
                <a:rPr lang="en-US" dirty="0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সহায়তা</a:t>
              </a:r>
              <a:endParaRPr lang="en-US" dirty="0">
                <a:solidFill>
                  <a:srgbClr val="3333CC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14" name="Picture 2" descr="D:\Desktop\salina\giftred-rose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28800" y="2743200"/>
            <a:ext cx="2590800" cy="2209800"/>
          </a:xfrm>
          <a:prstGeom prst="rect">
            <a:avLst/>
          </a:prstGeom>
          <a:noFill/>
        </p:spPr>
      </p:pic>
      <p:sp>
        <p:nvSpPr>
          <p:cNvPr id="15" name="Flowchart: Alternate Process 14">
            <a:hlinkClick r:id="rId5" action="ppaction://hlinksldjump"/>
          </p:cNvPr>
          <p:cNvSpPr/>
          <p:nvPr/>
        </p:nvSpPr>
        <p:spPr>
          <a:xfrm>
            <a:off x="7620000" y="0"/>
            <a:ext cx="1524000" cy="304800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5" action="ppaction://hlinksldjump"/>
              </a:rPr>
              <a:t>পরিচিতি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6" action="ppaction://hlinksldjump"/>
              </a:rPr>
              <a:t>ছবি প্রদর্শন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7" action="ppaction://hlinksldjump"/>
              </a:rPr>
              <a:t>পাঠ শিরোনাম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8" action="ppaction://hlinksldjump"/>
              </a:rPr>
              <a:t>শিখনফল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9" action="ppaction://hlinksldjump"/>
              </a:rPr>
              <a:t>ভিডিও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0" action="ppaction://hlinksldjump"/>
              </a:rPr>
              <a:t>পাঠ বিশ্লেষন 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1" action="ppaction://hlinksldjump"/>
              </a:rPr>
              <a:t>কর্ম পত্র – ১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2" action="ppaction://hlinksldjump"/>
              </a:rPr>
              <a:t>মূল্যায়ন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3" action="ppaction://hlinksldjump"/>
              </a:rPr>
              <a:t>বাড়ীর কাজ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/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974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59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9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7" dur="5000" fill="hold"/>
                                        <p:tgtEl>
                                          <p:spTgt spid="159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5000" fill="hold"/>
                                        <p:tgtEl>
                                          <p:spTgt spid="159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0" fill="hold"/>
                                        <p:tgtEl>
                                          <p:spTgt spid="1597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200"/>
                            </p:stCondLst>
                            <p:childTnLst>
                              <p:par>
                                <p:cTn id="21" presetID="16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2" dur="5000" fill="hold"/>
                                        <p:tgtEl>
                                          <p:spTgt spid="159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5000" fill="hold"/>
                                        <p:tgtEl>
                                          <p:spTgt spid="159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8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4" dur="5000" fill="hold"/>
                                        <p:tgtEl>
                                          <p:spTgt spid="1597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8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88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8" grpId="0" build="allAtOnce" animBg="1"/>
      <p:bldP spid="13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45" name="Picture 13" descr="turtlestuck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1828800"/>
            <a:ext cx="1893888" cy="2228850"/>
          </a:xfrm>
          <a:prstGeom prst="rect">
            <a:avLst/>
          </a:prstGeom>
          <a:noFill/>
        </p:spPr>
      </p:pic>
      <p:sp>
        <p:nvSpPr>
          <p:cNvPr id="44046" name="AutoShape 14"/>
          <p:cNvSpPr>
            <a:spLocks noChangeArrowheads="1"/>
          </p:cNvSpPr>
          <p:nvPr/>
        </p:nvSpPr>
        <p:spPr bwMode="auto">
          <a:xfrm>
            <a:off x="3733800" y="914400"/>
            <a:ext cx="3429000" cy="1066800"/>
          </a:xfrm>
          <a:prstGeom prst="wedgeRoundRectCallout">
            <a:avLst>
              <a:gd name="adj1" fmla="val -43750"/>
              <a:gd name="adj2" fmla="val 70000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/>
          <a:p>
            <a:pPr algn="ctr"/>
            <a:endParaRPr lang="en-US" dirty="0"/>
          </a:p>
          <a:p>
            <a:pPr algn="ctr"/>
            <a:r>
              <a:rPr lang="en-US" sz="3200" b="1" dirty="0" smtClean="0">
                <a:latin typeface="Comic Sans MS" pitchFamily="66" charset="0"/>
              </a:rPr>
              <a:t> </a:t>
            </a:r>
            <a:endParaRPr lang="en-US" sz="3200" b="1" dirty="0"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038600" y="685801"/>
            <a:ext cx="2971800" cy="172354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en-US" sz="10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sz="4000" dirty="0" err="1" smtClean="0">
                <a:ln w="11430"/>
                <a:solidFill>
                  <a:srgbClr val="33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</a:t>
            </a:r>
            <a:r>
              <a:rPr lang="bn-BD" sz="4000" dirty="0" smtClean="0">
                <a:ln w="11430"/>
                <a:solidFill>
                  <a:srgbClr val="33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</a:t>
            </a:r>
            <a:r>
              <a:rPr lang="en-US" sz="4000" dirty="0" err="1" smtClean="0">
                <a:ln w="11430"/>
                <a:solidFill>
                  <a:srgbClr val="33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খিত</a:t>
            </a:r>
            <a:r>
              <a:rPr lang="en-US" sz="4000" b="1" dirty="0" smtClean="0">
                <a:ln w="11430"/>
                <a:solidFill>
                  <a:srgbClr val="33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cap="none" spc="0" dirty="0" smtClean="0">
                <a:ln w="11430"/>
                <a:solidFill>
                  <a:srgbClr val="33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b="1" cap="none" spc="0" dirty="0" smtClean="0">
                <a:ln w="11430"/>
                <a:solidFill>
                  <a:srgbClr val="3333CC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</a:p>
          <a:p>
            <a:pPr algn="ctr"/>
            <a:r>
              <a:rPr lang="en-US" sz="3600" b="1" cap="none" spc="0" dirty="0" err="1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3600" b="1" cap="none" spc="0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none" spc="0" dirty="0" err="1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3600" b="1" cap="none" spc="0" dirty="0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cap="none" spc="0" dirty="0" err="1" smtClean="0">
                <a:ln w="11430"/>
                <a:solidFill>
                  <a:srgbClr val="7030A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endParaRPr lang="en-US" sz="3600" b="1" cap="none" spc="0" dirty="0" smtClean="0">
              <a:ln w="11430"/>
              <a:solidFill>
                <a:srgbClr val="7030A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7" name="Rounded Rectangle 6">
            <a:hlinkClick r:id="" action="ppaction://hlinkshowjump?jump=nextslide"/>
          </p:cNvPr>
          <p:cNvSpPr/>
          <p:nvPr/>
        </p:nvSpPr>
        <p:spPr>
          <a:xfrm>
            <a:off x="4495800" y="4953000"/>
            <a:ext cx="3124200" cy="685800"/>
          </a:xfrm>
          <a:prstGeom prst="roundRect">
            <a:avLst/>
          </a:prstGeom>
          <a:ln w="5715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সামনে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এগিয়ে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যেতে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  <a:hlinkClick r:id="" action="ppaction://hlinkshowjump?jump=nextslide"/>
              </a:rPr>
              <a:t>চাই</a:t>
            </a:r>
            <a:endParaRPr lang="en-US" sz="2800" dirty="0">
              <a:latin typeface="NikoshBAN" pitchFamily="2" charset="0"/>
              <a:cs typeface="NikoshBAN" pitchFamily="2" charset="0"/>
              <a:hlinkClick r:id="rId4" action="ppaction://hlinksldjump"/>
            </a:endParaRPr>
          </a:p>
        </p:txBody>
      </p:sp>
      <p:sp>
        <p:nvSpPr>
          <p:cNvPr id="8" name="Text Box 21">
            <a:hlinkClick r:id="rId5" action="ppaction://hlinksldjump"/>
          </p:cNvPr>
          <p:cNvSpPr txBox="1">
            <a:spLocks noChangeArrowheads="1"/>
          </p:cNvSpPr>
          <p:nvPr/>
        </p:nvSpPr>
        <p:spPr bwMode="auto">
          <a:xfrm>
            <a:off x="914400" y="4953000"/>
            <a:ext cx="3276600" cy="584775"/>
          </a:xfrm>
          <a:prstGeom prst="rect">
            <a:avLst/>
          </a:prstGeom>
          <a:ln w="57150"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  <a:hlinkClick r:id="rId5" action="ppaction://hlinksldjump"/>
              </a:rPr>
              <a:t>প্রশ্নে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hlinkClick r:id="rId5" action="ppaction://hlinksldjump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hlinkClick r:id="rId5" action="ppaction://hlinksldjump"/>
              </a:rPr>
              <a:t>ফিরে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hlinkClick r:id="rId5" action="ppaction://hlinksldjump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hlinkClick r:id="rId5" action="ppaction://hlinksldjump"/>
              </a:rPr>
              <a:t>যেতে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  <a:hlinkClick r:id="rId5" action="ppaction://hlinksldjump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  <a:hlinkClick r:id="rId5" action="ppaction://hlinksldjump"/>
              </a:rPr>
              <a:t>চাই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" name="Group 14"/>
          <p:cNvGrpSpPr/>
          <p:nvPr/>
        </p:nvGrpSpPr>
        <p:grpSpPr>
          <a:xfrm>
            <a:off x="-1" y="6172200"/>
            <a:ext cx="9144004" cy="457200"/>
            <a:chOff x="685799" y="6248400"/>
            <a:chExt cx="6667504" cy="457200"/>
          </a:xfrm>
        </p:grpSpPr>
        <p:grpSp>
          <p:nvGrpSpPr>
            <p:cNvPr id="3" name="Group 9"/>
            <p:cNvGrpSpPr/>
            <p:nvPr/>
          </p:nvGrpSpPr>
          <p:grpSpPr>
            <a:xfrm>
              <a:off x="685797" y="6248400"/>
              <a:ext cx="6667504" cy="457200"/>
              <a:chOff x="914400" y="6096000"/>
              <a:chExt cx="4706471" cy="457200"/>
            </a:xfrm>
            <a:solidFill>
              <a:srgbClr val="00B050"/>
            </a:solidFill>
          </p:grpSpPr>
          <p:sp>
            <p:nvSpPr>
              <p:cNvPr id="26" name="AutoShape 25" descr="Bouquet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828800" y="6096000"/>
                <a:ext cx="995082" cy="457200"/>
              </a:xfrm>
              <a:prstGeom prst="actionButtonForwardNex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সামনে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7" name="AutoShape 26" descr="Bouquet">
                <a:hlinkClick r:id="" action="ppaction://hlinkshowjump?jump=previous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796989" y="6096000"/>
                <a:ext cx="968188" cy="457200"/>
              </a:xfrm>
              <a:prstGeom prst="actionButtonBackPreviou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পিছনে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8" name="AutoShape 27" descr="Bouquet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787153" y="6096000"/>
                <a:ext cx="833718" cy="457200"/>
              </a:xfrm>
              <a:prstGeom prst="actionButtonEnd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শেষে</a:t>
                </a:r>
                <a:r>
                  <a:rPr lang="en-US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9" name="AutoShape 28" descr="Bouquet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914400" y="6096000"/>
                <a:ext cx="914400" cy="457200"/>
              </a:xfrm>
              <a:prstGeom prst="actionButtonHom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শুরুতে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25" name="Action Button: Help 24">
              <a:hlinkClick r:id="rId6" highlightClick="1"/>
            </p:cNvPr>
            <p:cNvSpPr/>
            <p:nvPr/>
          </p:nvSpPr>
          <p:spPr>
            <a:xfrm>
              <a:off x="4686300" y="6248400"/>
              <a:ext cx="1447800" cy="457200"/>
            </a:xfrm>
            <a:prstGeom prst="actionButtonHelp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ইন্টারনেট</a:t>
              </a:r>
              <a:r>
                <a:rPr lang="en-US" dirty="0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সহায়তা</a:t>
              </a:r>
              <a:endParaRPr lang="en-US" dirty="0">
                <a:solidFill>
                  <a:srgbClr val="3333CC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5" name="Flowchart: Alternate Process 14">
            <a:hlinkClick r:id="rId4" action="ppaction://hlinksldjump"/>
          </p:cNvPr>
          <p:cNvSpPr/>
          <p:nvPr/>
        </p:nvSpPr>
        <p:spPr>
          <a:xfrm>
            <a:off x="7620000" y="0"/>
            <a:ext cx="1524000" cy="304800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4" action="ppaction://hlinksldjump"/>
              </a:rPr>
              <a:t>পরিচিতি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7" action="ppaction://hlinksldjump"/>
              </a:rPr>
              <a:t>ছবি প্রদর্শন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8" action="ppaction://hlinksldjump"/>
              </a:rPr>
              <a:t>পাঠ শিরোনাম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9" action="ppaction://hlinksldjump"/>
              </a:rPr>
              <a:t>শিখনফল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0" action="ppaction://hlinksldjump"/>
              </a:rPr>
              <a:t>ভিডিও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1" action="ppaction://hlinksldjump"/>
              </a:rPr>
              <a:t>পাঠ বিশ্লেষন 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2" action="ppaction://hlinksldjump"/>
              </a:rPr>
              <a:t>কর্ম পত্র – ১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3" action="ppaction://hlinksldjump"/>
              </a:rPr>
              <a:t>মূল্যায়ন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4" action="ppaction://hlinksldjump"/>
              </a:rPr>
              <a:t>বাড়ীর কাজ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/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404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46" grpId="0" build="allAtOnce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152400" y="3276600"/>
            <a:ext cx="4038600" cy="1066800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3200" b="1" dirty="0" smtClean="0">
                <a:solidFill>
                  <a:srgbClr val="7030A0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1|</a:t>
            </a:r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 মালভূমি কত প্রকার?</a:t>
            </a:r>
            <a:endParaRPr lang="en-US" sz="1200" b="1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343400" y="3276600"/>
            <a:ext cx="4572000" cy="990600"/>
          </a:xfrm>
          <a:prstGeom prst="round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2000" b="1" dirty="0" smtClean="0">
                <a:solidFill>
                  <a:srgbClr val="FF0000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2|</a:t>
            </a:r>
            <a:r>
              <a:rPr lang="bn-BD" sz="2000" b="1" dirty="0" smtClean="0">
                <a:solidFill>
                  <a:srgbClr val="FF0000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rgbClr val="FF0000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কোন ভূমির উচ্চতা যদি ৫০০ মিটার হয় তবে তাকে আমরা কি বলি?</a:t>
            </a:r>
            <a:endParaRPr lang="en-US" sz="2000" b="1" dirty="0" smtClean="0">
              <a:solidFill>
                <a:srgbClr val="FF0000"/>
              </a:solidFill>
              <a:latin typeface="NikoshBAN" pitchFamily="2" charset="0"/>
              <a:ea typeface="Times New Roman" pitchFamily="18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419600" y="4648200"/>
            <a:ext cx="4495800" cy="1066800"/>
          </a:xfrm>
          <a:prstGeom prst="roundRect">
            <a:avLst/>
          </a:prstGeom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2000" b="1" dirty="0" smtClean="0">
                <a:solidFill>
                  <a:srgbClr val="7030A0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3|</a:t>
            </a:r>
            <a:r>
              <a:rPr lang="bn-BD" sz="2000" b="1" dirty="0" smtClean="0">
                <a:solidFill>
                  <a:srgbClr val="7030A0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7030A0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পর্বতগাত্র ক্ষয়্প্রাপ্ত হওয়ার জন্য কোন কোন উপাদান দায়ী?</a:t>
            </a:r>
            <a:endParaRPr lang="en-US" sz="3200" b="1" dirty="0">
              <a:solidFill>
                <a:srgbClr val="7030A0"/>
              </a:solidFill>
              <a:latin typeface="NikoshBAN" pitchFamily="2" charset="0"/>
              <a:ea typeface="Times New Roman" pitchFamily="18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52400" y="4724400"/>
            <a:ext cx="4114800" cy="1066800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2000" b="1" dirty="0" smtClean="0">
                <a:solidFill>
                  <a:srgbClr val="0000FF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4|</a:t>
            </a:r>
            <a:r>
              <a:rPr lang="bn-BD" sz="2000" b="1" dirty="0" smtClean="0">
                <a:solidFill>
                  <a:srgbClr val="0000FF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  </a:t>
            </a:r>
            <a:r>
              <a:rPr lang="bn-BD" sz="2800" b="1" dirty="0" smtClean="0">
                <a:solidFill>
                  <a:srgbClr val="0000FF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রকি কোন শ্রেণীর পর্বত?</a:t>
            </a:r>
            <a:endParaRPr lang="en-US" sz="2000" b="1" dirty="0" smtClean="0">
              <a:solidFill>
                <a:srgbClr val="0000FF"/>
              </a:solidFill>
              <a:latin typeface="NikoshBAN" pitchFamily="2" charset="0"/>
              <a:ea typeface="Times New Roman" pitchFamily="18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ular Callout 10"/>
          <p:cNvSpPr/>
          <p:nvPr/>
        </p:nvSpPr>
        <p:spPr>
          <a:xfrm>
            <a:off x="2438400" y="914400"/>
            <a:ext cx="3657600" cy="1066800"/>
          </a:xfrm>
          <a:prstGeom prst="wedgeRectCallou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sz="20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lvl="0" algn="ctr"/>
            <a:r>
              <a:rPr lang="bn-BD" sz="4400" b="1" dirty="0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/>
              </a:rPr>
              <a:t> </a:t>
            </a:r>
            <a:r>
              <a:rPr lang="bn-BD" sz="4400" b="1" dirty="0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মূল্যায়ণ</a:t>
            </a:r>
            <a:endParaRPr lang="en-US" sz="4400" b="1" dirty="0" smtClean="0">
              <a:solidFill>
                <a:schemeClr val="tx1"/>
              </a:solidFill>
              <a:latin typeface="NikoshBAN" pitchFamily="2" charset="0"/>
              <a:ea typeface="Times New Roman" pitchFamily="18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grpSp>
        <p:nvGrpSpPr>
          <p:cNvPr id="17" name="Group 13"/>
          <p:cNvGrpSpPr/>
          <p:nvPr/>
        </p:nvGrpSpPr>
        <p:grpSpPr>
          <a:xfrm>
            <a:off x="-1" y="6172200"/>
            <a:ext cx="9144004" cy="457200"/>
            <a:chOff x="685799" y="6248400"/>
            <a:chExt cx="6667504" cy="457200"/>
          </a:xfrm>
        </p:grpSpPr>
        <p:grpSp>
          <p:nvGrpSpPr>
            <p:cNvPr id="18" name="Group 9"/>
            <p:cNvGrpSpPr/>
            <p:nvPr/>
          </p:nvGrpSpPr>
          <p:grpSpPr>
            <a:xfrm>
              <a:off x="685795" y="6248400"/>
              <a:ext cx="6667504" cy="457200"/>
              <a:chOff x="914400" y="6096000"/>
              <a:chExt cx="4706471" cy="457200"/>
            </a:xfrm>
            <a:solidFill>
              <a:srgbClr val="00B050"/>
            </a:solidFill>
          </p:grpSpPr>
          <p:sp>
            <p:nvSpPr>
              <p:cNvPr id="20" name="AutoShape 25" descr="Bouquet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828800" y="6096000"/>
                <a:ext cx="995082" cy="457200"/>
              </a:xfrm>
              <a:prstGeom prst="actionButtonForwardNex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সামনে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1" name="AutoShape 26" descr="Bouquet">
                <a:hlinkClick r:id="" action="ppaction://hlinkshowjump?jump=previous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796989" y="6096000"/>
                <a:ext cx="968188" cy="457200"/>
              </a:xfrm>
              <a:prstGeom prst="actionButtonBackPreviou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পিছনে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2" name="AutoShape 27" descr="Bouquet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787153" y="6096000"/>
                <a:ext cx="833718" cy="457200"/>
              </a:xfrm>
              <a:prstGeom prst="actionButtonEnd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শেষে</a:t>
                </a:r>
                <a:r>
                  <a:rPr lang="en-US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23" name="AutoShape 28" descr="Bouquet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914400" y="6096000"/>
                <a:ext cx="914400" cy="457200"/>
              </a:xfrm>
              <a:prstGeom prst="actionButtonHom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শুরুতে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19" name="Action Button: Help 18">
              <a:hlinkClick r:id="rId2" highlightClick="1"/>
            </p:cNvPr>
            <p:cNvSpPr/>
            <p:nvPr/>
          </p:nvSpPr>
          <p:spPr>
            <a:xfrm>
              <a:off x="4686300" y="6248400"/>
              <a:ext cx="1447800" cy="457200"/>
            </a:xfrm>
            <a:prstGeom prst="actionButtonHelp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ইন্টারনেট</a:t>
              </a:r>
              <a:r>
                <a:rPr lang="en-US" dirty="0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সহায়তা</a:t>
              </a:r>
              <a:endParaRPr lang="en-US" dirty="0">
                <a:solidFill>
                  <a:srgbClr val="3333CC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24" name="Flowchart: Alternate Process 23">
            <a:hlinkClick r:id="rId3" action="ppaction://hlinksldjump"/>
          </p:cNvPr>
          <p:cNvSpPr/>
          <p:nvPr/>
        </p:nvSpPr>
        <p:spPr>
          <a:xfrm>
            <a:off x="7620000" y="0"/>
            <a:ext cx="1524000" cy="304800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3" action="ppaction://hlinksldjump"/>
              </a:rPr>
              <a:t>পরিচিতি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4" action="ppaction://hlinksldjump"/>
              </a:rPr>
              <a:t>ছবি প্রদর্শন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5" action="ppaction://hlinksldjump"/>
              </a:rPr>
              <a:t>পাঠ শিরোনাম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6" action="ppaction://hlinksldjump"/>
              </a:rPr>
              <a:t>শিখনফল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7" action="ppaction://hlinksldjump"/>
              </a:rPr>
              <a:t>ভিডিও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8" action="ppaction://hlinksldjump"/>
              </a:rPr>
              <a:t>পাঠ বিশ্লেষন 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9" action="ppaction://hlinksldjump"/>
              </a:rPr>
              <a:t>কর্ম পত্র – ১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0" action="ppaction://hlinksldjump"/>
              </a:rPr>
              <a:t>মূল্যায়ন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1" action="ppaction://hlinksldjump"/>
              </a:rPr>
              <a:t>বাড়ীর কাজ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/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ular Callout 2"/>
          <p:cNvSpPr/>
          <p:nvPr/>
        </p:nvSpPr>
        <p:spPr>
          <a:xfrm>
            <a:off x="457200" y="838200"/>
            <a:ext cx="7239000" cy="1828800"/>
          </a:xfrm>
          <a:prstGeom prst="wedgeRoundRectCallou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400" b="1" dirty="0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/>
              </a:rPr>
              <a:t> </a:t>
            </a:r>
            <a:r>
              <a:rPr lang="bn-BD" sz="8000" dirty="0" smtClean="0">
                <a:solidFill>
                  <a:schemeClr val="tx1"/>
                </a:solidFill>
                <a:latin typeface="SutonnyMJ" pitchFamily="2" charset="0"/>
                <a:ea typeface="Times New Roman" pitchFamily="18" charset="0"/>
                <a:cs typeface="Vrinda"/>
              </a:rPr>
              <a:t> </a:t>
            </a:r>
            <a:r>
              <a:rPr lang="bn-BD" sz="8000" dirty="0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বাড়ির কাজ</a:t>
            </a:r>
            <a:endParaRPr lang="en-US" sz="20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dirty="0" smtClean="0">
              <a:solidFill>
                <a:schemeClr val="tx1"/>
              </a:solidFill>
              <a:latin typeface="SutonnyMJ" pitchFamily="2" charset="0"/>
              <a:ea typeface="Times New Roman" pitchFamily="18" charset="0"/>
              <a:cs typeface="Vrinda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8600" y="2895600"/>
            <a:ext cx="7924800" cy="26670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ea typeface="Times New Roman" pitchFamily="18" charset="0"/>
                <a:cs typeface="NikoshBAN" pitchFamily="2" charset="0"/>
              </a:rPr>
              <a:t>একটি আগ্নেয় পর্বতের ছবি অঙ্কন কর এবং বাংলাদেশের পর্বতসমূহ আগ্নেয় নয় কেন? তোমার উত্তেরর স্বপক্ষে যুক্তি দাও।</a:t>
            </a:r>
            <a:endParaRPr lang="en-US" sz="4400" dirty="0">
              <a:solidFill>
                <a:schemeClr val="tx1"/>
              </a:solidFill>
              <a:latin typeface="NikoshBAN" pitchFamily="2" charset="0"/>
              <a:ea typeface="Times New Roman" pitchFamily="18" charset="0"/>
              <a:cs typeface="NikoshBAN" pitchFamily="2" charset="0"/>
            </a:endParaRPr>
          </a:p>
        </p:txBody>
      </p:sp>
      <p:grpSp>
        <p:nvGrpSpPr>
          <p:cNvPr id="10" name="Group 13"/>
          <p:cNvGrpSpPr/>
          <p:nvPr/>
        </p:nvGrpSpPr>
        <p:grpSpPr>
          <a:xfrm>
            <a:off x="-1" y="6172200"/>
            <a:ext cx="9144004" cy="457200"/>
            <a:chOff x="685799" y="6248400"/>
            <a:chExt cx="6667504" cy="457200"/>
          </a:xfrm>
        </p:grpSpPr>
        <p:grpSp>
          <p:nvGrpSpPr>
            <p:cNvPr id="11" name="Group 9"/>
            <p:cNvGrpSpPr/>
            <p:nvPr/>
          </p:nvGrpSpPr>
          <p:grpSpPr>
            <a:xfrm>
              <a:off x="685795" y="6248400"/>
              <a:ext cx="6667504" cy="457200"/>
              <a:chOff x="914400" y="6096000"/>
              <a:chExt cx="4706471" cy="457200"/>
            </a:xfrm>
            <a:solidFill>
              <a:srgbClr val="00B050"/>
            </a:solidFill>
          </p:grpSpPr>
          <p:sp>
            <p:nvSpPr>
              <p:cNvPr id="13" name="AutoShape 25" descr="Bouquet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828800" y="6096000"/>
                <a:ext cx="995082" cy="457200"/>
              </a:xfrm>
              <a:prstGeom prst="actionButtonForwardNex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সামনে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4" name="AutoShape 26" descr="Bouquet">
                <a:hlinkClick r:id="" action="ppaction://hlinkshowjump?jump=previous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796989" y="6096000"/>
                <a:ext cx="968188" cy="457200"/>
              </a:xfrm>
              <a:prstGeom prst="actionButtonBackPreviou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পিছনে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5" name="AutoShape 27" descr="Bouquet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787153" y="6096000"/>
                <a:ext cx="833718" cy="457200"/>
              </a:xfrm>
              <a:prstGeom prst="actionButtonEnd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শেষে</a:t>
                </a:r>
                <a:r>
                  <a:rPr lang="en-US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6" name="AutoShape 28" descr="Bouquet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914400" y="6096000"/>
                <a:ext cx="914400" cy="457200"/>
              </a:xfrm>
              <a:prstGeom prst="actionButtonHom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শুরুতে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12" name="Action Button: Help 11">
              <a:hlinkClick r:id="rId2" highlightClick="1"/>
            </p:cNvPr>
            <p:cNvSpPr/>
            <p:nvPr/>
          </p:nvSpPr>
          <p:spPr>
            <a:xfrm>
              <a:off x="4686300" y="6248400"/>
              <a:ext cx="1447800" cy="457200"/>
            </a:xfrm>
            <a:prstGeom prst="actionButtonHelp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ইন্টারনেট</a:t>
              </a:r>
              <a:r>
                <a:rPr lang="en-US" dirty="0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সহায়তা</a:t>
              </a:r>
              <a:endParaRPr lang="en-US" dirty="0">
                <a:solidFill>
                  <a:srgbClr val="3333CC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7" name="Flowchart: Alternate Process 16">
            <a:hlinkClick r:id="rId3" action="ppaction://hlinksldjump"/>
          </p:cNvPr>
          <p:cNvSpPr/>
          <p:nvPr/>
        </p:nvSpPr>
        <p:spPr>
          <a:xfrm>
            <a:off x="7620000" y="0"/>
            <a:ext cx="1524000" cy="304800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3" action="ppaction://hlinksldjump"/>
              </a:rPr>
              <a:t>পরিচিতি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4" action="ppaction://hlinksldjump"/>
              </a:rPr>
              <a:t>ছবি প্রদর্শন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5" action="ppaction://hlinksldjump"/>
              </a:rPr>
              <a:t>পাঠ শিরোনাম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6" action="ppaction://hlinksldjump"/>
              </a:rPr>
              <a:t>শিখনফল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7" action="ppaction://hlinksldjump"/>
              </a:rPr>
              <a:t>ভিডিও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8" action="ppaction://hlinksldjump"/>
              </a:rPr>
              <a:t>পাঠ বিশ্লেষন 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9" action="ppaction://hlinksldjump"/>
              </a:rPr>
              <a:t>কর্ম পত্র – ১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0" action="ppaction://hlinksldjump"/>
              </a:rPr>
              <a:t>মূল্যায়ন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11" action="ppaction://hlinksldjump"/>
              </a:rPr>
              <a:t>বাড়ীর কাজ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/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en-US" dirty="0"/>
          </a:p>
        </p:txBody>
      </p:sp>
    </p:spTree>
  </p:cSld>
  <p:clrMapOvr>
    <a:masterClrMapping/>
  </p:clrMapOvr>
  <p:transition spd="med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04800" y="2667000"/>
            <a:ext cx="7848600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kumimoji="1" lang="bn-BD" sz="96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ea typeface="新細明體" pitchFamily="18" charset="-120"/>
                <a:cs typeface="NikoshBAN" pitchFamily="2" charset="0"/>
              </a:rPr>
              <a:t>সকলকে ধন্যবাদ</a:t>
            </a:r>
            <a:endParaRPr kumimoji="1" lang="en-US" sz="9600" b="1" spc="50" dirty="0" smtClean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ea typeface="新細明體" pitchFamily="18" charset="-120"/>
              <a:cs typeface="NikoshBAN" pitchFamily="2" charset="0"/>
            </a:endParaRPr>
          </a:p>
        </p:txBody>
      </p:sp>
      <p:sp>
        <p:nvSpPr>
          <p:cNvPr id="9" name="Flowchart: Alternate Process 8">
            <a:hlinkClick r:id="rId2" action="ppaction://hlinksldjump"/>
          </p:cNvPr>
          <p:cNvSpPr/>
          <p:nvPr/>
        </p:nvSpPr>
        <p:spPr>
          <a:xfrm>
            <a:off x="7620000" y="0"/>
            <a:ext cx="1524000" cy="3048000"/>
          </a:xfrm>
          <a:prstGeom prst="flowChartAlternateProcess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2" action="ppaction://hlinksldjump"/>
              </a:rPr>
              <a:t>পরিচিতি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3" action="ppaction://hlinksldjump"/>
              </a:rPr>
              <a:t>ছবি প্রদর্শন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কবি পরিচিতি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4" action="ppaction://hlinksldjump"/>
              </a:rPr>
              <a:t>পাঠ শিরোনাম</a:t>
            </a:r>
            <a:endParaRPr lang="en-US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ভিডিও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  <a:hlinkClick r:id="rId4" action="ppaction://hlinksldjump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কর্ম পত্র- ১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" action="ppaction://noaction"/>
              </a:rPr>
              <a:t>পাঠ বিশ্লেষন 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4" action="ppaction://hlinksldjump"/>
              </a:rPr>
              <a:t> কর্ম পত্র – 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5" action="ppaction://hlinksldjump"/>
              </a:rPr>
              <a:t>মূল্যায়ন</a:t>
            </a:r>
            <a:endParaRPr lang="bn-BD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  <a:hlinkClick r:id="rId6" action="ppaction://hlinksldjump"/>
              </a:rPr>
              <a:t>বাড়ীর কাজ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</a:pP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bn-BD" dirty="0" smtClean="0"/>
          </a:p>
          <a:p>
            <a:pPr>
              <a:buClr>
                <a:schemeClr val="accent6">
                  <a:lumMod val="50000"/>
                </a:schemeClr>
              </a:buClr>
              <a:buFont typeface="Wingdings" pitchFamily="2" charset="2"/>
              <a:buChar char="q"/>
            </a:pPr>
            <a:endParaRPr lang="en-US" dirty="0"/>
          </a:p>
        </p:txBody>
      </p:sp>
      <p:grpSp>
        <p:nvGrpSpPr>
          <p:cNvPr id="10" name="Group 13"/>
          <p:cNvGrpSpPr/>
          <p:nvPr/>
        </p:nvGrpSpPr>
        <p:grpSpPr>
          <a:xfrm>
            <a:off x="-1" y="6172200"/>
            <a:ext cx="9144004" cy="457200"/>
            <a:chOff x="685799" y="6248400"/>
            <a:chExt cx="6667504" cy="457200"/>
          </a:xfrm>
        </p:grpSpPr>
        <p:grpSp>
          <p:nvGrpSpPr>
            <p:cNvPr id="11" name="Group 9"/>
            <p:cNvGrpSpPr/>
            <p:nvPr/>
          </p:nvGrpSpPr>
          <p:grpSpPr>
            <a:xfrm>
              <a:off x="685795" y="6248400"/>
              <a:ext cx="6667504" cy="457200"/>
              <a:chOff x="914400" y="6096000"/>
              <a:chExt cx="4706471" cy="457200"/>
            </a:xfrm>
            <a:solidFill>
              <a:srgbClr val="00B050"/>
            </a:solidFill>
          </p:grpSpPr>
          <p:sp>
            <p:nvSpPr>
              <p:cNvPr id="13" name="AutoShape 25" descr="Bouquet">
                <a:hlinkClick r:id="" action="ppaction://hlinkshowjump?jump=nex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1828800" y="6096000"/>
                <a:ext cx="995082" cy="457200"/>
              </a:xfrm>
              <a:prstGeom prst="actionButtonForwardNex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সামনে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4" name="AutoShape 26" descr="Bouquet">
                <a:hlinkClick r:id="" action="ppaction://hlinkshowjump?jump=previous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2796989" y="6096000"/>
                <a:ext cx="968188" cy="457200"/>
              </a:xfrm>
              <a:prstGeom prst="actionButtonBackPrevious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পিছনে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5" name="AutoShape 27" descr="Bouquet">
                <a:hlinkClick r:id="" action="ppaction://hlinkshowjump?jump=la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4787153" y="6096000"/>
                <a:ext cx="833718" cy="457200"/>
              </a:xfrm>
              <a:prstGeom prst="actionButtonEnd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শেষে</a:t>
                </a:r>
                <a:r>
                  <a:rPr lang="en-US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  <p:sp>
            <p:nvSpPr>
              <p:cNvPr id="16" name="AutoShape 28" descr="Bouquet">
                <a:hlinkClick r:id="" action="ppaction://hlinkshowjump?jump=firstslide" highlightClick="1"/>
              </p:cNvPr>
              <p:cNvSpPr>
                <a:spLocks noChangeArrowheads="1"/>
              </p:cNvSpPr>
              <p:nvPr/>
            </p:nvSpPr>
            <p:spPr bwMode="auto">
              <a:xfrm>
                <a:off x="914400" y="6096000"/>
                <a:ext cx="914400" cy="457200"/>
              </a:xfrm>
              <a:prstGeom prst="actionButtonHom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none" anchor="ctr"/>
              <a:lstStyle/>
              <a:p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শুরুতে</a:t>
                </a:r>
                <a:r>
                  <a:rPr lang="en-US" sz="1600" b="1" dirty="0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1600" b="1" dirty="0" err="1" smtClean="0">
                    <a:solidFill>
                      <a:srgbClr val="3333CC"/>
                    </a:solidFill>
                    <a:latin typeface="NikoshBAN" pitchFamily="2" charset="0"/>
                    <a:cs typeface="NikoshBAN" pitchFamily="2" charset="0"/>
                  </a:rPr>
                  <a:t>চলুন</a:t>
                </a:r>
                <a:endParaRPr lang="en-US" sz="1600" b="1" dirty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12" name="Action Button: Help 11">
              <a:hlinkClick r:id="rId7" highlightClick="1"/>
            </p:cNvPr>
            <p:cNvSpPr/>
            <p:nvPr/>
          </p:nvSpPr>
          <p:spPr>
            <a:xfrm>
              <a:off x="4686300" y="6248400"/>
              <a:ext cx="1447800" cy="457200"/>
            </a:xfrm>
            <a:prstGeom prst="actionButtonHelp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ইন্টারনেট</a:t>
              </a:r>
              <a:r>
                <a:rPr lang="en-US" dirty="0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dirty="0" err="1" smtClean="0">
                  <a:solidFill>
                    <a:srgbClr val="3333CC"/>
                  </a:solidFill>
                  <a:latin typeface="NikoshBAN" pitchFamily="2" charset="0"/>
                  <a:cs typeface="NikoshBAN" pitchFamily="2" charset="0"/>
                </a:rPr>
                <a:t>সহায়তা</a:t>
              </a:r>
              <a:endParaRPr lang="en-US" dirty="0">
                <a:solidFill>
                  <a:srgbClr val="3333CC"/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1102</TotalTime>
  <Words>727</Words>
  <Application>Microsoft Office PowerPoint</Application>
  <PresentationFormat>On-screen Show (4:3)</PresentationFormat>
  <Paragraphs>473</Paragraphs>
  <Slides>19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Flow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A Kader</cp:lastModifiedBy>
  <cp:revision>340</cp:revision>
  <dcterms:created xsi:type="dcterms:W3CDTF">2006-08-16T00:00:00Z</dcterms:created>
  <dcterms:modified xsi:type="dcterms:W3CDTF">2013-04-15T08:36:37Z</dcterms:modified>
</cp:coreProperties>
</file>