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9" r:id="rId3"/>
    <p:sldId id="263" r:id="rId4"/>
    <p:sldId id="261" r:id="rId5"/>
    <p:sldId id="262" r:id="rId6"/>
    <p:sldId id="260" r:id="rId7"/>
    <p:sldId id="258" r:id="rId8"/>
    <p:sldId id="257" r:id="rId9"/>
    <p:sldId id="25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7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B9DD-59E1-45CB-9C95-3AFA26F9F9D4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6D76-AD7D-4BDF-8552-15D60D042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Ribbon 30"/>
          <p:cNvSpPr/>
          <p:nvPr/>
        </p:nvSpPr>
        <p:spPr>
          <a:xfrm>
            <a:off x="762000" y="0"/>
            <a:ext cx="7467600" cy="160020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loud 31"/>
          <p:cNvSpPr/>
          <p:nvPr/>
        </p:nvSpPr>
        <p:spPr>
          <a:xfrm rot="19275997">
            <a:off x="-546172" y="2774855"/>
            <a:ext cx="6275127" cy="2895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 মিজানুর রহমান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মালিবাগ কেরামতিয়া উচ্চ বিদ্যালয়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বারপাড়া, বন্দর, নারায়ণগঞ্জ।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mdmizanur@yahoo.com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14800" y="2743200"/>
            <a:ext cx="5029200" cy="35052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 – নবম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সপ্তদশ অধ্যায়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আলোর প্রতিসরণ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1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19200" y="152400"/>
            <a:ext cx="5638800" cy="17526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কাজ-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990600" y="1600200"/>
            <a:ext cx="5943600" cy="1371600"/>
          </a:xfrm>
          <a:prstGeom prst="notched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কর্মপত্র- ১ ( দল- ১,৩,৫)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914400" y="3810000"/>
            <a:ext cx="5943600" cy="1524000"/>
          </a:xfrm>
          <a:prstGeom prst="notched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কর্মপত্র- ২ ( দল- ২,৪,৬)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24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হ্রস্ব দৃষ্টির প্রতিকার ব্যাখ্যা কর।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41740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দীর্ঘ দৃষ্টির প্রতিকার ব্যাখ্যা কর।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 rot="20135240">
            <a:off x="431222" y="617083"/>
            <a:ext cx="3342375" cy="2286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3600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হ্রস্ব দৃষ্টি কী ?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2650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দীর্ঘ দৃষ্টির </a:t>
            </a:r>
            <a:r>
              <a:rPr lang="bn-BD" sz="48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কারণ কি ?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2744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হ্রস্ব দৃষ্টির কারণ কি ?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295400" y="533400"/>
            <a:ext cx="5715000" cy="12192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752600"/>
            <a:ext cx="9144000" cy="5105400"/>
            <a:chOff x="0" y="1752600"/>
            <a:chExt cx="9144000" cy="5105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0" y="1752600"/>
              <a:ext cx="9144000" cy="213360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চোখের ত্রুটিগুলো দূর করার উপায় রশ্মি চিত্রসহ  বিশ্লেষণ কর।</a:t>
              </a:r>
              <a:endPara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Documents and Settings\Administrator\Desktop\MIZAN\IMAGE\sell_cartier_glasses_eyeglasses_Frame_sunglasses_g.jpg"/>
            <p:cNvPicPr>
              <a:picLocks noChangeAspect="1" noChangeArrowheads="1"/>
            </p:cNvPicPr>
            <p:nvPr/>
          </p:nvPicPr>
          <p:blipFill>
            <a:blip r:embed="rId2"/>
            <a:srcRect t="25926"/>
            <a:stretch>
              <a:fillRect/>
            </a:stretch>
          </p:blipFill>
          <p:spPr bwMode="auto">
            <a:xfrm>
              <a:off x="0" y="3886200"/>
              <a:ext cx="4267200" cy="2971800"/>
            </a:xfrm>
            <a:prstGeom prst="rect">
              <a:avLst/>
            </a:prstGeom>
            <a:noFill/>
          </p:spPr>
        </p:pic>
        <p:pic>
          <p:nvPicPr>
            <p:cNvPr id="2051" name="Picture 3" descr="C:\Documents and Settings\Administrator\Desktop\MIZAN\IMAGE\vps05a-eyeglass-frames-unisex-glasses-frames-2011-new-aac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8600" y="3886200"/>
              <a:ext cx="5105400" cy="29718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4038600" y="3886200"/>
            <a:ext cx="17526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477000"/>
            <a:ext cx="17526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1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Administrator\Desktop\MIZAN\IMAGE\images 1.jpeg"/>
          <p:cNvPicPr>
            <a:picLocks noChangeAspect="1" noChangeArrowheads="1"/>
          </p:cNvPicPr>
          <p:nvPr/>
        </p:nvPicPr>
        <p:blipFill>
          <a:blip r:embed="rId2"/>
          <a:srcRect b="11364"/>
          <a:stretch>
            <a:fillRect/>
          </a:stretch>
        </p:blipFill>
        <p:spPr bwMode="auto">
          <a:xfrm>
            <a:off x="1" y="3505200"/>
            <a:ext cx="914399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Desktop\MIZAN\IMAGE\pressPic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907" y="0"/>
            <a:ext cx="4954093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istrator\Desktop\MIZAN\IMAGE\Corbis-42-17190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3657600" cy="593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2051" name="Package" showAsIcon="1" r:id="rId4" imgW="914400" imgH="71424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990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চল একটি ভিডিও দেখি -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38200" y="2209800"/>
            <a:ext cx="7239000" cy="2895600"/>
          </a:xfrm>
          <a:prstGeom prst="flowChartPunchedTap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চোখের ত্রুটি ও তার প্রতিকার</a:t>
            </a:r>
            <a:endParaRPr lang="en-US" sz="6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" y="304800"/>
            <a:ext cx="8686800" cy="1905000"/>
          </a:xfrm>
          <a:prstGeom prst="flowChartPunchedTap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8153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চোখের ত্রুটিগুলোর নাম বলতে পারবে</a:t>
            </a:r>
            <a:r>
              <a:rPr lang="bn-BD" sz="4800" dirty="0" smtClean="0">
                <a:solidFill>
                  <a:schemeClr val="bg1"/>
                </a:solidFill>
              </a:rPr>
              <a:t>।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576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চোখের ত্রুটির কারণ উল্লেখ করতে পারবে।</a:t>
            </a:r>
            <a:endParaRPr lang="en-US" sz="4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316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ত্রুটিগুলোর প্রতিকার বর্ণনা করতে পারবে।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-1219200" y="914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-1143000" y="1371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81000"/>
            <a:ext cx="2590800" cy="2362200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flipV="1">
            <a:off x="5715000" y="17526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15000" y="12954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15000" y="1447800"/>
            <a:ext cx="1295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5000" y="1295400"/>
            <a:ext cx="1295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"/>
          <p:cNvGrpSpPr/>
          <p:nvPr/>
        </p:nvGrpSpPr>
        <p:grpSpPr>
          <a:xfrm>
            <a:off x="990600" y="1295400"/>
            <a:ext cx="3657600" cy="534988"/>
            <a:chOff x="990600" y="1295400"/>
            <a:chExt cx="3657600" cy="53498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2004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2004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906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906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981200" y="1827212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9812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2672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2672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5052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Straight Arrow Connector 44"/>
          <p:cNvCxnSpPr/>
          <p:nvPr/>
        </p:nvCxnSpPr>
        <p:spPr>
          <a:xfrm>
            <a:off x="-762000" y="57150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-838200" y="51816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-762000" y="45720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-685800" y="38100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Connector 66"/>
          <p:cNvSpPr/>
          <p:nvPr/>
        </p:nvSpPr>
        <p:spPr>
          <a:xfrm flipH="1">
            <a:off x="1371600" y="4572000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 flipH="1">
            <a:off x="6934200" y="4648200"/>
            <a:ext cx="76200" cy="76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 flipH="1">
            <a:off x="-152400" y="1219200"/>
            <a:ext cx="609600" cy="533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595526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হ্রস্ব দৃষ্টি বা মাইওপিয়া</a:t>
            </a:r>
            <a:endParaRPr lang="en-US" sz="48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51816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6200" y="198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দূরের 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Punched Tape 33"/>
          <p:cNvSpPr/>
          <p:nvPr/>
        </p:nvSpPr>
        <p:spPr>
          <a:xfrm>
            <a:off x="381000" y="3124200"/>
            <a:ext cx="8382000" cy="1371600"/>
          </a:xfrm>
          <a:prstGeom prst="flowChartPunchedTape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অক্ষিগোলকের ব্যাসার্ধ বেড়ে গেলে বা চোখের লেন্সের ফোকাস দূরত্ব কমে গেলে অর্থাৎ অভিসারী ক্ষমতা বেড়ে গেলে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0554 L 0.10834 -0.005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51445E-7 L 0.12083 -0.049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3.46821E-7 L 0.12917 0.055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05556 L 0.67916 -0.1111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13889 L 0.67083 -0.116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83 0.08333 L 0.80833 0.1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17 0.04445 L 0.81667 0.016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0" grpId="0" animBg="1"/>
      <p:bldP spid="33" grpId="0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-1219200" y="914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-1143000" y="1371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124200" y="1066800"/>
            <a:ext cx="4114800" cy="3352800"/>
            <a:chOff x="0" y="1981200"/>
            <a:chExt cx="6096000" cy="3733800"/>
          </a:xfrm>
        </p:grpSpPr>
        <p:sp>
          <p:nvSpPr>
            <p:cNvPr id="26" name="Oval 25"/>
            <p:cNvSpPr/>
            <p:nvPr/>
          </p:nvSpPr>
          <p:spPr>
            <a:xfrm>
              <a:off x="1524000" y="2057400"/>
              <a:ext cx="2819400" cy="33528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76600" y="2057400"/>
              <a:ext cx="2819400" cy="3352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0" y="2057400"/>
              <a:ext cx="2819400" cy="3352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81200" y="1981200"/>
              <a:ext cx="1981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33600" y="4953000"/>
              <a:ext cx="1905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90600" y="2438400"/>
            <a:ext cx="3657600" cy="534988"/>
            <a:chOff x="990600" y="1295400"/>
            <a:chExt cx="3657600" cy="534988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32004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2004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9906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9906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81200" y="1827212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9812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267200" y="18288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267200" y="1295400"/>
              <a:ext cx="3810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4478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traight Arrow Connector 55"/>
          <p:cNvCxnSpPr/>
          <p:nvPr/>
        </p:nvCxnSpPr>
        <p:spPr>
          <a:xfrm>
            <a:off x="-381000" y="3657600"/>
            <a:ext cx="381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-457200" y="3124200"/>
            <a:ext cx="381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-381000" y="2514600"/>
            <a:ext cx="228600" cy="76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-304800" y="1752600"/>
            <a:ext cx="228600" cy="76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Connector 59"/>
          <p:cNvSpPr/>
          <p:nvPr/>
        </p:nvSpPr>
        <p:spPr>
          <a:xfrm flipH="1">
            <a:off x="1828800" y="2590800"/>
            <a:ext cx="304800" cy="3048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 flipH="1">
            <a:off x="7315200" y="2590800"/>
            <a:ext cx="76200" cy="76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-609600" y="4572000"/>
            <a:ext cx="3810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-533400" y="51816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76400" y="3276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F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5105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সহায়ক লেন্স হিসেবে অবতল লেন্সের ব্যবহার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-0.00555 L 0.05834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5 -0.31666 L 1.02916 -0.37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17 -0.34445 L 1.0125 -0.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05556 L 0.67917 -0.11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13889 L 0.67083 -0.116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83 0.08333 L 0.80833 0.116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17 0.04445 L 0.81667 0.016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7620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-990600" y="28194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-1066800" y="24384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-762000" y="16002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-838200" y="12192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 flipH="1">
            <a:off x="2590800" y="1828800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781800" y="1600200"/>
            <a:ext cx="2286000" cy="685800"/>
            <a:chOff x="6781800" y="1600200"/>
            <a:chExt cx="2286000" cy="6858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781800" y="1600200"/>
              <a:ext cx="2286000" cy="2286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81800" y="1676400"/>
              <a:ext cx="2286000" cy="6096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4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3528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Straight Arrow Connector 34"/>
          <p:cNvCxnSpPr/>
          <p:nvPr/>
        </p:nvCxnSpPr>
        <p:spPr>
          <a:xfrm>
            <a:off x="-914400" y="54102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-990600" y="50292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-685800" y="41910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-762000" y="3810000"/>
            <a:ext cx="228600" cy="762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/>
          <p:cNvSpPr/>
          <p:nvPr/>
        </p:nvSpPr>
        <p:spPr>
          <a:xfrm flipH="1">
            <a:off x="838200" y="4419600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Callout 16"/>
          <p:cNvSpPr/>
          <p:nvPr/>
        </p:nvSpPr>
        <p:spPr>
          <a:xfrm>
            <a:off x="990600" y="5562600"/>
            <a:ext cx="7543800" cy="1143000"/>
          </a:xfrm>
          <a:prstGeom prst="upArrowCallo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দৃষ্টি বা হাইপারমেট্রোপিয়া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নিকট 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800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 flipH="1">
            <a:off x="8229600" y="4419600"/>
            <a:ext cx="76200" cy="76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unched Tape 28"/>
          <p:cNvSpPr/>
          <p:nvPr/>
        </p:nvSpPr>
        <p:spPr>
          <a:xfrm>
            <a:off x="228600" y="3505200"/>
            <a:ext cx="8382000" cy="1371600"/>
          </a:xfrm>
          <a:prstGeom prst="flowChartPunchedTap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অক্ষিগোলকের ব্যাসার্ধ কমে গেলে বা চোখের লেন্সের ফোকাস দূরত্ব বেড়ে গেলে অর্থাৎ অভিসারী ক্ষমতা কমে গেলে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-0.05555 L 0.8375 -0.1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5 -0.11111 L 0.82917 -0.077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084 0.05 L 1.07917 0.0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25 0.09444 L 1.07083 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0.05555 L 0.8375 -0.122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11111 L 0.82917 -0.077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083 0.05 L 0.97083 0.083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25 0.09444 L 0.9625 0.038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 animBg="1"/>
      <p:bldP spid="17" grpId="0" animBg="1"/>
      <p:bldP spid="18" grpId="0"/>
      <p:bldP spid="19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Desktop\MIZAN\IMAGE\covex lens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t="20833" r="53125" b="12500"/>
          <a:stretch>
            <a:fillRect/>
          </a:stretch>
        </p:blipFill>
        <p:spPr bwMode="auto">
          <a:xfrm>
            <a:off x="5791200" y="1676400"/>
            <a:ext cx="685800" cy="24384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Picture 2" descr="C:\Documents and Settings\Administrator\Desktop\MIZAN\IMAGE\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676400"/>
            <a:ext cx="2590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-762000" y="37338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-838200" y="3352800"/>
            <a:ext cx="3810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-533400" y="2514600"/>
            <a:ext cx="228600" cy="76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-609600" y="2133600"/>
            <a:ext cx="228600" cy="762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 flipH="1">
            <a:off x="2819400" y="2743200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-762000" y="3732212"/>
            <a:ext cx="381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-838200" y="3351212"/>
            <a:ext cx="38100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 flipH="1">
            <a:off x="990600" y="2741612"/>
            <a:ext cx="381000" cy="381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-457200" y="5181600"/>
            <a:ext cx="2286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-609600" y="1752600"/>
            <a:ext cx="22860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Connector 26"/>
          <p:cNvSpPr/>
          <p:nvPr/>
        </p:nvSpPr>
        <p:spPr>
          <a:xfrm flipH="1">
            <a:off x="8382000" y="2743200"/>
            <a:ext cx="76200" cy="76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000" y="5410200"/>
            <a:ext cx="8084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সহায়ক লেন্স হিসেবে উত্তল লেন্সের ব্যবহার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-0.05556 L 0.7375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5 -0.11111 L 0.72083 -0.07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25 0.20556 L 0.82084 0.2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17 -0.37222 L 0.80417 -0.383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0.05555 L 0.8375 -0.122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11111 L 0.82917 -0.0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084 0.05 L 0.97084 0.083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25 0.09445 L 0.9625 0.027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7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995</TotalTime>
  <Words>182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Metro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PMO</cp:lastModifiedBy>
  <cp:revision>150</cp:revision>
  <dcterms:created xsi:type="dcterms:W3CDTF">2006-08-16T00:00:00Z</dcterms:created>
  <dcterms:modified xsi:type="dcterms:W3CDTF">2013-04-03T11:12:22Z</dcterms:modified>
</cp:coreProperties>
</file>