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566" r:id="rId1"/>
    <p:sldMasterId id="2147485578" r:id="rId2"/>
  </p:sldMasterIdLst>
  <p:notesMasterIdLst>
    <p:notesMasterId r:id="rId20"/>
  </p:notesMasterIdLst>
  <p:sldIdLst>
    <p:sldId id="343" r:id="rId3"/>
    <p:sldId id="344" r:id="rId4"/>
    <p:sldId id="373" r:id="rId5"/>
    <p:sldId id="350" r:id="rId6"/>
    <p:sldId id="354" r:id="rId7"/>
    <p:sldId id="355" r:id="rId8"/>
    <p:sldId id="356" r:id="rId9"/>
    <p:sldId id="367" r:id="rId10"/>
    <p:sldId id="368" r:id="rId11"/>
    <p:sldId id="339" r:id="rId12"/>
    <p:sldId id="372" r:id="rId13"/>
    <p:sldId id="369" r:id="rId14"/>
    <p:sldId id="370" r:id="rId15"/>
    <p:sldId id="360" r:id="rId16"/>
    <p:sldId id="263" r:id="rId17"/>
    <p:sldId id="361" r:id="rId18"/>
    <p:sldId id="366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 Black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7ADE5EF-884B-40B5-8B23-1562B14BF8AD}" type="datetimeFigureOut">
              <a:rPr lang="en-US"/>
              <a:pPr>
                <a:defRPr/>
              </a:pPr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B786479-2A0F-4B86-86BF-8230D3ACD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E23A65-0FD2-41B7-B7AA-65899EFCB9AB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89455E-1AA3-44BA-AD82-5213792F00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C88C2-3D1F-4215-A903-D9D8F7F4CB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63DF9-AC12-45A7-BAC4-93F9F430E1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6CD3C-C743-49F9-BD0B-DF55D824F3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EDD28-0D49-4CB4-B03A-8895452F02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6304A-633C-4DE7-84A6-C00036A05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C5D046-E458-48FC-B518-736BAA5BE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B5FEC5-CBD6-4A0C-87B6-912C475603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3C7CE-18D2-42DB-AB98-EDDCAE6F8F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D91F4-E279-4165-B588-A2A68AC3F1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0CD89-F0FE-4195-A8B5-E62EC3A94D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1A7461-CA7F-49A3-AE04-93E553D7FF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6C4E-FFF9-48EC-8080-E6EA03591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D5F06-D6A6-45F5-8E6C-5C0B93B2FD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FEA34-DF5A-4ABA-873C-2F6FF4CDE1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06EF4-D59C-4FA9-9ADC-C310EE9871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7FA83-9BD3-4A86-8185-871213715F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C6D26-1EA2-45C1-AFFC-4CD631FA66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9DED3B-D9AD-4D1F-929D-40228866BE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9D0CDD-204C-4DD0-B834-F8967E0008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1DAC6-D59A-444D-BE63-299D94AD82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E9C69-CC33-46A5-BE30-3DDE743EC0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3DF6649-2E1C-4C28-9420-46B1957E6A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5789" r:id="rId1"/>
    <p:sldLayoutId id="2147485770" r:id="rId2"/>
    <p:sldLayoutId id="2147485790" r:id="rId3"/>
    <p:sldLayoutId id="2147485771" r:id="rId4"/>
    <p:sldLayoutId id="2147485791" r:id="rId5"/>
    <p:sldLayoutId id="2147485772" r:id="rId6"/>
    <p:sldLayoutId id="2147485773" r:id="rId7"/>
    <p:sldLayoutId id="2147485774" r:id="rId8"/>
    <p:sldLayoutId id="2147485775" r:id="rId9"/>
    <p:sldLayoutId id="2147485776" r:id="rId10"/>
    <p:sldLayoutId id="21474857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F7F1DF-A302-402F-A7E3-AFE1DEC227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778" r:id="rId1"/>
    <p:sldLayoutId id="2147485779" r:id="rId2"/>
    <p:sldLayoutId id="2147485780" r:id="rId3"/>
    <p:sldLayoutId id="2147485781" r:id="rId4"/>
    <p:sldLayoutId id="2147485782" r:id="rId5"/>
    <p:sldLayoutId id="2147485783" r:id="rId6"/>
    <p:sldLayoutId id="2147485784" r:id="rId7"/>
    <p:sldLayoutId id="2147485785" r:id="rId8"/>
    <p:sldLayoutId id="2147485786" r:id="rId9"/>
    <p:sldLayoutId id="2147485787" r:id="rId10"/>
    <p:sldLayoutId id="214748578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2"/>
          <p:cNvSpPr>
            <a:spLocks noGrp="1"/>
          </p:cNvSpPr>
          <p:nvPr>
            <p:ph type="ctrTitle"/>
          </p:nvPr>
        </p:nvSpPr>
        <p:spPr>
          <a:xfrm>
            <a:off x="2895600" y="533400"/>
            <a:ext cx="3200400" cy="1219200"/>
          </a:xfrm>
          <a:solidFill>
            <a:srgbClr val="00B0F0"/>
          </a:solidFill>
        </p:spPr>
        <p:txBody>
          <a:bodyPr/>
          <a:lstStyle/>
          <a:p>
            <a:pPr eaLnBrk="1" hangingPunct="1"/>
            <a:r>
              <a:rPr lang="bn-BD" sz="6600" b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b="1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23" name="Picture 3" descr="2012-09-13 13.14.0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4088" y="2057400"/>
            <a:ext cx="74739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>
          <a:xfrm>
            <a:off x="2133600" y="228600"/>
            <a:ext cx="4800600" cy="914400"/>
          </a:xfrm>
          <a:solidFill>
            <a:srgbClr val="92D050"/>
          </a:solidFill>
        </p:spPr>
        <p:txBody>
          <a:bodyPr/>
          <a:lstStyle/>
          <a:p>
            <a:pPr eaLnBrk="1" hangingPunct="1"/>
            <a:r>
              <a:rPr lang="bn-BD" sz="5400" b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9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648200" cy="4530725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নামঃ এ</a:t>
            </a:r>
            <a:r>
              <a:rPr lang="en-US" b="1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কে</a:t>
            </a:r>
            <a:r>
              <a:rPr lang="en-US" b="1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এম</a:t>
            </a:r>
            <a:r>
              <a:rPr lang="en-US" b="1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সামসুজ্জামান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পদবীঃ সহকারী অধ্যাপক</a:t>
            </a:r>
            <a:r>
              <a:rPr lang="en-US" b="1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 ব্যবস্থাপনা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         আনন্দমোহন কলেজ, ময়মনসিংহ </a:t>
            </a:r>
            <a:endParaRPr lang="en-US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96" name="Content Placeholder 5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3962400" cy="4525963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শ্রেণিঃ একাদশ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বিষয়ঃ ব্যবসায় নীতি ও প্রয়োগ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বিষয়বস্তুঃ বিপণন প্রসার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সময়ঃ ৫০মিনিট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তারিখঃ ১৬/০৩/২০১৩</a:t>
            </a:r>
            <a:endParaRPr lang="bn-BD" sz="2400" b="1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462213" y="3086100"/>
          <a:ext cx="4217987" cy="685800"/>
        </p:xfrm>
        <a:graphic>
          <a:graphicData uri="http://schemas.openxmlformats.org/presentationml/2006/ole">
            <p:oleObj spid="_x0000_s1026" name="Packager Shell Object" showAsIcon="1" r:id="rId3" imgW="4217400" imgH="685800" progId="Package">
              <p:embed/>
            </p:oleObj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Content Placeholder 3" descr="advertiseemnt 21 tv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076450" y="2562225"/>
            <a:ext cx="4991100" cy="2771775"/>
          </a:xfrm>
        </p:spPr>
      </p:pic>
      <p:pic>
        <p:nvPicPr>
          <p:cNvPr id="8195" name="Picture 4" descr="advertisement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43200" y="304800"/>
            <a:ext cx="2735263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 descr="advertisement 22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657225"/>
            <a:ext cx="6096000" cy="5499100"/>
          </a:xfrm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7" descr="2013-03-16 02.07.45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3200" y="0"/>
            <a:ext cx="89408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2133600"/>
            <a:ext cx="8229600" cy="1143000"/>
          </a:xfrm>
          <a:solidFill>
            <a:srgbClr val="002060"/>
          </a:solidFill>
        </p:spPr>
        <p:txBody>
          <a:bodyPr/>
          <a:lstStyle/>
          <a:p>
            <a:pPr eaLnBrk="1" hangingPunct="1"/>
            <a:r>
              <a:rPr lang="bn-BD" sz="6600" b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বিপণন  প্রসার</a:t>
            </a:r>
            <a:endParaRPr lang="en-US" sz="6600" b="1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Public\Documents\gt5300\2013-03-15 22.44.2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32063" y="685800"/>
            <a:ext cx="4079875" cy="5440363"/>
          </a:xfrm>
          <a:noFill/>
        </p:spPr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2" name="Picture 2" descr="C:\Users\Public\Documents\gt5300\2013-03-15 22.51.5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46363" y="381000"/>
            <a:ext cx="4308475" cy="5745163"/>
          </a:xfrm>
          <a:noFill/>
        </p:spPr>
      </p:pic>
      <p:pic>
        <p:nvPicPr>
          <p:cNvPr id="14339" name="Picture 3" descr="C:\Users\Public\Documents\gt5300\2013-03-15 22.49.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86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শিখনফল</a:t>
            </a:r>
            <a:br>
              <a:rPr lang="bn-BD" sz="4000" b="1" smtClean="0">
                <a:latin typeface="NikoshBAN" pitchFamily="2" charset="0"/>
                <a:cs typeface="NikoshBAN" pitchFamily="2" charset="0"/>
              </a:rPr>
            </a:br>
            <a:r>
              <a:rPr lang="bn-BD" sz="4000" b="1" smtClean="0">
                <a:latin typeface="NikoshBAN" pitchFamily="2" charset="0"/>
                <a:cs typeface="NikoshBAN" pitchFamily="2" charset="0"/>
              </a:rPr>
              <a:t>এই পাঠ থেকে শিক্ষার্থীরা ---</a:t>
            </a:r>
            <a:endParaRPr lang="en-US" sz="4000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solidFill>
            <a:srgbClr val="00B0F0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১। বিজ্ঞাপন কী বলতে পারবে ।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২। বিজ্ঞাপনের বিভিন্ন মাধ্যম উল্লেখ করতে  পারবে।</a:t>
            </a:r>
            <a:endParaRPr lang="en-US" sz="40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Wingdings" pitchFamily="2" charset="2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৩। বিজ্ঞাপনের গুরুত্ব বর্ণনা করতে পারবে।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৪। প্রচার কী বলতে পারবে ।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৫। বিজ্ঞাপন ও প্রচারের মধ্যে পার্থক্য বলতে পারবে।</a:t>
            </a:r>
            <a:endParaRPr lang="en-US" sz="4000" b="1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57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animBg="1"/>
      <p:bldP spid="24579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3200400" y="228600"/>
            <a:ext cx="2667000" cy="1676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4" name="Picture 3" descr="tv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457200"/>
            <a:ext cx="1622425" cy="125095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Oval 4"/>
          <p:cNvSpPr/>
          <p:nvPr/>
        </p:nvSpPr>
        <p:spPr>
          <a:xfrm>
            <a:off x="6172200" y="1981200"/>
            <a:ext cx="2590800" cy="1981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6" name="Picture 5" descr="purchas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2362200"/>
            <a:ext cx="2054225" cy="1143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Oval 6"/>
          <p:cNvSpPr/>
          <p:nvPr/>
        </p:nvSpPr>
        <p:spPr>
          <a:xfrm>
            <a:off x="5181600" y="4724400"/>
            <a:ext cx="2819400" cy="1905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410200" y="4876800"/>
            <a:ext cx="2709863" cy="1522413"/>
            <a:chOff x="4089208" y="3086191"/>
            <a:chExt cx="2221704" cy="1370260"/>
          </a:xfrm>
        </p:grpSpPr>
        <p:sp>
          <p:nvSpPr>
            <p:cNvPr id="9" name="Oval 8"/>
            <p:cNvSpPr/>
            <p:nvPr/>
          </p:nvSpPr>
          <p:spPr>
            <a:xfrm>
              <a:off x="4089208" y="3086191"/>
              <a:ext cx="1849468" cy="1370260"/>
            </a:xfrm>
            <a:prstGeom prst="ellipse">
              <a:avLst/>
            </a:prstGeom>
            <a:blipFill rotWithShape="0">
              <a:blip r:embed="rId4" cstate="print"/>
              <a:stretch>
                <a:fillRect/>
              </a:stretch>
            </a:blipFill>
            <a:ln w="38100"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5004181" y="3223360"/>
              <a:ext cx="1306731" cy="970184"/>
            </a:xfrm>
            <a:prstGeom prst="rect">
              <a:avLst/>
            </a:prstGeom>
            <a:ln w="38100"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2070" tIns="52070" rIns="52070" bIns="52070" spcCol="1270" anchor="ctr"/>
            <a:lstStyle/>
            <a:p>
              <a:pPr algn="ctr" defTabSz="18224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4100" dirty="0"/>
            </a:p>
          </p:txBody>
        </p:sp>
      </p:grpSp>
      <p:sp>
        <p:nvSpPr>
          <p:cNvPr id="11" name="Oval 10"/>
          <p:cNvSpPr/>
          <p:nvPr/>
        </p:nvSpPr>
        <p:spPr>
          <a:xfrm>
            <a:off x="685800" y="4419600"/>
            <a:ext cx="2667000" cy="1981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pSp>
        <p:nvGrpSpPr>
          <p:cNvPr id="8" name="Group 11"/>
          <p:cNvGrpSpPr>
            <a:grpSpLocks/>
          </p:cNvGrpSpPr>
          <p:nvPr/>
        </p:nvGrpSpPr>
        <p:grpSpPr bwMode="auto">
          <a:xfrm>
            <a:off x="990600" y="4572000"/>
            <a:ext cx="2057400" cy="1676400"/>
            <a:chOff x="767170" y="1029948"/>
            <a:chExt cx="1370260" cy="1370260"/>
          </a:xfrm>
        </p:grpSpPr>
        <p:sp>
          <p:nvSpPr>
            <p:cNvPr id="13" name="Oval 12"/>
            <p:cNvSpPr/>
            <p:nvPr/>
          </p:nvSpPr>
          <p:spPr>
            <a:xfrm>
              <a:off x="767170" y="1029948"/>
              <a:ext cx="1370260" cy="1370260"/>
            </a:xfrm>
            <a:prstGeom prst="ellipse">
              <a:avLst/>
            </a:prstGeom>
            <a:blipFill rotWithShape="0">
              <a:blip r:embed="rId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4"/>
            <p:cNvSpPr/>
            <p:nvPr/>
          </p:nvSpPr>
          <p:spPr>
            <a:xfrm>
              <a:off x="968057" y="1231076"/>
              <a:ext cx="968486" cy="9680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8100" tIns="38100" rIns="38100" bIns="38100" spcCol="1270" anchor="ctr"/>
            <a:lstStyle/>
            <a:p>
              <a:pPr algn="ctr" defTabSz="13335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3000" dirty="0"/>
            </a:p>
          </p:txBody>
        </p:sp>
      </p:grpSp>
      <p:sp>
        <p:nvSpPr>
          <p:cNvPr id="15" name="Oval 14"/>
          <p:cNvSpPr/>
          <p:nvPr/>
        </p:nvSpPr>
        <p:spPr>
          <a:xfrm>
            <a:off x="228600" y="1828800"/>
            <a:ext cx="2438400" cy="1676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6" name="Picture 15" descr="direct selling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9600" y="2057400"/>
            <a:ext cx="17240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Vertical Scroll 16"/>
          <p:cNvSpPr/>
          <p:nvPr/>
        </p:nvSpPr>
        <p:spPr>
          <a:xfrm>
            <a:off x="2895600" y="2286000"/>
            <a:ext cx="3048000" cy="2209800"/>
          </a:xfrm>
          <a:prstGeom prst="verticalScroll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bn-BD" sz="3200" b="1" dirty="0">
                <a:latin typeface="NikoshBAN" pitchFamily="2" charset="0"/>
                <a:cs typeface="NikoshBAN" pitchFamily="2" charset="0"/>
              </a:rPr>
              <a:t>বিপণন</a:t>
            </a:r>
            <a:r>
              <a:rPr lang="bn-BD" b="1" dirty="0">
                <a:latin typeface="NikoshBAN" pitchFamily="2" charset="0"/>
                <a:cs typeface="NikoshBAN" pitchFamily="2" charset="0"/>
              </a:rPr>
              <a:t> প্রসারের হাতিয়ার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  <a:solidFill>
            <a:srgbClr val="00B05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4800" b="1" smtClean="0">
                <a:latin typeface="NikoshBAN" pitchFamily="2" charset="0"/>
                <a:cs typeface="NikoshBAN" pitchFamily="2" charset="0"/>
              </a:rPr>
              <a:t>বিজ্ঞাপন ও প্রচারের মধ্যে পার্থক্য</a:t>
            </a:r>
            <a:endParaRPr lang="en-US" sz="4800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411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639763"/>
          </a:xfrm>
          <a:solidFill>
            <a:srgbClr val="FF0000"/>
          </a:solidFill>
        </p:spPr>
        <p:txBody>
          <a:bodyPr/>
          <a:lstStyle/>
          <a:p>
            <a:pPr algn="ctr" eaLnBrk="1" hangingPunct="1"/>
            <a:r>
              <a:rPr lang="bn-BD" sz="3200" smtClean="0">
                <a:latin typeface="NikoshBAN" pitchFamily="2" charset="0"/>
                <a:cs typeface="NikoshBAN" pitchFamily="2" charset="0"/>
              </a:rPr>
              <a:t>বিজ্ঞাপন	</a:t>
            </a:r>
            <a:endParaRPr lang="en-US" sz="32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412" name="Content Placeholder 3"/>
          <p:cNvSpPr>
            <a:spLocks noGrp="1"/>
          </p:cNvSpPr>
          <p:nvPr>
            <p:ph sz="half" idx="2"/>
          </p:nvPr>
        </p:nvSpPr>
        <p:spPr>
          <a:xfrm>
            <a:off x="0" y="2133600"/>
            <a:ext cx="4497388" cy="4419600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বিজ্ঞাপন এমন একটি নৈর্ব্যক্তিক উপস্থাপনা ,যা 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পণ্য বা সেবা সম্পর্কে ক্রেতা বা ভোক্তাকে 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অবহিত করে, আকৃ্ষ্ট করে পণ্যের গুণাগুন তুলে 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ধরে এবং ক্রেতাকে পণ্য ক্রয়ে উৎসাহিত করে।</a:t>
            </a:r>
          </a:p>
          <a:p>
            <a:pPr eaLnBrk="1" hangingPunct="1">
              <a:buFont typeface="Arial" charset="0"/>
              <a:buNone/>
            </a:pPr>
            <a:endParaRPr lang="bn-BD" sz="10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বিজ্ঞাপনের উদ্দেশ্য হলো বিক্রয় বৃদ্ধি করে</a:t>
            </a:r>
          </a:p>
          <a:p>
            <a:pPr eaLnBrk="1" hangingPunct="1">
              <a:buFont typeface="Arial" charset="0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অধিক মুনাফা অর্জন নিশ্চিত করা।</a:t>
            </a:r>
            <a:endParaRPr lang="en-US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413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4400" y="1219200"/>
            <a:ext cx="4041775" cy="609600"/>
          </a:xfrm>
          <a:solidFill>
            <a:srgbClr val="FF0000"/>
          </a:solidFill>
        </p:spPr>
        <p:txBody>
          <a:bodyPr/>
          <a:lstStyle/>
          <a:p>
            <a:pPr algn="ctr" eaLnBrk="1" hangingPunct="1"/>
            <a:r>
              <a:rPr lang="bn-BD" sz="3200" smtClean="0">
                <a:latin typeface="NikoshBAN" pitchFamily="2" charset="0"/>
                <a:cs typeface="NikoshBAN" pitchFamily="2" charset="0"/>
              </a:rPr>
              <a:t>প্রচার</a:t>
            </a:r>
            <a:endParaRPr lang="en-US" sz="320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46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33600"/>
            <a:ext cx="4270375" cy="4343400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অর্থ প্রদান ব্যতীত কোনো মাধ্যমে সংবাদ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উপস্থাপন বা নিবন্ধ প্রকাশের মাধ্যমে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জনগণকে কোনো পণ্য বা সেবা সম্পর্কে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অবগত করানো হলো প্রচার।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105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প্রচারের উদ্দেশ্য হলো প্রতিষ্টান সম্পর্কে বা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কোনো পণ্য বা সেবা সম্পর্কে ক্রেতা বা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জনসাধারণের মাঝে ইতিবাচক মনোভাব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গড়ে তোলা।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7"/>
          <p:cNvSpPr>
            <a:spLocks noGrp="1"/>
          </p:cNvSpPr>
          <p:nvPr>
            <p:ph sz="half" idx="1"/>
          </p:nvPr>
        </p:nvSpPr>
        <p:spPr>
          <a:xfrm>
            <a:off x="228600" y="381000"/>
            <a:ext cx="4267200" cy="6096000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বিজ্ঞাপনের কার্যক্ষেত্র সীমিত।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105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বিজ্ঞাপন মূলত লিখিত বা মুদ্রিত এর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মাধ্যমে প্রকাশ করা হয়।</a:t>
            </a:r>
          </a:p>
          <a:p>
            <a:pPr eaLnBrk="1" hangingPunct="1">
              <a:buFont typeface="Arial" charset="0"/>
              <a:buNone/>
              <a:defRPr/>
            </a:pPr>
            <a:endParaRPr lang="bn-BD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sz="40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endParaRPr lang="bn-BD" sz="40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এটি বাণিজ্যের একটি মাধ্যম।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90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বিজ্ঞাপনের ব্যয় বেশি।</a:t>
            </a:r>
          </a:p>
          <a:p>
            <a:pPr eaLnBrk="1" hangingPunct="1">
              <a:buFont typeface="Arial" charset="0"/>
              <a:buNone/>
              <a:defRPr/>
            </a:pP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483" name="Content Placeholder 8"/>
          <p:cNvSpPr>
            <a:spLocks noGrp="1"/>
          </p:cNvSpPr>
          <p:nvPr>
            <p:ph sz="half" idx="2"/>
          </p:nvPr>
        </p:nvSpPr>
        <p:spPr>
          <a:xfrm>
            <a:off x="4648200" y="381000"/>
            <a:ext cx="4267200" cy="6019800"/>
          </a:xfrm>
          <a:solidFill>
            <a:srgbClr val="00B0F0"/>
          </a:solidFill>
        </p:spPr>
        <p:txBody>
          <a:bodyPr/>
          <a:lstStyle/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প্রচারের আওতা ব্যাপক।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110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প্রচার মুদ্রিত বা অমুদ্রিত,মৌখিক বা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দৃশ্যমান যে কোনো মাধ্যমে প্রকাশ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করা যায়।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80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এটি গণযোগাযোগের একটি মাধ্যম।</a:t>
            </a:r>
          </a:p>
          <a:p>
            <a:pPr eaLnBrk="1" hangingPunct="1">
              <a:buFont typeface="Arial" charset="0"/>
              <a:buNone/>
              <a:defRPr/>
            </a:pPr>
            <a:endParaRPr lang="bn-BD" sz="1050" b="1" dirty="0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তুলনামুলকভাবে প্রচারের ব্যয়ের 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bn-BD" b="1" dirty="0" smtClean="0">
                <a:latin typeface="NikoshBAN" pitchFamily="2" charset="0"/>
                <a:cs typeface="NikoshBAN" pitchFamily="2" charset="0"/>
              </a:rPr>
              <a:t>পরিমাণ কম।</a:t>
            </a:r>
            <a:endParaRPr lang="en-US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981200" y="152400"/>
            <a:ext cx="3733800" cy="1020763"/>
          </a:xfrm>
          <a:solidFill>
            <a:srgbClr val="00B0F0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6000" b="1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000" b="1" smtClean="0">
                <a:latin typeface="NikoshBAN" pitchFamily="2" charset="0"/>
                <a:cs typeface="NikoshBAN" pitchFamily="2" charset="0"/>
              </a:rPr>
            </a:br>
            <a:r>
              <a:rPr lang="bn-BD" sz="6000" b="1" smtClean="0">
                <a:latin typeface="NikoshBAN" pitchFamily="2" charset="0"/>
                <a:cs typeface="NikoshBAN" pitchFamily="2" charset="0"/>
              </a:rPr>
              <a:t>দলীয় কাজ</a:t>
            </a:r>
            <a:br>
              <a:rPr lang="bn-BD" sz="6000" b="1" smtClean="0">
                <a:latin typeface="NikoshBAN" pitchFamily="2" charset="0"/>
                <a:cs typeface="NikoshBAN" pitchFamily="2" charset="0"/>
              </a:rPr>
            </a:br>
            <a:endParaRPr lang="en-US" sz="6000" b="1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>
              <a:lumMod val="50000"/>
            </a:schemeClr>
          </a:solidFill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১। বিপণন প্রসারের হাতিয়ারগুলো কী ?</a:t>
            </a: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n-BD" sz="1400" b="1" dirty="0" smtClean="0">
              <a:latin typeface="NikoshBAN" pitchFamily="2" charset="0"/>
              <a:cs typeface="NikoshBAN" pitchFamily="2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২। বিজ্ঞাপনের পাঁচটি মাধ্যম উল্লেখ কর।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44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4876800" cy="762000"/>
          </a:xfrm>
          <a:solidFill>
            <a:schemeClr val="tx1"/>
          </a:solidFill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763000" cy="5715000"/>
          </a:xfrm>
          <a:solidFill>
            <a:srgbClr val="00B050"/>
          </a:solidFill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১। বিজ্ঞাপন কী ?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২। প্রচার কী ?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৩। বিজ্ঞাপনের মাধ্যমগুলো লিখ।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৪। “অবিশ্বাস্য মূল্যহ্রাস” –এর</a:t>
            </a:r>
            <a:r>
              <a:rPr lang="en-US" b="1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="1" smtClean="0">
                <a:latin typeface="NikoshBAN" pitchFamily="2" charset="0"/>
                <a:cs typeface="NikoshBAN" pitchFamily="2" charset="0"/>
              </a:rPr>
              <a:t>ঘোষণা বাজারজাতকরণ প্রসারের কোন কৌশলের অধীন?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৫। গুঁড়ো দুধের সাথে গ্লাস প্রদান কোন ধরণের বাজারজাতকরণ প্রসার কৌশল?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৬। কোম্পানি তাদের পণ্যের পরিচয় তুলে ধরে প্রতি বছর ছয় পাতার সুদৃশ্য ক্যালেন্ডার বের করে। এটা বাজারজাতকরণ প্রসারের কোন ধরনের কোশল?</a:t>
            </a:r>
          </a:p>
          <a:p>
            <a:pPr eaLnBrk="1" hangingPunct="1">
              <a:buFont typeface="Wingdings" pitchFamily="2" charset="2"/>
              <a:buNone/>
            </a:pPr>
            <a:r>
              <a:rPr lang="bn-BD" b="1" smtClean="0">
                <a:latin typeface="NikoshBAN" pitchFamily="2" charset="0"/>
                <a:cs typeface="NikoshBAN" pitchFamily="2" charset="0"/>
              </a:rPr>
              <a:t>   </a:t>
            </a:r>
            <a:endParaRPr lang="en-US" b="1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66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 animBg="1"/>
      <p:bldP spid="26627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solidFill>
            <a:srgbClr val="0070C0"/>
          </a:solidFill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smtClean="0">
              <a:latin typeface="NikoshBAN" pitchFamily="2" charset="0"/>
              <a:cs typeface="NikoshBAN" pitchFamily="2" charset="0"/>
            </a:endParaRPr>
          </a:p>
          <a:p>
            <a:pPr eaLnBrk="1" hangingPunct="1">
              <a:buFont typeface="Arial" charset="0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তুমি একটি প্রতিষ্ষ্ঠানের ব্যবস্থাপক। পণ্যের </a:t>
            </a:r>
          </a:p>
          <a:p>
            <a:pPr eaLnBrk="1" hangingPunct="1">
              <a:buFont typeface="Arial" charset="0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বিক্রয় বৃদ্ধির জন্য বিপণন প্রসারের কোন কৌশলটি</a:t>
            </a:r>
          </a:p>
          <a:p>
            <a:pPr eaLnBrk="1" hangingPunct="1">
              <a:buFont typeface="Arial" charset="0"/>
              <a:buNone/>
            </a:pPr>
            <a:r>
              <a:rPr lang="bn-BD" sz="4000" b="1" smtClean="0">
                <a:latin typeface="NikoshBAN" pitchFamily="2" charset="0"/>
                <a:cs typeface="NikoshBAN" pitchFamily="2" charset="0"/>
              </a:rPr>
              <a:t>নির্বাচন করবে এবং কেন?</a:t>
            </a:r>
          </a:p>
          <a:p>
            <a:pPr eaLnBrk="1" hangingPunct="1">
              <a:buFont typeface="Arial" charset="0"/>
              <a:buNone/>
            </a:pPr>
            <a:endParaRPr lang="en-US" sz="4000" b="1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  <a:ln>
            <a:solidFill>
              <a:schemeClr val="tx1"/>
            </a:solidFill>
          </a:ln>
        </p:spPr>
        <p:txBody>
          <a:bodyPr/>
          <a:lstStyle/>
          <a:p>
            <a:r>
              <a:rPr lang="bn-BD" sz="6600" b="1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600" b="1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355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5" name="Picture 2" descr="C:\Users\USER\Desktop\video\flower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90750" y="1990725"/>
            <a:ext cx="4762500" cy="3638550"/>
          </a:xfrm>
          <a:noFill/>
        </p:spPr>
      </p:pic>
      <p:sp>
        <p:nvSpPr>
          <p:cNvPr id="28674" name="Title 3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bn-BD" sz="7200" b="1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sz="7200" b="1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1048</TotalTime>
  <Words>332</Words>
  <Application>Microsoft PowerPoint</Application>
  <PresentationFormat>On-screen Show (4:3)</PresentationFormat>
  <Paragraphs>79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 Black</vt:lpstr>
      <vt:lpstr>Arial</vt:lpstr>
      <vt:lpstr>Constantia</vt:lpstr>
      <vt:lpstr>Wingdings 2</vt:lpstr>
      <vt:lpstr>Calibri</vt:lpstr>
      <vt:lpstr>NikoshBAN</vt:lpstr>
      <vt:lpstr>Wingdings</vt:lpstr>
      <vt:lpstr>Paper</vt:lpstr>
      <vt:lpstr>Office Theme</vt:lpstr>
      <vt:lpstr>Package</vt:lpstr>
      <vt:lpstr>স্বাগতম</vt:lpstr>
      <vt:lpstr>পরিচিতি</vt:lpstr>
      <vt:lpstr>Slide 3</vt:lpstr>
      <vt:lpstr>Slide 4</vt:lpstr>
      <vt:lpstr>Slide 5</vt:lpstr>
      <vt:lpstr>Slide 6</vt:lpstr>
      <vt:lpstr>বিপণন  প্রসার</vt:lpstr>
      <vt:lpstr>Slide 8</vt:lpstr>
      <vt:lpstr>Slide 9</vt:lpstr>
      <vt:lpstr>শিখনফল এই পাঠ থেকে শিক্ষার্থীরা ---</vt:lpstr>
      <vt:lpstr>Slide 11</vt:lpstr>
      <vt:lpstr>বিজ্ঞাপন ও প্রচারের মধ্যে পার্থক্য</vt:lpstr>
      <vt:lpstr>Slide 13</vt:lpstr>
      <vt:lpstr> দলীয় কাজ </vt:lpstr>
      <vt:lpstr>মূল্যায়ন</vt:lpstr>
      <vt:lpstr>বাড়ির কাজ</vt:lpstr>
      <vt:lpstr>ধন্যবাদ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Sujon</dc:creator>
  <cp:lastModifiedBy>Sujon</cp:lastModifiedBy>
  <cp:revision>374</cp:revision>
  <dcterms:created xsi:type="dcterms:W3CDTF">1601-01-01T00:00:00Z</dcterms:created>
  <dcterms:modified xsi:type="dcterms:W3CDTF">2013-03-18T12:31:15Z</dcterms:modified>
</cp:coreProperties>
</file>