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82" r:id="rId3"/>
    <p:sldId id="278" r:id="rId4"/>
    <p:sldId id="258" r:id="rId5"/>
    <p:sldId id="259" r:id="rId6"/>
    <p:sldId id="267" r:id="rId7"/>
    <p:sldId id="281" r:id="rId8"/>
    <p:sldId id="268" r:id="rId9"/>
    <p:sldId id="273" r:id="rId10"/>
    <p:sldId id="274" r:id="rId11"/>
    <p:sldId id="271" r:id="rId12"/>
    <p:sldId id="280" r:id="rId13"/>
    <p:sldId id="270" r:id="rId14"/>
    <p:sldId id="272" r:id="rId15"/>
    <p:sldId id="275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ECFDB2-AE62-4198-BE0E-6A77E9DAFC0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C0B8FC-F5F5-4F3D-9E50-B3AF127463B1}">
      <dgm:prSet custT="1"/>
      <dgm:spPr>
        <a:pattFill prst="wave">
          <a:fgClr>
            <a:srgbClr val="92D050"/>
          </a:fgClr>
          <a:bgClr>
            <a:schemeClr val="bg1"/>
          </a:bgClr>
        </a:pattFill>
      </dgm:spPr>
      <dgm:t>
        <a:bodyPr/>
        <a:lstStyle/>
        <a:p>
          <a:pPr rtl="0"/>
          <a:r>
            <a:rPr lang="bn-BD" sz="6600" b="1" dirty="0" smtClean="0"/>
            <a:t>মূল্যায়ন</a:t>
          </a:r>
          <a:endParaRPr lang="en-US" sz="6600" dirty="0"/>
        </a:p>
      </dgm:t>
    </dgm:pt>
    <dgm:pt modelId="{A931C338-EDCA-48AD-851A-BEB73D24AFE3}" type="parTrans" cxnId="{995AEB8F-5260-4F9D-BC45-162A27407287}">
      <dgm:prSet/>
      <dgm:spPr/>
      <dgm:t>
        <a:bodyPr/>
        <a:lstStyle/>
        <a:p>
          <a:endParaRPr lang="en-US"/>
        </a:p>
      </dgm:t>
    </dgm:pt>
    <dgm:pt modelId="{9CC20C1F-5CB1-43A4-AD39-AC02E4C3968D}" type="sibTrans" cxnId="{995AEB8F-5260-4F9D-BC45-162A27407287}">
      <dgm:prSet/>
      <dgm:spPr/>
      <dgm:t>
        <a:bodyPr/>
        <a:lstStyle/>
        <a:p>
          <a:endParaRPr lang="en-US"/>
        </a:p>
      </dgm:t>
    </dgm:pt>
    <dgm:pt modelId="{3E9D02D4-4C52-4518-A94F-457FFA7C665A}" type="pres">
      <dgm:prSet presAssocID="{8DECFDB2-AE62-4198-BE0E-6A77E9DAFC0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BE7352-CFC1-456C-8937-3BD260CD356D}" type="pres">
      <dgm:prSet presAssocID="{C2C0B8FC-F5F5-4F3D-9E50-B3AF127463B1}" presName="circle1" presStyleLbl="node1" presStyleIdx="0" presStyleCnt="1"/>
      <dgm:spPr/>
    </dgm:pt>
    <dgm:pt modelId="{6E2DD797-D74C-4BD2-A303-DF852989E556}" type="pres">
      <dgm:prSet presAssocID="{C2C0B8FC-F5F5-4F3D-9E50-B3AF127463B1}" presName="space" presStyleCnt="0"/>
      <dgm:spPr/>
    </dgm:pt>
    <dgm:pt modelId="{C855D59D-1053-4451-9CD5-769800714163}" type="pres">
      <dgm:prSet presAssocID="{C2C0B8FC-F5F5-4F3D-9E50-B3AF127463B1}" presName="rect1" presStyleLbl="alignAcc1" presStyleIdx="0" presStyleCnt="1" custLinFactNeighborY="-5263"/>
      <dgm:spPr/>
      <dgm:t>
        <a:bodyPr/>
        <a:lstStyle/>
        <a:p>
          <a:endParaRPr lang="en-US"/>
        </a:p>
      </dgm:t>
    </dgm:pt>
    <dgm:pt modelId="{7F8887B3-4183-4782-A648-BB1A331DA876}" type="pres">
      <dgm:prSet presAssocID="{C2C0B8FC-F5F5-4F3D-9E50-B3AF127463B1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5AEB8F-5260-4F9D-BC45-162A27407287}" srcId="{8DECFDB2-AE62-4198-BE0E-6A77E9DAFC0C}" destId="{C2C0B8FC-F5F5-4F3D-9E50-B3AF127463B1}" srcOrd="0" destOrd="0" parTransId="{A931C338-EDCA-48AD-851A-BEB73D24AFE3}" sibTransId="{9CC20C1F-5CB1-43A4-AD39-AC02E4C3968D}"/>
    <dgm:cxn modelId="{C678CBAD-0E33-4774-B3FE-0327442381FF}" type="presOf" srcId="{C2C0B8FC-F5F5-4F3D-9E50-B3AF127463B1}" destId="{C855D59D-1053-4451-9CD5-769800714163}" srcOrd="0" destOrd="0" presId="urn:microsoft.com/office/officeart/2005/8/layout/target3"/>
    <dgm:cxn modelId="{ECED926C-5671-4713-B298-9221E6BEA604}" type="presOf" srcId="{C2C0B8FC-F5F5-4F3D-9E50-B3AF127463B1}" destId="{7F8887B3-4183-4782-A648-BB1A331DA876}" srcOrd="1" destOrd="0" presId="urn:microsoft.com/office/officeart/2005/8/layout/target3"/>
    <dgm:cxn modelId="{7F3648FD-EE78-4A3D-B8E1-9DEE1F878253}" type="presOf" srcId="{8DECFDB2-AE62-4198-BE0E-6A77E9DAFC0C}" destId="{3E9D02D4-4C52-4518-A94F-457FFA7C665A}" srcOrd="0" destOrd="0" presId="urn:microsoft.com/office/officeart/2005/8/layout/target3"/>
    <dgm:cxn modelId="{27B45202-7746-4B6D-AF32-FDACCDE042CD}" type="presParOf" srcId="{3E9D02D4-4C52-4518-A94F-457FFA7C665A}" destId="{82BE7352-CFC1-456C-8937-3BD260CD356D}" srcOrd="0" destOrd="0" presId="urn:microsoft.com/office/officeart/2005/8/layout/target3"/>
    <dgm:cxn modelId="{1FE9ACCC-D187-4C06-B3F1-CA8601FA3D86}" type="presParOf" srcId="{3E9D02D4-4C52-4518-A94F-457FFA7C665A}" destId="{6E2DD797-D74C-4BD2-A303-DF852989E556}" srcOrd="1" destOrd="0" presId="urn:microsoft.com/office/officeart/2005/8/layout/target3"/>
    <dgm:cxn modelId="{F19A8638-CD4F-495C-BB0E-B88408EBB195}" type="presParOf" srcId="{3E9D02D4-4C52-4518-A94F-457FFA7C665A}" destId="{C855D59D-1053-4451-9CD5-769800714163}" srcOrd="2" destOrd="0" presId="urn:microsoft.com/office/officeart/2005/8/layout/target3"/>
    <dgm:cxn modelId="{2ADF60E7-0C3B-4466-8011-B15661858C75}" type="presParOf" srcId="{3E9D02D4-4C52-4518-A94F-457FFA7C665A}" destId="{7F8887B3-4183-4782-A648-BB1A331DA876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94647B-88F7-45E1-8C50-D5D2BB50B22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F3E5D-093F-4A08-AD8B-121216209A83}">
      <dgm:prSet custT="1"/>
      <dgm:spPr/>
      <dgm:t>
        <a:bodyPr/>
        <a:lstStyle/>
        <a:p>
          <a:pPr rtl="0"/>
          <a:r>
            <a:rPr lang="en-US" sz="3200" dirty="0" smtClean="0"/>
            <a:t>    </a:t>
          </a:r>
          <a:r>
            <a:rPr lang="bn-BD" sz="3200" dirty="0" smtClean="0"/>
            <a:t>রেখাংশের সংগা দাও।</a:t>
          </a:r>
          <a:endParaRPr lang="bn-BD" sz="3200" dirty="0"/>
        </a:p>
      </dgm:t>
    </dgm:pt>
    <dgm:pt modelId="{7209123E-FC30-4047-BB94-28B68C6C811B}" type="parTrans" cxnId="{45E50BC1-B0CD-4BBD-BD27-1F4925429067}">
      <dgm:prSet/>
      <dgm:spPr/>
      <dgm:t>
        <a:bodyPr/>
        <a:lstStyle/>
        <a:p>
          <a:endParaRPr lang="en-US"/>
        </a:p>
      </dgm:t>
    </dgm:pt>
    <dgm:pt modelId="{3AFF380F-8908-47E0-ADE6-AF2C5A2FE06A}" type="sibTrans" cxnId="{45E50BC1-B0CD-4BBD-BD27-1F4925429067}">
      <dgm:prSet/>
      <dgm:spPr/>
      <dgm:t>
        <a:bodyPr/>
        <a:lstStyle/>
        <a:p>
          <a:endParaRPr lang="en-US"/>
        </a:p>
      </dgm:t>
    </dgm:pt>
    <dgm:pt modelId="{06BA0D04-DFDA-4DAB-8F2B-48E4CF65C59E}" type="pres">
      <dgm:prSet presAssocID="{6094647B-88F7-45E1-8C50-D5D2BB50B22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B20704-C018-41BF-AE18-CB2D0D790164}" type="pres">
      <dgm:prSet presAssocID="{DCFF3E5D-093F-4A08-AD8B-121216209A83}" presName="composite" presStyleCnt="0"/>
      <dgm:spPr/>
    </dgm:pt>
    <dgm:pt modelId="{76F1E2D1-A48F-4CDF-BC65-27709827486A}" type="pres">
      <dgm:prSet presAssocID="{DCFF3E5D-093F-4A08-AD8B-121216209A83}" presName="imgShp" presStyleLbl="fgImgPlace1" presStyleIdx="0" presStyleCnt="1" custScaleX="69655" custScaleY="8205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B1E95A4-014B-4EAB-B275-F9CCDECC545F}" type="pres">
      <dgm:prSet presAssocID="{DCFF3E5D-093F-4A08-AD8B-121216209A83}" presName="txShp" presStyleLbl="node1" presStyleIdx="0" presStyleCnt="1" custScaleX="150376" custLinFactY="63187" custLinFactNeighborX="-657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E50BC1-B0CD-4BBD-BD27-1F4925429067}" srcId="{6094647B-88F7-45E1-8C50-D5D2BB50B22B}" destId="{DCFF3E5D-093F-4A08-AD8B-121216209A83}" srcOrd="0" destOrd="0" parTransId="{7209123E-FC30-4047-BB94-28B68C6C811B}" sibTransId="{3AFF380F-8908-47E0-ADE6-AF2C5A2FE06A}"/>
    <dgm:cxn modelId="{4490D1A4-1861-49F9-920E-2F143AEAFE8A}" type="presOf" srcId="{DCFF3E5D-093F-4A08-AD8B-121216209A83}" destId="{AB1E95A4-014B-4EAB-B275-F9CCDECC545F}" srcOrd="0" destOrd="0" presId="urn:microsoft.com/office/officeart/2005/8/layout/vList3"/>
    <dgm:cxn modelId="{F022C851-042A-4D46-82FE-89C8EF9DF526}" type="presOf" srcId="{6094647B-88F7-45E1-8C50-D5D2BB50B22B}" destId="{06BA0D04-DFDA-4DAB-8F2B-48E4CF65C59E}" srcOrd="0" destOrd="0" presId="urn:microsoft.com/office/officeart/2005/8/layout/vList3"/>
    <dgm:cxn modelId="{3F824281-B6A7-4FCD-BF9F-C60995DF038A}" type="presParOf" srcId="{06BA0D04-DFDA-4DAB-8F2B-48E4CF65C59E}" destId="{A2B20704-C018-41BF-AE18-CB2D0D790164}" srcOrd="0" destOrd="0" presId="urn:microsoft.com/office/officeart/2005/8/layout/vList3"/>
    <dgm:cxn modelId="{F1340797-1FE3-4919-85AE-D0C6135C0CDA}" type="presParOf" srcId="{A2B20704-C018-41BF-AE18-CB2D0D790164}" destId="{76F1E2D1-A48F-4CDF-BC65-27709827486A}" srcOrd="0" destOrd="0" presId="urn:microsoft.com/office/officeart/2005/8/layout/vList3"/>
    <dgm:cxn modelId="{27B6458B-50D5-4C94-AECA-E8BE0431F627}" type="presParOf" srcId="{A2B20704-C018-41BF-AE18-CB2D0D790164}" destId="{AB1E95A4-014B-4EAB-B275-F9CCDECC545F}" srcOrd="1" destOrd="0" presId="urn:microsoft.com/office/officeart/2005/8/layout/vList3"/>
  </dgm:cxnLst>
  <dgm:bg>
    <a:pattFill prst="sphere">
      <a:fgClr>
        <a:srgbClr val="7030A0"/>
      </a:fgClr>
      <a:bgClr>
        <a:schemeClr val="bg1"/>
      </a:bgClr>
    </a:patt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194FA0-50A8-4E10-87B8-228174585EC4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298C65-1E11-47E2-8C56-859E38D8170D}">
      <dgm:prSet custT="1"/>
      <dgm:spPr/>
      <dgm:t>
        <a:bodyPr/>
        <a:lstStyle/>
        <a:p>
          <a:pPr rtl="0"/>
          <a:r>
            <a:rPr lang="bn-BD" sz="3600" b="1" dirty="0" smtClean="0"/>
            <a:t>একক কাজ</a:t>
          </a:r>
          <a:endParaRPr lang="en-US" sz="3600" dirty="0"/>
        </a:p>
      </dgm:t>
    </dgm:pt>
    <dgm:pt modelId="{21065BCF-E1CF-410D-9B22-7535EEE35061}" type="parTrans" cxnId="{B5B8CA3A-DE88-4CDB-B33F-77E8D2427DF8}">
      <dgm:prSet/>
      <dgm:spPr/>
      <dgm:t>
        <a:bodyPr/>
        <a:lstStyle/>
        <a:p>
          <a:endParaRPr lang="en-US"/>
        </a:p>
      </dgm:t>
    </dgm:pt>
    <dgm:pt modelId="{0B1503FA-F862-480E-85F2-17E2E4FE9A2B}" type="sibTrans" cxnId="{B5B8CA3A-DE88-4CDB-B33F-77E8D2427DF8}">
      <dgm:prSet/>
      <dgm:spPr/>
      <dgm:t>
        <a:bodyPr/>
        <a:lstStyle/>
        <a:p>
          <a:endParaRPr lang="en-US"/>
        </a:p>
      </dgm:t>
    </dgm:pt>
    <dgm:pt modelId="{098C09BA-76D9-4583-8A1C-40600B95C0DC}" type="pres">
      <dgm:prSet presAssocID="{49194FA0-50A8-4E10-87B8-228174585EC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4FCF258-2AFA-461F-AAC4-B06D1971EB89}" type="pres">
      <dgm:prSet presAssocID="{41298C65-1E11-47E2-8C56-859E38D8170D}" presName="linNode" presStyleCnt="0"/>
      <dgm:spPr/>
    </dgm:pt>
    <dgm:pt modelId="{E2C03EF2-54FF-4482-8D00-07988EB90FF7}" type="pres">
      <dgm:prSet presAssocID="{41298C65-1E11-47E2-8C56-859E38D8170D}" presName="parentShp" presStyleLbl="node1" presStyleIdx="0" presStyleCnt="1" custScaleX="850797" custLinFactNeighborX="-41" custLinFactNeighborY="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6D5FF7-6AC7-46C7-980F-1E07EFDAFA46}" type="pres">
      <dgm:prSet presAssocID="{41298C65-1E11-47E2-8C56-859E38D8170D}" presName="childShp" presStyleLbl="bgAccFollowNode1" presStyleIdx="0" presStyleCnt="1" custScaleX="100039" custLinFactNeighborX="-100000" custLinFactNeighborY="-4415">
        <dgm:presLayoutVars>
          <dgm:bulletEnabled val="1"/>
        </dgm:presLayoutVars>
      </dgm:prSet>
      <dgm:spPr>
        <a:pattFill prst="trellis">
          <a:fgClr>
            <a:srgbClr val="7030A0"/>
          </a:fgClr>
          <a:bgClr>
            <a:schemeClr val="bg1"/>
          </a:bgClr>
        </a:pattFill>
      </dgm:spPr>
    </dgm:pt>
  </dgm:ptLst>
  <dgm:cxnLst>
    <dgm:cxn modelId="{2102690C-A144-4DEE-917E-0F45004BEB9A}" type="presOf" srcId="{49194FA0-50A8-4E10-87B8-228174585EC4}" destId="{098C09BA-76D9-4583-8A1C-40600B95C0DC}" srcOrd="0" destOrd="0" presId="urn:microsoft.com/office/officeart/2005/8/layout/vList6"/>
    <dgm:cxn modelId="{B5B8CA3A-DE88-4CDB-B33F-77E8D2427DF8}" srcId="{49194FA0-50A8-4E10-87B8-228174585EC4}" destId="{41298C65-1E11-47E2-8C56-859E38D8170D}" srcOrd="0" destOrd="0" parTransId="{21065BCF-E1CF-410D-9B22-7535EEE35061}" sibTransId="{0B1503FA-F862-480E-85F2-17E2E4FE9A2B}"/>
    <dgm:cxn modelId="{E53F619D-619D-4B4A-8111-7C7532E5727B}" type="presOf" srcId="{41298C65-1E11-47E2-8C56-859E38D8170D}" destId="{E2C03EF2-54FF-4482-8D00-07988EB90FF7}" srcOrd="0" destOrd="0" presId="urn:microsoft.com/office/officeart/2005/8/layout/vList6"/>
    <dgm:cxn modelId="{2D980BAA-F643-426D-876F-CB5DD9C1006B}" type="presParOf" srcId="{098C09BA-76D9-4583-8A1C-40600B95C0DC}" destId="{34FCF258-2AFA-461F-AAC4-B06D1971EB89}" srcOrd="0" destOrd="0" presId="urn:microsoft.com/office/officeart/2005/8/layout/vList6"/>
    <dgm:cxn modelId="{B7D951B5-726F-4F45-856B-93D160C27EDC}" type="presParOf" srcId="{34FCF258-2AFA-461F-AAC4-B06D1971EB89}" destId="{E2C03EF2-54FF-4482-8D00-07988EB90FF7}" srcOrd="0" destOrd="0" presId="urn:microsoft.com/office/officeart/2005/8/layout/vList6"/>
    <dgm:cxn modelId="{3E275D8F-A68F-4BC5-AC13-AB36998BA160}" type="presParOf" srcId="{34FCF258-2AFA-461F-AAC4-B06D1971EB89}" destId="{576D5FF7-6AC7-46C7-980F-1E07EFDAFA4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81FFDB-EC2C-49EE-BE67-96CCE6E8A9A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852D8A-39A1-4C28-8EAE-E5D5DFD43C10}">
      <dgm:prSet custT="1"/>
      <dgm:spPr/>
      <dgm:t>
        <a:bodyPr/>
        <a:lstStyle/>
        <a:p>
          <a:pPr rtl="0"/>
          <a:r>
            <a:rPr lang="bn-BD" sz="3200" b="1" dirty="0" smtClean="0"/>
            <a:t>দলীয় কাজ</a:t>
          </a:r>
          <a:endParaRPr lang="en-US" sz="3200" dirty="0"/>
        </a:p>
      </dgm:t>
    </dgm:pt>
    <dgm:pt modelId="{7944CBD5-3B36-4CD0-8B39-6833623ABA3F}" type="parTrans" cxnId="{86BA0A7E-3B19-45A4-8317-0940850AE424}">
      <dgm:prSet/>
      <dgm:spPr/>
      <dgm:t>
        <a:bodyPr/>
        <a:lstStyle/>
        <a:p>
          <a:endParaRPr lang="en-US"/>
        </a:p>
      </dgm:t>
    </dgm:pt>
    <dgm:pt modelId="{97A17577-AA37-4A0C-8978-9197F6CBD364}" type="sibTrans" cxnId="{86BA0A7E-3B19-45A4-8317-0940850AE424}">
      <dgm:prSet/>
      <dgm:spPr/>
      <dgm:t>
        <a:bodyPr/>
        <a:lstStyle/>
        <a:p>
          <a:endParaRPr lang="en-US"/>
        </a:p>
      </dgm:t>
    </dgm:pt>
    <dgm:pt modelId="{0706CBAD-3A23-4D1C-85FF-DAAB3C53F258}" type="pres">
      <dgm:prSet presAssocID="{2381FFDB-EC2C-49EE-BE67-96CCE6E8A9A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509EAFA-BC1F-46ED-9212-E958BF6E29A8}" type="pres">
      <dgm:prSet presAssocID="{83852D8A-39A1-4C28-8EAE-E5D5DFD43C10}" presName="linNode" presStyleCnt="0"/>
      <dgm:spPr/>
    </dgm:pt>
    <dgm:pt modelId="{897F41DC-C881-4F61-8A10-AC2384D816C9}" type="pres">
      <dgm:prSet presAssocID="{83852D8A-39A1-4C28-8EAE-E5D5DFD43C10}" presName="parentShp" presStyleLbl="node1" presStyleIdx="0" presStyleCnt="1" custScaleX="521916" custLinFactNeighborX="-34457" custLinFactNeighborY="-89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F8699D-2254-4914-8852-ED3480DDFCB5}" type="pres">
      <dgm:prSet presAssocID="{83852D8A-39A1-4C28-8EAE-E5D5DFD43C10}" presName="childShp" presStyleLbl="bgAccFollowNode1" presStyleIdx="0" presStyleCnt="1">
        <dgm:presLayoutVars>
          <dgm:bulletEnabled val="1"/>
        </dgm:presLayoutVars>
      </dgm:prSet>
      <dgm:spPr>
        <a:pattFill prst="trellis">
          <a:fgClr>
            <a:srgbClr val="7030A0"/>
          </a:fgClr>
          <a:bgClr>
            <a:schemeClr val="bg1"/>
          </a:bgClr>
        </a:pattFill>
      </dgm:spPr>
    </dgm:pt>
  </dgm:ptLst>
  <dgm:cxnLst>
    <dgm:cxn modelId="{86BA0A7E-3B19-45A4-8317-0940850AE424}" srcId="{2381FFDB-EC2C-49EE-BE67-96CCE6E8A9A8}" destId="{83852D8A-39A1-4C28-8EAE-E5D5DFD43C10}" srcOrd="0" destOrd="0" parTransId="{7944CBD5-3B36-4CD0-8B39-6833623ABA3F}" sibTransId="{97A17577-AA37-4A0C-8978-9197F6CBD364}"/>
    <dgm:cxn modelId="{6D0C95BE-8C23-4DE8-90E8-69BB58DBE7E7}" type="presOf" srcId="{83852D8A-39A1-4C28-8EAE-E5D5DFD43C10}" destId="{897F41DC-C881-4F61-8A10-AC2384D816C9}" srcOrd="0" destOrd="0" presId="urn:microsoft.com/office/officeart/2005/8/layout/vList6"/>
    <dgm:cxn modelId="{D978A3F8-D7E1-46EE-B2A3-F9EA2D774E76}" type="presOf" srcId="{2381FFDB-EC2C-49EE-BE67-96CCE6E8A9A8}" destId="{0706CBAD-3A23-4D1C-85FF-DAAB3C53F258}" srcOrd="0" destOrd="0" presId="urn:microsoft.com/office/officeart/2005/8/layout/vList6"/>
    <dgm:cxn modelId="{F94C7160-AA05-4BCA-B925-E77A532F231F}" type="presParOf" srcId="{0706CBAD-3A23-4D1C-85FF-DAAB3C53F258}" destId="{A509EAFA-BC1F-46ED-9212-E958BF6E29A8}" srcOrd="0" destOrd="0" presId="urn:microsoft.com/office/officeart/2005/8/layout/vList6"/>
    <dgm:cxn modelId="{DB845148-8A4C-4F26-AA8E-19C804CB4508}" type="presParOf" srcId="{A509EAFA-BC1F-46ED-9212-E958BF6E29A8}" destId="{897F41DC-C881-4F61-8A10-AC2384D816C9}" srcOrd="0" destOrd="0" presId="urn:microsoft.com/office/officeart/2005/8/layout/vList6"/>
    <dgm:cxn modelId="{A43F7F2D-06BB-43CD-A556-F7AE40FD1D95}" type="presParOf" srcId="{A509EAFA-BC1F-46ED-9212-E958BF6E29A8}" destId="{C4F8699D-2254-4914-8852-ED3480DDFCB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94647B-88F7-45E1-8C50-D5D2BB50B22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F3E5D-093F-4A08-AD8B-121216209A83}">
      <dgm:prSet custT="1"/>
      <dgm:spPr/>
      <dgm:t>
        <a:bodyPr/>
        <a:lstStyle/>
        <a:p>
          <a:pPr rtl="0"/>
          <a:r>
            <a:rPr lang="en-US" sz="3200" dirty="0" smtClean="0"/>
            <a:t>    </a:t>
          </a:r>
          <a:r>
            <a:rPr lang="bn-BD" sz="3600" dirty="0" smtClean="0"/>
            <a:t>রেখাংশ</a:t>
          </a:r>
          <a:r>
            <a:rPr lang="en-US" sz="3600" dirty="0" smtClean="0"/>
            <a:t> </a:t>
          </a:r>
          <a:r>
            <a:rPr lang="bn-BD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ও</a:t>
          </a:r>
          <a:r>
            <a:rPr lang="en-US" sz="3600" dirty="0" smtClean="0">
              <a:solidFill>
                <a:schemeClr val="bg1"/>
              </a:solidFill>
            </a:rPr>
            <a:t> </a:t>
          </a:r>
          <a:r>
            <a:rPr lang="en-US" sz="3600" dirty="0" smtClean="0"/>
            <a:t> </a:t>
          </a:r>
          <a:r>
            <a:rPr lang="bn-BD" sz="4400" b="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রশ্মির মধ্যে </a:t>
          </a:r>
          <a:endParaRPr lang="bn-BD" sz="4400" b="0" dirty="0">
            <a:solidFill>
              <a:schemeClr val="bg1"/>
            </a:solidFill>
          </a:endParaRPr>
        </a:p>
      </dgm:t>
    </dgm:pt>
    <dgm:pt modelId="{7209123E-FC30-4047-BB94-28B68C6C811B}" type="parTrans" cxnId="{45E50BC1-B0CD-4BBD-BD27-1F4925429067}">
      <dgm:prSet/>
      <dgm:spPr/>
      <dgm:t>
        <a:bodyPr/>
        <a:lstStyle/>
        <a:p>
          <a:endParaRPr lang="en-US"/>
        </a:p>
      </dgm:t>
    </dgm:pt>
    <dgm:pt modelId="{3AFF380F-8908-47E0-ADE6-AF2C5A2FE06A}" type="sibTrans" cxnId="{45E50BC1-B0CD-4BBD-BD27-1F4925429067}">
      <dgm:prSet/>
      <dgm:spPr/>
      <dgm:t>
        <a:bodyPr/>
        <a:lstStyle/>
        <a:p>
          <a:endParaRPr lang="en-US"/>
        </a:p>
      </dgm:t>
    </dgm:pt>
    <dgm:pt modelId="{06BA0D04-DFDA-4DAB-8F2B-48E4CF65C59E}" type="pres">
      <dgm:prSet presAssocID="{6094647B-88F7-45E1-8C50-D5D2BB50B22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B20704-C018-41BF-AE18-CB2D0D790164}" type="pres">
      <dgm:prSet presAssocID="{DCFF3E5D-093F-4A08-AD8B-121216209A83}" presName="composite" presStyleCnt="0"/>
      <dgm:spPr/>
    </dgm:pt>
    <dgm:pt modelId="{76F1E2D1-A48F-4CDF-BC65-27709827486A}" type="pres">
      <dgm:prSet presAssocID="{DCFF3E5D-093F-4A08-AD8B-121216209A83}" presName="imgShp" presStyleLbl="fgImgPlace1" presStyleIdx="0" presStyleCnt="1" custScaleX="69655" custScaleY="82058" custLinFactNeighborX="-2932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B1E95A4-014B-4EAB-B275-F9CCDECC545F}" type="pres">
      <dgm:prSet presAssocID="{DCFF3E5D-093F-4A08-AD8B-121216209A83}" presName="txShp" presStyleLbl="node1" presStyleIdx="0" presStyleCnt="1" custScaleX="150376" custLinFactY="2663" custLinFactNeighborX="-2211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CD52EF-76C5-4F97-9D47-985939167A52}" type="presOf" srcId="{DCFF3E5D-093F-4A08-AD8B-121216209A83}" destId="{AB1E95A4-014B-4EAB-B275-F9CCDECC545F}" srcOrd="0" destOrd="0" presId="urn:microsoft.com/office/officeart/2005/8/layout/vList3"/>
    <dgm:cxn modelId="{45E50BC1-B0CD-4BBD-BD27-1F4925429067}" srcId="{6094647B-88F7-45E1-8C50-D5D2BB50B22B}" destId="{DCFF3E5D-093F-4A08-AD8B-121216209A83}" srcOrd="0" destOrd="0" parTransId="{7209123E-FC30-4047-BB94-28B68C6C811B}" sibTransId="{3AFF380F-8908-47E0-ADE6-AF2C5A2FE06A}"/>
    <dgm:cxn modelId="{CA334F6D-7392-472F-929B-770BDB77D9EC}" type="presOf" srcId="{6094647B-88F7-45E1-8C50-D5D2BB50B22B}" destId="{06BA0D04-DFDA-4DAB-8F2B-48E4CF65C59E}" srcOrd="0" destOrd="0" presId="urn:microsoft.com/office/officeart/2005/8/layout/vList3"/>
    <dgm:cxn modelId="{6D8FCC4D-E592-4955-AC63-75487A228ED9}" type="presParOf" srcId="{06BA0D04-DFDA-4DAB-8F2B-48E4CF65C59E}" destId="{A2B20704-C018-41BF-AE18-CB2D0D790164}" srcOrd="0" destOrd="0" presId="urn:microsoft.com/office/officeart/2005/8/layout/vList3"/>
    <dgm:cxn modelId="{9D23A431-69EE-4A6B-937F-464A16EBFADD}" type="presParOf" srcId="{A2B20704-C018-41BF-AE18-CB2D0D790164}" destId="{76F1E2D1-A48F-4CDF-BC65-27709827486A}" srcOrd="0" destOrd="0" presId="urn:microsoft.com/office/officeart/2005/8/layout/vList3"/>
    <dgm:cxn modelId="{08909EEB-6435-4843-9CB5-92FAF2772B2E}" type="presParOf" srcId="{A2B20704-C018-41BF-AE18-CB2D0D790164}" destId="{AB1E95A4-014B-4EAB-B275-F9CCDECC545F}" srcOrd="1" destOrd="0" presId="urn:microsoft.com/office/officeart/2005/8/layout/vList3"/>
  </dgm:cxnLst>
  <dgm:bg>
    <a:pattFill prst="sphere">
      <a:fgClr>
        <a:srgbClr val="7030A0"/>
      </a:fgClr>
      <a:bgClr>
        <a:schemeClr val="bg1"/>
      </a:bgClr>
    </a:pattFill>
  </dgm:bg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094647B-88F7-45E1-8C50-D5D2BB50B22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9BF98E-1688-4354-BC2B-CB0263B55B3D}">
      <dgm:prSet custT="1"/>
      <dgm:spPr/>
      <dgm:t>
        <a:bodyPr/>
        <a:lstStyle/>
        <a:p>
          <a:r>
            <a:rPr lang="bn-BD" sz="4400" b="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তিনটি পার্থক্য লিখ। </a:t>
          </a:r>
        </a:p>
      </dgm:t>
    </dgm:pt>
    <dgm:pt modelId="{0FAA05CA-7DE8-4F64-BEC3-D639E1F9E952}" type="parTrans" cxnId="{73196AEC-B3FE-4754-BBAC-724FAA22CB78}">
      <dgm:prSet/>
      <dgm:spPr/>
      <dgm:t>
        <a:bodyPr/>
        <a:lstStyle/>
        <a:p>
          <a:endParaRPr lang="en-US"/>
        </a:p>
      </dgm:t>
    </dgm:pt>
    <dgm:pt modelId="{E7F7A69F-F6A3-426C-A160-B28064296E67}" type="sibTrans" cxnId="{73196AEC-B3FE-4754-BBAC-724FAA22CB78}">
      <dgm:prSet/>
      <dgm:spPr/>
      <dgm:t>
        <a:bodyPr/>
        <a:lstStyle/>
        <a:p>
          <a:endParaRPr lang="en-US"/>
        </a:p>
      </dgm:t>
    </dgm:pt>
    <dgm:pt modelId="{06BA0D04-DFDA-4DAB-8F2B-48E4CF65C59E}" type="pres">
      <dgm:prSet presAssocID="{6094647B-88F7-45E1-8C50-D5D2BB50B22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8EDA4E-589A-479E-9A5B-35B68F2F5E0E}" type="pres">
      <dgm:prSet presAssocID="{C19BF98E-1688-4354-BC2B-CB0263B55B3D}" presName="composite" presStyleCnt="0"/>
      <dgm:spPr/>
    </dgm:pt>
    <dgm:pt modelId="{6DCF80EB-5DF9-4B2D-B83C-84492ACD6178}" type="pres">
      <dgm:prSet presAssocID="{C19BF98E-1688-4354-BC2B-CB0263B55B3D}" presName="imgShp" presStyleLbl="fgImgPlace1" presStyleIdx="0" presStyleCnt="1" custScaleX="69970" custScaleY="81978" custLinFactNeighborX="-2948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626D464-23E4-4770-9AED-2E61878D9F23}" type="pres">
      <dgm:prSet presAssocID="{C19BF98E-1688-4354-BC2B-CB0263B55B3D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79084F-3698-425C-86B3-D4FFB4E1AB0B}" type="presOf" srcId="{6094647B-88F7-45E1-8C50-D5D2BB50B22B}" destId="{06BA0D04-DFDA-4DAB-8F2B-48E4CF65C59E}" srcOrd="0" destOrd="0" presId="urn:microsoft.com/office/officeart/2005/8/layout/vList3"/>
    <dgm:cxn modelId="{1B057FCD-7675-478B-885C-7B1C5C2763DD}" type="presOf" srcId="{C19BF98E-1688-4354-BC2B-CB0263B55B3D}" destId="{4626D464-23E4-4770-9AED-2E61878D9F23}" srcOrd="0" destOrd="0" presId="urn:microsoft.com/office/officeart/2005/8/layout/vList3"/>
    <dgm:cxn modelId="{73196AEC-B3FE-4754-BBAC-724FAA22CB78}" srcId="{6094647B-88F7-45E1-8C50-D5D2BB50B22B}" destId="{C19BF98E-1688-4354-BC2B-CB0263B55B3D}" srcOrd="0" destOrd="0" parTransId="{0FAA05CA-7DE8-4F64-BEC3-D639E1F9E952}" sibTransId="{E7F7A69F-F6A3-426C-A160-B28064296E67}"/>
    <dgm:cxn modelId="{CF29F629-FA4E-4D2E-807B-2F584902BE7F}" type="presParOf" srcId="{06BA0D04-DFDA-4DAB-8F2B-48E4CF65C59E}" destId="{D58EDA4E-589A-479E-9A5B-35B68F2F5E0E}" srcOrd="0" destOrd="0" presId="urn:microsoft.com/office/officeart/2005/8/layout/vList3"/>
    <dgm:cxn modelId="{B9A0F280-4D35-49BD-A11D-645DB9B2FACF}" type="presParOf" srcId="{D58EDA4E-589A-479E-9A5B-35B68F2F5E0E}" destId="{6DCF80EB-5DF9-4B2D-B83C-84492ACD6178}" srcOrd="0" destOrd="0" presId="urn:microsoft.com/office/officeart/2005/8/layout/vList3"/>
    <dgm:cxn modelId="{5E3F5F75-A853-4590-9FBA-C8A94C0CDAB3}" type="presParOf" srcId="{D58EDA4E-589A-479E-9A5B-35B68F2F5E0E}" destId="{4626D464-23E4-4770-9AED-2E61878D9F23}" srcOrd="1" destOrd="0" presId="urn:microsoft.com/office/officeart/2005/8/layout/vList3"/>
  </dgm:cxnLst>
  <dgm:bg>
    <a:pattFill prst="sphere">
      <a:fgClr>
        <a:srgbClr val="7030A0"/>
      </a:fgClr>
      <a:bgClr>
        <a:schemeClr val="bg1"/>
      </a:bgClr>
    </a:pattFill>
  </dgm:bg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BE7352-CFC1-456C-8937-3BD260CD356D}">
      <dsp:nvSpPr>
        <dsp:cNvPr id="0" name=""/>
        <dsp:cNvSpPr/>
      </dsp:nvSpPr>
      <dsp:spPr>
        <a:xfrm>
          <a:off x="0" y="0"/>
          <a:ext cx="1447800" cy="1447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5D59D-1053-4451-9CD5-769800714163}">
      <dsp:nvSpPr>
        <dsp:cNvPr id="0" name=""/>
        <dsp:cNvSpPr/>
      </dsp:nvSpPr>
      <dsp:spPr>
        <a:xfrm>
          <a:off x="723900" y="0"/>
          <a:ext cx="3467099" cy="1447800"/>
        </a:xfrm>
        <a:prstGeom prst="rect">
          <a:avLst/>
        </a:prstGeom>
        <a:pattFill prst="wave">
          <a:fgClr>
            <a:srgbClr val="92D050"/>
          </a:fgClr>
          <a:bgClr>
            <a:schemeClr val="bg1"/>
          </a:bgClr>
        </a:patt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lvl="0" algn="ctr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6600" b="1" kern="1200" dirty="0" smtClean="0"/>
            <a:t>মূল্যায়ন</a:t>
          </a:r>
          <a:endParaRPr lang="en-US" sz="6600" kern="1200" dirty="0"/>
        </a:p>
      </dsp:txBody>
      <dsp:txXfrm>
        <a:off x="723900" y="0"/>
        <a:ext cx="3467099" cy="1447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1E95A4-014B-4EAB-B275-F9CCDECC545F}">
      <dsp:nvSpPr>
        <dsp:cNvPr id="0" name=""/>
        <dsp:cNvSpPr/>
      </dsp:nvSpPr>
      <dsp:spPr>
        <a:xfrm rot="10800000">
          <a:off x="-1" y="825"/>
          <a:ext cx="5181602" cy="84481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2540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    </a:t>
          </a:r>
          <a:r>
            <a:rPr lang="bn-BD" sz="3200" kern="1200" dirty="0" smtClean="0"/>
            <a:t>রেখাংশের সংগা দাও।</a:t>
          </a:r>
          <a:endParaRPr lang="bn-BD" sz="3200" kern="1200" dirty="0"/>
        </a:p>
      </dsp:txBody>
      <dsp:txXfrm rot="10800000">
        <a:off x="211203" y="825"/>
        <a:ext cx="4970398" cy="844815"/>
      </dsp:txXfrm>
    </dsp:sp>
    <dsp:sp modelId="{76F1E2D1-A48F-4CDF-BC65-27709827486A}">
      <dsp:nvSpPr>
        <dsp:cNvPr id="0" name=""/>
        <dsp:cNvSpPr/>
      </dsp:nvSpPr>
      <dsp:spPr>
        <a:xfrm>
          <a:off x="573689" y="76201"/>
          <a:ext cx="588456" cy="69323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D5FF7-6AC7-46C7-980F-1E07EFDAFA46}">
      <dsp:nvSpPr>
        <dsp:cNvPr id="0" name=""/>
        <dsp:cNvSpPr/>
      </dsp:nvSpPr>
      <dsp:spPr>
        <a:xfrm>
          <a:off x="2398019" y="0"/>
          <a:ext cx="479242" cy="1074241"/>
        </a:xfrm>
        <a:prstGeom prst="rightArrow">
          <a:avLst>
            <a:gd name="adj1" fmla="val 75000"/>
            <a:gd name="adj2" fmla="val 50000"/>
          </a:avLst>
        </a:prstGeom>
        <a:pattFill prst="trellis">
          <a:fgClr>
            <a:srgbClr val="7030A0"/>
          </a:fgClr>
          <a:bgClr>
            <a:schemeClr val="bg1"/>
          </a:bgClr>
        </a:patt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03EF2-54FF-4482-8D00-07988EB90FF7}">
      <dsp:nvSpPr>
        <dsp:cNvPr id="0" name=""/>
        <dsp:cNvSpPr/>
      </dsp:nvSpPr>
      <dsp:spPr>
        <a:xfrm>
          <a:off x="0" y="0"/>
          <a:ext cx="2717194" cy="10742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1" kern="1200" dirty="0" smtClean="0"/>
            <a:t>একক কাজ</a:t>
          </a:r>
          <a:endParaRPr lang="en-US" sz="3600" kern="1200" dirty="0"/>
        </a:p>
      </dsp:txBody>
      <dsp:txXfrm>
        <a:off x="52440" y="52440"/>
        <a:ext cx="2612314" cy="9693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8699D-2254-4914-8852-ED3480DDFCB5}">
      <dsp:nvSpPr>
        <dsp:cNvPr id="0" name=""/>
        <dsp:cNvSpPr/>
      </dsp:nvSpPr>
      <dsp:spPr>
        <a:xfrm>
          <a:off x="2308368" y="375"/>
          <a:ext cx="663431" cy="768689"/>
        </a:xfrm>
        <a:prstGeom prst="rightArrow">
          <a:avLst>
            <a:gd name="adj1" fmla="val 75000"/>
            <a:gd name="adj2" fmla="val 50000"/>
          </a:avLst>
        </a:prstGeom>
        <a:pattFill prst="trellis">
          <a:fgClr>
            <a:srgbClr val="7030A0"/>
          </a:fgClr>
          <a:bgClr>
            <a:schemeClr val="bg1"/>
          </a:bgClr>
        </a:patt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7F41DC-C881-4F61-8A10-AC2384D816C9}">
      <dsp:nvSpPr>
        <dsp:cNvPr id="0" name=""/>
        <dsp:cNvSpPr/>
      </dsp:nvSpPr>
      <dsp:spPr>
        <a:xfrm>
          <a:off x="0" y="0"/>
          <a:ext cx="2308368" cy="768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/>
            <a:t>দলীয় কাজ</a:t>
          </a:r>
          <a:endParaRPr lang="en-US" sz="3200" kern="1200" dirty="0"/>
        </a:p>
      </dsp:txBody>
      <dsp:txXfrm>
        <a:off x="37524" y="37524"/>
        <a:ext cx="2233320" cy="6936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1E95A4-014B-4EAB-B275-F9CCDECC545F}">
      <dsp:nvSpPr>
        <dsp:cNvPr id="0" name=""/>
        <dsp:cNvSpPr/>
      </dsp:nvSpPr>
      <dsp:spPr>
        <a:xfrm rot="10800000">
          <a:off x="-1" y="825"/>
          <a:ext cx="5181602" cy="84481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2540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    </a:t>
          </a:r>
          <a:r>
            <a:rPr lang="bn-BD" sz="3600" kern="1200" dirty="0" smtClean="0"/>
            <a:t>রেখাংশ</a:t>
          </a:r>
          <a:r>
            <a:rPr lang="en-US" sz="3600" kern="1200" dirty="0" smtClean="0"/>
            <a:t> </a:t>
          </a:r>
          <a:r>
            <a:rPr lang="bn-BD" sz="3600" b="1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ও</a:t>
          </a:r>
          <a:r>
            <a:rPr lang="en-US" sz="3600" kern="1200" dirty="0" smtClean="0">
              <a:solidFill>
                <a:schemeClr val="bg1"/>
              </a:solidFill>
            </a:rPr>
            <a:t> </a:t>
          </a:r>
          <a:r>
            <a:rPr lang="en-US" sz="3600" kern="1200" dirty="0" smtClean="0"/>
            <a:t> </a:t>
          </a:r>
          <a:r>
            <a:rPr lang="bn-BD" sz="4400" b="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রশ্মির মধ্যে </a:t>
          </a:r>
          <a:endParaRPr lang="bn-BD" sz="4400" b="0" kern="1200" dirty="0">
            <a:solidFill>
              <a:schemeClr val="bg1"/>
            </a:solidFill>
          </a:endParaRPr>
        </a:p>
      </dsp:txBody>
      <dsp:txXfrm rot="10800000">
        <a:off x="211203" y="825"/>
        <a:ext cx="4970398" cy="844815"/>
      </dsp:txXfrm>
    </dsp:sp>
    <dsp:sp modelId="{76F1E2D1-A48F-4CDF-BC65-27709827486A}">
      <dsp:nvSpPr>
        <dsp:cNvPr id="0" name=""/>
        <dsp:cNvSpPr/>
      </dsp:nvSpPr>
      <dsp:spPr>
        <a:xfrm>
          <a:off x="325947" y="76201"/>
          <a:ext cx="588456" cy="69323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6D464-23E4-4770-9AED-2E61878D9F23}">
      <dsp:nvSpPr>
        <dsp:cNvPr id="0" name=""/>
        <dsp:cNvSpPr/>
      </dsp:nvSpPr>
      <dsp:spPr>
        <a:xfrm rot="10800000">
          <a:off x="-1" y="412"/>
          <a:ext cx="5181602" cy="84481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2540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তিনটি পার্থক্য লিখ। </a:t>
          </a:r>
        </a:p>
      </dsp:txBody>
      <dsp:txXfrm rot="10800000">
        <a:off x="211203" y="412"/>
        <a:ext cx="4970398" cy="844815"/>
      </dsp:txXfrm>
    </dsp:sp>
    <dsp:sp modelId="{6DCF80EB-5DF9-4B2D-B83C-84492ACD6178}">
      <dsp:nvSpPr>
        <dsp:cNvPr id="0" name=""/>
        <dsp:cNvSpPr/>
      </dsp:nvSpPr>
      <dsp:spPr>
        <a:xfrm>
          <a:off x="323282" y="76539"/>
          <a:ext cx="591117" cy="69256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6DA84-4D13-440D-A651-D2495A65DE4F}" type="datetimeFigureOut">
              <a:rPr lang="en-US" smtClean="0"/>
              <a:t>2/25/2013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E6236-2542-460D-8C66-425C1951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13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236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042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799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054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29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03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311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646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34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28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18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64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3.gif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nk_flower-323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98" y="457200"/>
            <a:ext cx="8068102" cy="592398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2" name="TextBox 1"/>
          <p:cNvSpPr txBox="1"/>
          <p:nvPr/>
        </p:nvSpPr>
        <p:spPr>
          <a:xfrm>
            <a:off x="685800" y="1981200"/>
            <a:ext cx="8077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bn-BD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11500" b="1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bn-BD" sz="115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bn-BD" sz="115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</a:t>
            </a:r>
            <a:r>
              <a:rPr lang="bn-BD" sz="115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ভে</a:t>
            </a:r>
            <a:r>
              <a:rPr lang="bn-BD" sz="115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চ্ছা</a:t>
            </a:r>
            <a:endParaRPr lang="en-US" sz="115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7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8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</p:spTree>
    <p:extLst>
      <p:ext uri="{BB962C8B-B14F-4D97-AF65-F5344CB8AC3E}">
        <p14:creationId xmlns:p14="http://schemas.microsoft.com/office/powerpoint/2010/main" val="230694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656243" y="2099100"/>
            <a:ext cx="4237549" cy="3996900"/>
            <a:chOff x="4444052" y="1946700"/>
            <a:chExt cx="4776148" cy="399690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228" y="2133600"/>
              <a:ext cx="2182091" cy="5929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1" name="Group 10"/>
            <p:cNvGrpSpPr/>
            <p:nvPr/>
          </p:nvGrpSpPr>
          <p:grpSpPr>
            <a:xfrm>
              <a:off x="4444052" y="1946700"/>
              <a:ext cx="4776148" cy="3996900"/>
              <a:chOff x="4444052" y="1946700"/>
              <a:chExt cx="4776148" cy="3996900"/>
            </a:xfrm>
          </p:grpSpPr>
          <p:sp>
            <p:nvSpPr>
              <p:cNvPr id="3" name="Vertical Scroll 2"/>
              <p:cNvSpPr/>
              <p:nvPr/>
            </p:nvSpPr>
            <p:spPr>
              <a:xfrm>
                <a:off x="4444052" y="1946700"/>
                <a:ext cx="4776148" cy="3996900"/>
              </a:xfrm>
              <a:prstGeom prst="verticalScroll">
                <a:avLst>
                  <a:gd name="adj" fmla="val 6247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n-BD" sz="4000" b="1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bn-BD" sz="4000" b="1" dirty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bn-BD" sz="4000" b="1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bn-BD" sz="4400" b="1" dirty="0">
                    <a:solidFill>
                      <a:srgbClr val="00B050"/>
                    </a:solidFill>
                    <a:latin typeface="NikoshLightBAN" pitchFamily="2" charset="0"/>
                    <a:cs typeface="NikoshLightBAN" pitchFamily="2" charset="0"/>
                  </a:rPr>
                  <a:t>শ্রেণী- </a:t>
                </a:r>
                <a:r>
                  <a:rPr lang="bn-BD" sz="4400" b="1" dirty="0" smtClean="0">
                    <a:solidFill>
                      <a:srgbClr val="00B050"/>
                    </a:solidFill>
                    <a:latin typeface="NikoshLightBAN" pitchFamily="2" charset="0"/>
                    <a:cs typeface="NikoshLightBAN" pitchFamily="2" charset="0"/>
                  </a:rPr>
                  <a:t>সপ্তম</a:t>
                </a:r>
                <a:endParaRPr lang="en-US" sz="4400" b="1" dirty="0">
                  <a:solidFill>
                    <a:srgbClr val="00B050"/>
                  </a:solidFill>
                  <a:latin typeface="NikoshLightBAN" pitchFamily="2" charset="0"/>
                  <a:cs typeface="NikoshLightBAN" pitchFamily="2" charset="0"/>
                </a:endParaRPr>
              </a:p>
              <a:p>
                <a:pPr algn="ctr"/>
                <a:r>
                  <a:rPr lang="bn-BD" sz="3600" b="1" dirty="0" smtClean="0">
                    <a:solidFill>
                      <a:srgbClr val="7030A0"/>
                    </a:solidFill>
                    <a:latin typeface="NikoshLightBAN" pitchFamily="2" charset="0"/>
                    <a:cs typeface="NikoshLightBAN" pitchFamily="2" charset="0"/>
                  </a:rPr>
                  <a:t>বিষয় – গণিত</a:t>
                </a:r>
              </a:p>
              <a:p>
                <a:pPr algn="ctr"/>
                <a:r>
                  <a:rPr lang="bn-BD" sz="2400" b="1" dirty="0" smtClean="0">
                    <a:solidFill>
                      <a:srgbClr val="00B0F0"/>
                    </a:solidFill>
                    <a:latin typeface="NikoshLightBAN" pitchFamily="2" charset="0"/>
                    <a:cs typeface="NikoshLightBAN" pitchFamily="2" charset="0"/>
                  </a:rPr>
                  <a:t>জ্যামিতি</a:t>
                </a:r>
                <a:endParaRPr lang="en-US" sz="2800" b="1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bn-BD" sz="3600" b="1" dirty="0" smtClean="0">
                    <a:solidFill>
                      <a:schemeClr val="accent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সময় – ৪০ মিনিট</a:t>
                </a:r>
                <a:endParaRPr lang="en-US" sz="2800" b="1" dirty="0" smtClean="0">
                  <a:solidFill>
                    <a:schemeClr val="accent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bn-BD" sz="2800" b="1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sz="2800" b="1" dirty="0" smtClean="0">
                  <a:latin typeface="NikoshBAN" pitchFamily="2" charset="0"/>
                  <a:cs typeface="NikoshBAN" pitchFamily="2" charset="0"/>
                </a:endParaRPr>
              </a:p>
              <a:p>
                <a:endParaRPr lang="bn-BD" sz="2800" b="1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sz="2800" b="1" dirty="0" smtClean="0">
                  <a:latin typeface="NikoshBAN" pitchFamily="2" charset="0"/>
                  <a:cs typeface="NikoshBAN" pitchFamily="2" charset="0"/>
                </a:endParaRPr>
              </a:p>
              <a:p>
                <a:endParaRPr lang="bn-BD" sz="2800" b="1" dirty="0">
                  <a:latin typeface="NikoshBAN" pitchFamily="2" charset="0"/>
                  <a:cs typeface="NikoshBAN" pitchFamily="2" charset="0"/>
                </a:endParaRPr>
              </a:p>
            </p:txBody>
          </p:sp>
          <p:pic>
            <p:nvPicPr>
              <p:cNvPr id="7" name="Picture 6" descr="guestbk2.gif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8056418" y="4904129"/>
                <a:ext cx="838200" cy="876300"/>
              </a:xfrm>
              <a:prstGeom prst="rect">
                <a:avLst/>
              </a:prstGeom>
            </p:spPr>
          </p:pic>
        </p:grpSp>
      </p:grpSp>
      <p:grpSp>
        <p:nvGrpSpPr>
          <p:cNvPr id="2" name="Group 1"/>
          <p:cNvGrpSpPr/>
          <p:nvPr/>
        </p:nvGrpSpPr>
        <p:grpSpPr>
          <a:xfrm>
            <a:off x="212191" y="2099100"/>
            <a:ext cx="4668982" cy="3996900"/>
            <a:chOff x="20782" y="1946700"/>
            <a:chExt cx="4776148" cy="3996900"/>
          </a:xfrm>
        </p:grpSpPr>
        <p:sp>
          <p:nvSpPr>
            <p:cNvPr id="5" name="Vertical Scroll 4"/>
            <p:cNvSpPr/>
            <p:nvPr/>
          </p:nvSpPr>
          <p:spPr>
            <a:xfrm>
              <a:off x="20782" y="1946700"/>
              <a:ext cx="4776148" cy="3996900"/>
            </a:xfrm>
            <a:prstGeom prst="verticalScroll">
              <a:avLst>
                <a:gd name="adj" fmla="val 6247"/>
              </a:avLst>
            </a:prstGeom>
            <a:pattFill prst="dotDmn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 sz="4000" b="1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bn-BD" sz="4000" b="1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5400" b="1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মোঃ </a:t>
              </a:r>
              <a:r>
                <a:rPr lang="bn-BD" sz="5400" b="1" dirty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হজরত </a:t>
              </a:r>
              <a:r>
                <a:rPr lang="bn-BD" sz="5400" b="1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আলী </a:t>
              </a:r>
              <a:endParaRPr lang="en-US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8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সহকারী শিক্ষক</a:t>
              </a:r>
              <a:r>
                <a:rPr lang="en-US" sz="28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(</a:t>
              </a:r>
              <a:r>
                <a:rPr lang="bn-BD" sz="28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কম্পিউটার)</a:t>
              </a:r>
              <a:endPara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3600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পুনট বালিকা উচ্চ </a:t>
              </a:r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বিদ্যালয়</a:t>
              </a:r>
              <a:endPara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3200" b="1" dirty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কালাই , </a:t>
              </a:r>
              <a:r>
                <a:rPr lang="bn-BD" sz="3200" b="1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জয়পুরহাট</a:t>
              </a:r>
              <a:r>
                <a:rPr lang="bn-BD" sz="3200" b="1" dirty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।</a:t>
              </a:r>
            </a:p>
            <a:p>
              <a:pPr algn="ctr"/>
              <a:endParaRPr lang="bn-BD" sz="2800" b="1" dirty="0">
                <a:latin typeface="NikoshBAN" pitchFamily="2" charset="0"/>
                <a:cs typeface="NikoshBAN" pitchFamily="2" charset="0"/>
              </a:endParaRPr>
            </a:p>
            <a:p>
              <a:endParaRPr lang="en-US" sz="2800" b="1" dirty="0" smtClean="0">
                <a:latin typeface="NikoshBAN" pitchFamily="2" charset="0"/>
                <a:cs typeface="NikoshBAN" pitchFamily="2" charset="0"/>
              </a:endParaRPr>
            </a:p>
            <a:p>
              <a:endParaRPr lang="bn-BD" sz="2800" b="1" dirty="0">
                <a:latin typeface="NikoshBAN" pitchFamily="2" charset="0"/>
                <a:cs typeface="NikoshBAN" pitchFamily="2" charset="0"/>
              </a:endParaRPr>
            </a:p>
            <a:p>
              <a:endParaRPr lang="en-US" sz="2800" b="1" dirty="0" smtClean="0">
                <a:latin typeface="NikoshBAN" pitchFamily="2" charset="0"/>
                <a:cs typeface="NikoshBAN" pitchFamily="2" charset="0"/>
              </a:endParaRPr>
            </a:p>
            <a:p>
              <a:endParaRPr lang="bn-BD" sz="28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7" descr="icecream.gif"/>
            <p:cNvPicPr>
              <a:picLocks noChangeAspect="1"/>
            </p:cNvPicPr>
            <p:nvPr/>
          </p:nvPicPr>
          <p:blipFill>
            <a:blip r:embed="rId4">
              <a:lum contrast="40000"/>
            </a:blip>
            <a:stretch>
              <a:fillRect/>
            </a:stretch>
          </p:blipFill>
          <p:spPr>
            <a:xfrm>
              <a:off x="297873" y="4512062"/>
              <a:ext cx="895350" cy="1352550"/>
            </a:xfrm>
            <a:prstGeom prst="rect">
              <a:avLst/>
            </a:prstGeom>
          </p:spPr>
        </p:pic>
      </p:grpSp>
      <p:sp>
        <p:nvSpPr>
          <p:cNvPr id="4" name="Up Ribbon 3"/>
          <p:cNvSpPr/>
          <p:nvPr/>
        </p:nvSpPr>
        <p:spPr>
          <a:xfrm>
            <a:off x="685800" y="457200"/>
            <a:ext cx="7772400" cy="1219200"/>
          </a:xfrm>
          <a:prstGeom prst="ribbon2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2408856" y="533400"/>
            <a:ext cx="3915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পরিচিতি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7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</p:spTree>
    <p:extLst>
      <p:ext uri="{BB962C8B-B14F-4D97-AF65-F5344CB8AC3E}">
        <p14:creationId xmlns:p14="http://schemas.microsoft.com/office/powerpoint/2010/main" val="292939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0130" y="457200"/>
            <a:ext cx="7494270" cy="1569660"/>
          </a:xfrm>
          <a:prstGeom prst="rect">
            <a:avLst/>
          </a:prstGeom>
          <a:pattFill prst="diagBrick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9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9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bn-BD" sz="9600" b="1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bn-BD" sz="9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96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1080" y="1905000"/>
            <a:ext cx="7513320" cy="923330"/>
          </a:xfrm>
          <a:prstGeom prst="rect">
            <a:avLst/>
          </a:prstGeom>
          <a:pattFill prst="dotDmnd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"/>
            </a:pP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রেখাংশ ও রশ্মি কি তা বলতে পারবে</a:t>
            </a: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986207"/>
            <a:ext cx="7528560" cy="1661993"/>
          </a:xfrm>
          <a:prstGeom prst="rect">
            <a:avLst/>
          </a:prstGeom>
          <a:pattFill prst="openDmnd">
            <a:fgClr>
              <a:schemeClr val="tx2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F"/>
            </a:pP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রেখাংশ ও রশ্মির মধ্যে পার্থক্য</a:t>
            </a:r>
          </a:p>
          <a:p>
            <a:pPr>
              <a:buClr>
                <a:srgbClr val="FF0000"/>
              </a:buClr>
            </a:pPr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নির্ণয় করতে পারবে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0130" y="4816495"/>
            <a:ext cx="7543800" cy="1508105"/>
          </a:xfrm>
          <a:prstGeom prst="rect">
            <a:avLst/>
          </a:prstGeom>
          <a:pattFill prst="lgGrid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F"/>
            </a:pP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রেখাংশ দেওয়া থাকলে  ত্রিভূজ </a:t>
            </a:r>
            <a:endParaRPr lang="bn-BD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rgbClr val="FF0000"/>
              </a:buClr>
            </a:pP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আঁকতে  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2800" dirty="0" smtClean="0">
                <a:solidFill>
                  <a:srgbClr val="002060"/>
                </a:solidFill>
              </a:rPr>
              <a:t>।</a:t>
            </a:r>
            <a:endParaRPr lang="bn-BD" sz="4000" dirty="0">
              <a:solidFill>
                <a:srgbClr val="00206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8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9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20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21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133600"/>
            <a:ext cx="7848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পূর্ব জ্ঞান যাচাই </a:t>
            </a:r>
            <a:endParaRPr lang="en-US" sz="11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6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7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sp>
        <p:nvSpPr>
          <p:cNvPr id="7" name="Oval 6"/>
          <p:cNvSpPr/>
          <p:nvPr/>
        </p:nvSpPr>
        <p:spPr>
          <a:xfrm flipV="1">
            <a:off x="4499373" y="1602271"/>
            <a:ext cx="96143" cy="685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90600" y="1905000"/>
            <a:ext cx="7239000" cy="120032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বিন্দু</a:t>
            </a:r>
            <a:endParaRPr lang="en-US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3884474"/>
            <a:ext cx="7239000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যার দৈর্ঘ্য, প্রস্থ ও বেধ নেই কিন্তু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শুধু অবস্থান আছে।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90800" y="647700"/>
            <a:ext cx="3105150" cy="1676400"/>
            <a:chOff x="1743075" y="2514600"/>
            <a:chExt cx="3105150" cy="1676400"/>
          </a:xfrm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orthographicFront"/>
            <a:lightRig rig="sunset" dir="t"/>
          </a:scene3d>
        </p:grpSpPr>
        <p:sp>
          <p:nvSpPr>
            <p:cNvPr id="2" name="Rectangle 1"/>
            <p:cNvSpPr/>
            <p:nvPr/>
          </p:nvSpPr>
          <p:spPr>
            <a:xfrm>
              <a:off x="2305050" y="2895600"/>
              <a:ext cx="2514600" cy="1295400"/>
            </a:xfrm>
            <a:prstGeom prst="rect">
              <a:avLst/>
            </a:prstGeom>
            <a:noFill/>
            <a:ln>
              <a:miter lim="800000"/>
            </a:ln>
            <a:sp3d prstMaterial="legacyWirefram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752600" y="2514600"/>
              <a:ext cx="2514600" cy="1295400"/>
            </a:xfrm>
            <a:prstGeom prst="rect">
              <a:avLst/>
            </a:prstGeom>
            <a:noFill/>
            <a:ln>
              <a:miter lim="800000"/>
            </a:ln>
            <a:sp3d prstMaterial="legacyWirefram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4267200" y="2514600"/>
              <a:ext cx="552450" cy="381000"/>
            </a:xfrm>
            <a:prstGeom prst="line">
              <a:avLst/>
            </a:prstGeom>
            <a:ln w="15875">
              <a:miter lim="800000"/>
            </a:ln>
            <a:sp3d prstMaterial="legacyWireframe"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752600" y="2514600"/>
              <a:ext cx="552450" cy="381000"/>
            </a:xfrm>
            <a:prstGeom prst="line">
              <a:avLst/>
            </a:prstGeom>
            <a:ln w="15875">
              <a:miter lim="800000"/>
            </a:ln>
            <a:sp3d prstMaterial="legacyWireframe"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43075" y="3810000"/>
              <a:ext cx="552450" cy="381000"/>
            </a:xfrm>
            <a:prstGeom prst="line">
              <a:avLst/>
            </a:prstGeom>
            <a:ln>
              <a:miter lim="800000"/>
            </a:ln>
            <a:sp3d prstMaterial="legacyWireframe"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295775" y="3810000"/>
              <a:ext cx="552450" cy="381000"/>
            </a:xfrm>
            <a:prstGeom prst="line">
              <a:avLst/>
            </a:prstGeom>
            <a:ln>
              <a:miter lim="800000"/>
            </a:ln>
            <a:sp3d prstMaterial="legacyWireframe"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1" name="Picture 10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2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sp>
        <p:nvSpPr>
          <p:cNvPr id="15" name="TextBox 14"/>
          <p:cNvSpPr txBox="1"/>
          <p:nvPr/>
        </p:nvSpPr>
        <p:spPr>
          <a:xfrm>
            <a:off x="1025125" y="2590800"/>
            <a:ext cx="7239000" cy="120032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ঘনবস্তু</a:t>
            </a:r>
            <a:endParaRPr lang="en-US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0600" y="3962400"/>
            <a:ext cx="7239000" cy="2308324"/>
          </a:xfrm>
          <a:prstGeom prst="rect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যার দৈর্ঘ্য, প্রস্থ ও উচ্চতা আছে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অর্থাৎ সমতল পৃষ্ট দ্বারা সীমাবদ্ধ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ক্ষেত্রকে ঘনবস্তু বলে।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54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grpSp>
        <p:nvGrpSpPr>
          <p:cNvPr id="11" name="Group 10"/>
          <p:cNvGrpSpPr/>
          <p:nvPr/>
        </p:nvGrpSpPr>
        <p:grpSpPr>
          <a:xfrm>
            <a:off x="914400" y="1524000"/>
            <a:ext cx="7239000" cy="228600"/>
            <a:chOff x="914400" y="1524000"/>
            <a:chExt cx="7239000" cy="228600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914400" y="1600200"/>
              <a:ext cx="7239000" cy="76200"/>
            </a:xfrm>
            <a:prstGeom prst="straightConnector1">
              <a:avLst/>
            </a:prstGeom>
            <a:ln w="50800" cmpd="sng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4267200" y="1524000"/>
              <a:ext cx="2286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20808" y="1106269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</a:t>
            </a:r>
            <a:endParaRPr lang="en-US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477000" y="990600"/>
            <a:ext cx="471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B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3505200" y="2286000"/>
            <a:ext cx="1489510" cy="1200329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রেখা</a:t>
            </a:r>
            <a:endParaRPr lang="en-US" sz="72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600" y="3657600"/>
            <a:ext cx="7924800" cy="830997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কোন বিন্দু থেকে উভয় দিকে অসীম পর্যন্ত</a:t>
            </a:r>
            <a:endParaRPr lang="en-US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" y="4465320"/>
            <a:ext cx="7924800" cy="769441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বিস্তৃত সীমাকে </a:t>
            </a:r>
            <a:r>
              <a:rPr lang="bn-BD" sz="4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রেখা বলে।</a:t>
            </a:r>
            <a:endParaRPr lang="en-US" sz="4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sp>
        <p:nvSpPr>
          <p:cNvPr id="7" name="TextBox 6"/>
          <p:cNvSpPr txBox="1"/>
          <p:nvPr/>
        </p:nvSpPr>
        <p:spPr>
          <a:xfrm>
            <a:off x="838200" y="2362200"/>
            <a:ext cx="6858000" cy="1107996"/>
          </a:xfrm>
          <a:prstGeom prst="rect">
            <a:avLst/>
          </a:prstGeom>
          <a:pattFill prst="dashVert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রেখাংশ </a:t>
            </a:r>
            <a:endParaRPr lang="en-US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1905000" y="1600200"/>
            <a:ext cx="4191794" cy="336074"/>
            <a:chOff x="2133600" y="960120"/>
            <a:chExt cx="4191794" cy="336074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133600" y="1143000"/>
              <a:ext cx="41910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1995646" y="1112520"/>
              <a:ext cx="305594" cy="79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6172200" y="1143000"/>
              <a:ext cx="305594" cy="79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838200" y="3877270"/>
            <a:ext cx="6858000" cy="923330"/>
          </a:xfrm>
          <a:prstGeom prst="rect">
            <a:avLst/>
          </a:prstGeom>
          <a:pattFill prst="dashHorz">
            <a:fgClr>
              <a:schemeClr val="accent1"/>
            </a:fgClr>
            <a:bgClr>
              <a:schemeClr val="bg1"/>
            </a:bgClr>
          </a:pattFill>
        </p:spPr>
        <p:txBody>
          <a:bodyPr wrap="square" lIns="91440" tIns="45720" rIns="91440" bIns="45720">
            <a:spAutoFit/>
          </a:bodyPr>
          <a:lstStyle/>
          <a:p>
            <a:r>
              <a:rPr lang="bn-BD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রেখার অংশকে রেখাংশ বলে।</a:t>
            </a:r>
            <a:endParaRPr lang="en-US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600" y="914400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867400" y="990600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0" grpId="0" animBg="1"/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590800"/>
            <a:ext cx="7391400" cy="1107996"/>
          </a:xfrm>
          <a:prstGeom prst="rect">
            <a:avLst/>
          </a:prstGeom>
          <a:pattFill prst="openDmnd">
            <a:fgClr>
              <a:schemeClr val="accent2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রশ্মি</a:t>
            </a:r>
            <a:endParaRPr lang="en-US" sz="6600" b="1" dirty="0"/>
          </a:p>
        </p:txBody>
      </p:sp>
      <p:sp>
        <p:nvSpPr>
          <p:cNvPr id="3" name="Rectangle 2"/>
          <p:cNvSpPr/>
          <p:nvPr/>
        </p:nvSpPr>
        <p:spPr>
          <a:xfrm>
            <a:off x="998183" y="4191000"/>
            <a:ext cx="7391400" cy="1754326"/>
          </a:xfrm>
          <a:prstGeom prst="rect">
            <a:avLst/>
          </a:prstGeom>
          <a:pattFill prst="dashVert">
            <a:fgClr>
              <a:schemeClr val="accent2">
                <a:lumMod val="75000"/>
              </a:schemeClr>
            </a:fgClr>
            <a:bgClr>
              <a:schemeClr val="bg1"/>
            </a:bgClr>
          </a:pattFill>
        </p:spPr>
        <p:txBody>
          <a:bodyPr wrap="square" lIns="91440" tIns="45720" rIns="91440" bIns="45720">
            <a:spAutoFit/>
          </a:bodyPr>
          <a:lstStyle/>
          <a:p>
            <a:r>
              <a:rPr lang="bn-BD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কোন স্থির বিন্দু থেকে একই দিকে </a:t>
            </a:r>
          </a:p>
          <a:p>
            <a:r>
              <a:rPr lang="bn-BD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অসীম </a:t>
            </a:r>
            <a:r>
              <a:rPr lang="bn-BD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পর্যন্ত সীমাকে </a:t>
            </a:r>
            <a:r>
              <a:rPr lang="bn-BD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রশ্মি  বলে</a:t>
            </a:r>
            <a:r>
              <a:rPr lang="bn-BD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0" name="Picture 9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1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2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sp>
        <p:nvSpPr>
          <p:cNvPr id="14" name="TextBox 13"/>
          <p:cNvSpPr txBox="1"/>
          <p:nvPr/>
        </p:nvSpPr>
        <p:spPr>
          <a:xfrm>
            <a:off x="1066800" y="1472625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909102" y="1548825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1295400" y="2076450"/>
            <a:ext cx="6172200" cy="209550"/>
            <a:chOff x="1295400" y="2076450"/>
            <a:chExt cx="6172200" cy="209550"/>
          </a:xfrm>
        </p:grpSpPr>
        <p:grpSp>
          <p:nvGrpSpPr>
            <p:cNvPr id="8" name="Group 7"/>
            <p:cNvGrpSpPr/>
            <p:nvPr/>
          </p:nvGrpSpPr>
          <p:grpSpPr>
            <a:xfrm>
              <a:off x="1295400" y="2133600"/>
              <a:ext cx="6172200" cy="152400"/>
              <a:chOff x="1295400" y="2133600"/>
              <a:chExt cx="6172200" cy="152400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flipV="1">
                <a:off x="1295400" y="2133600"/>
                <a:ext cx="6172200" cy="76200"/>
              </a:xfrm>
              <a:prstGeom prst="straightConnector1">
                <a:avLst/>
              </a:prstGeom>
              <a:ln w="444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Oval 6"/>
              <p:cNvSpPr/>
              <p:nvPr/>
            </p:nvSpPr>
            <p:spPr>
              <a:xfrm>
                <a:off x="1325880" y="2133600"/>
                <a:ext cx="76200" cy="152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Oval 4"/>
            <p:cNvSpPr/>
            <p:nvPr/>
          </p:nvSpPr>
          <p:spPr>
            <a:xfrm>
              <a:off x="6096000" y="2076450"/>
              <a:ext cx="762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sp>
        <p:nvSpPr>
          <p:cNvPr id="8" name="TextBox 7"/>
          <p:cNvSpPr txBox="1"/>
          <p:nvPr/>
        </p:nvSpPr>
        <p:spPr>
          <a:xfrm>
            <a:off x="685800" y="889337"/>
            <a:ext cx="7772400" cy="1446550"/>
          </a:xfrm>
          <a:prstGeom prst="rect">
            <a:avLst/>
          </a:prstGeom>
          <a:pattFill prst="ltDnDiag">
            <a:fgClr>
              <a:schemeClr val="accent2">
                <a:lumMod val="75000"/>
              </a:schemeClr>
            </a:fgClr>
            <a:bgClr>
              <a:schemeClr val="accent6">
                <a:lumMod val="40000"/>
                <a:lumOff val="60000"/>
              </a:schemeClr>
            </a:bgClr>
          </a:patt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800" b="1" u="sng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সম্পাদ্য -১</a:t>
            </a:r>
            <a:endParaRPr lang="en-US" sz="5400" b="1" u="sng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3623608"/>
            <a:ext cx="7772400" cy="1938992"/>
          </a:xfrm>
          <a:prstGeom prst="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 ত্রিভূজের তিনটি রেখাংশ </a:t>
            </a:r>
          </a:p>
          <a:p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দেওয়া আছে, ত্রিভূজটি </a:t>
            </a: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আঁক 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3803" y="838200"/>
            <a:ext cx="7772400" cy="1754326"/>
          </a:xfrm>
          <a:prstGeom prst="rect">
            <a:avLst/>
          </a:prstGeom>
          <a:pattFill prst="dashVert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 ত্রিভূজের </a:t>
            </a:r>
            <a:r>
              <a:rPr lang="bn-BD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তিনটি রেখাংশ </a:t>
            </a:r>
            <a:endParaRPr lang="bn-BD" sz="5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যথাক্রমে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a,b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,c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7601" y="2791359"/>
            <a:ext cx="593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a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59273" y="3400959"/>
            <a:ext cx="593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b</a:t>
            </a:r>
            <a:endParaRPr lang="en-US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59272" y="3934359"/>
            <a:ext cx="593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c</a:t>
            </a:r>
            <a:endParaRPr lang="en-US" sz="4000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10" name="Picture 9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1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2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1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sp>
        <p:nvSpPr>
          <p:cNvPr id="14" name="TextBox 13"/>
          <p:cNvSpPr txBox="1"/>
          <p:nvPr/>
        </p:nvSpPr>
        <p:spPr>
          <a:xfrm>
            <a:off x="613173" y="5020270"/>
            <a:ext cx="7845027" cy="923330"/>
          </a:xfrm>
          <a:prstGeom prst="rect">
            <a:avLst/>
          </a:prstGeom>
          <a:pattFill prst="dashVert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ত্রিভূজটি</a:t>
            </a:r>
            <a:r>
              <a:rPr lang="bn-BD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আঁকতে হবে ।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676400" y="3183541"/>
            <a:ext cx="39624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743074" y="3783616"/>
            <a:ext cx="2600326" cy="1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752600" y="4374166"/>
            <a:ext cx="3048001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33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cxnSp>
        <p:nvCxnSpPr>
          <p:cNvPr id="12" name="Straight Arrow Connector 11"/>
          <p:cNvCxnSpPr/>
          <p:nvPr/>
        </p:nvCxnSpPr>
        <p:spPr>
          <a:xfrm>
            <a:off x="1295400" y="2894012"/>
            <a:ext cx="6019800" cy="1588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1295400" y="838200"/>
            <a:ext cx="2133600" cy="2057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514600" y="914400"/>
            <a:ext cx="2743200" cy="1981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66800" y="2971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705600" y="3048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</a:t>
            </a:r>
            <a:endParaRPr lang="en-US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5181600" y="2743200"/>
            <a:ext cx="457200" cy="980420"/>
            <a:chOff x="5181600" y="3657600"/>
            <a:chExt cx="457200" cy="980420"/>
          </a:xfrm>
        </p:grpSpPr>
        <p:cxnSp>
          <p:nvCxnSpPr>
            <p:cNvPr id="14" name="Straight Connector 13"/>
            <p:cNvCxnSpPr/>
            <p:nvPr/>
          </p:nvCxnSpPr>
          <p:spPr>
            <a:xfrm rot="5400000">
              <a:off x="5029994" y="3885406"/>
              <a:ext cx="457200" cy="1588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181600" y="4114800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C</a:t>
              </a:r>
              <a:endParaRPr 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771775" y="69598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b="1" dirty="0"/>
          </a:p>
        </p:txBody>
      </p:sp>
      <p:sp>
        <p:nvSpPr>
          <p:cNvPr id="17" name="Arc 16"/>
          <p:cNvSpPr/>
          <p:nvPr/>
        </p:nvSpPr>
        <p:spPr>
          <a:xfrm rot="15627733">
            <a:off x="2890323" y="743652"/>
            <a:ext cx="1066800" cy="1905000"/>
          </a:xfrm>
          <a:prstGeom prst="arc">
            <a:avLst>
              <a:gd name="adj1" fmla="val 16964518"/>
              <a:gd name="adj2" fmla="val 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 rot="18877818">
            <a:off x="2287016" y="746010"/>
            <a:ext cx="1066800" cy="2135197"/>
          </a:xfrm>
          <a:prstGeom prst="arc">
            <a:avLst>
              <a:gd name="adj1" fmla="val 18138449"/>
              <a:gd name="adj2" fmla="val 1574503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2763266" y="2743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810000" y="1524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905000" y="168658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09600" y="3886200"/>
            <a:ext cx="7848600" cy="26161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অংকনের বিবরণঃ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যেকোন রশ্মি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BD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হতে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BC=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লই। এখন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B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C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কেন্দ্র 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যথাক্রমে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c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এর সমান ব্যাসার্ধ নিয়ে উপরে দুইটি বৃত্তচাপ আঁকি। উহারা পরস্পর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বিন্দুতে ছেদ করে, এখন ও যোগ করি।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তাহলে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ABC –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উদ্দিষ্ট ত্রিভূজ।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  <p:bldP spid="17" grpId="0" animBg="1"/>
      <p:bldP spid="18" grpId="0" animBg="1"/>
      <p:bldP spid="29" grpId="0"/>
      <p:bldP spid="30" grpId="0"/>
      <p:bldP spid="31" grpId="0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068856111"/>
              </p:ext>
            </p:extLst>
          </p:nvPr>
        </p:nvGraphicFramePr>
        <p:xfrm>
          <a:off x="2743200" y="457200"/>
          <a:ext cx="41910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613173" y="2095500"/>
            <a:ext cx="7692627" cy="1074241"/>
            <a:chOff x="613173" y="2095500"/>
            <a:chExt cx="7692627" cy="1074241"/>
          </a:xfrm>
        </p:grpSpPr>
        <p:graphicFrame>
          <p:nvGraphicFramePr>
            <p:cNvPr id="9" name="Diagram 8"/>
            <p:cNvGraphicFramePr/>
            <p:nvPr>
              <p:extLst>
                <p:ext uri="{D42A27DB-BD31-4B8C-83A1-F6EECF244321}">
                  <p14:modId xmlns:p14="http://schemas.microsoft.com/office/powerpoint/2010/main" val="1718601906"/>
                </p:ext>
              </p:extLst>
            </p:nvPr>
          </p:nvGraphicFramePr>
          <p:xfrm>
            <a:off x="3124200" y="2202359"/>
            <a:ext cx="5181600" cy="8456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3681411165"/>
                </p:ext>
              </p:extLst>
            </p:nvPr>
          </p:nvGraphicFramePr>
          <p:xfrm>
            <a:off x="613173" y="2095500"/>
            <a:ext cx="3196827" cy="10742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</p:grpSp>
      <p:grpSp>
        <p:nvGrpSpPr>
          <p:cNvPr id="13" name="Group 12"/>
          <p:cNvGrpSpPr/>
          <p:nvPr/>
        </p:nvGrpSpPr>
        <p:grpSpPr>
          <a:xfrm>
            <a:off x="609600" y="3475673"/>
            <a:ext cx="7696200" cy="1713368"/>
            <a:chOff x="609600" y="3475673"/>
            <a:chExt cx="7696200" cy="1713368"/>
          </a:xfrm>
        </p:grpSpPr>
        <p:grpSp>
          <p:nvGrpSpPr>
            <p:cNvPr id="12" name="Group 11"/>
            <p:cNvGrpSpPr/>
            <p:nvPr/>
          </p:nvGrpSpPr>
          <p:grpSpPr>
            <a:xfrm>
              <a:off x="609600" y="3475673"/>
              <a:ext cx="7696200" cy="875168"/>
              <a:chOff x="609600" y="3475673"/>
              <a:chExt cx="7696200" cy="875168"/>
            </a:xfrm>
          </p:grpSpPr>
          <p:graphicFrame>
            <p:nvGraphicFramePr>
              <p:cNvPr id="10" name="Diagram 9"/>
              <p:cNvGraphicFramePr/>
              <p:nvPr>
                <p:extLst>
                  <p:ext uri="{D42A27DB-BD31-4B8C-83A1-F6EECF244321}">
                    <p14:modId xmlns:p14="http://schemas.microsoft.com/office/powerpoint/2010/main" val="1767897050"/>
                  </p:ext>
                </p:extLst>
              </p:nvPr>
            </p:nvGraphicFramePr>
            <p:xfrm>
              <a:off x="609600" y="3581400"/>
              <a:ext cx="2971800" cy="76944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8" r:lo="rId19" r:qs="rId20" r:cs="rId21"/>
              </a:graphicData>
            </a:graphic>
          </p:graphicFrame>
          <p:graphicFrame>
            <p:nvGraphicFramePr>
              <p:cNvPr id="15" name="Diagram 14"/>
              <p:cNvGraphicFramePr/>
              <p:nvPr>
                <p:extLst>
                  <p:ext uri="{D42A27DB-BD31-4B8C-83A1-F6EECF244321}">
                    <p14:modId xmlns:p14="http://schemas.microsoft.com/office/powerpoint/2010/main" val="2773160256"/>
                  </p:ext>
                </p:extLst>
              </p:nvPr>
            </p:nvGraphicFramePr>
            <p:xfrm>
              <a:off x="3124200" y="3475673"/>
              <a:ext cx="5181600" cy="84564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3" r:lo="rId24" r:qs="rId25" r:cs="rId26"/>
              </a:graphicData>
            </a:graphic>
          </p:graphicFrame>
        </p:grpSp>
        <p:graphicFrame>
          <p:nvGraphicFramePr>
            <p:cNvPr id="16" name="Diagram 15"/>
            <p:cNvGraphicFramePr/>
            <p:nvPr>
              <p:extLst>
                <p:ext uri="{D42A27DB-BD31-4B8C-83A1-F6EECF244321}">
                  <p14:modId xmlns:p14="http://schemas.microsoft.com/office/powerpoint/2010/main" val="2471941785"/>
                </p:ext>
              </p:extLst>
            </p:nvPr>
          </p:nvGraphicFramePr>
          <p:xfrm>
            <a:off x="3124200" y="4343400"/>
            <a:ext cx="5181600" cy="8456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8" r:lo="rId29" r:qs="rId30" r:cs="rId31"/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3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5580698" y="326421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4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304799" y="-1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5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6200000">
              <a:off x="-3258502" y="3294698"/>
              <a:ext cx="6821804" cy="304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  <p:pic>
          <p:nvPicPr>
            <p:cNvPr id="6" name="Picture 2" descr="C:\Program Files\Microsoft Office\MEDIA\OFFICE12\Lines\BD21325_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0800000">
              <a:off x="159547" y="6547753"/>
              <a:ext cx="8679653" cy="3102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sp>
        <p:nvSpPr>
          <p:cNvPr id="7" name="TextBox 6"/>
          <p:cNvSpPr txBox="1"/>
          <p:nvPr/>
        </p:nvSpPr>
        <p:spPr>
          <a:xfrm>
            <a:off x="838200" y="457200"/>
            <a:ext cx="7467600" cy="1200329"/>
          </a:xfrm>
          <a:prstGeom prst="rect">
            <a:avLst/>
          </a:prstGeom>
          <a:pattFill prst="shingle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5311914"/>
            <a:ext cx="7467600" cy="707886"/>
          </a:xfrm>
          <a:prstGeom prst="rect">
            <a:avLst/>
          </a:prstGeom>
          <a:pattFill prst="weave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উপরের চিত্রের আলোকে একটি ত্রিভূজটি আঁক ।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366823" y="2045018"/>
            <a:ext cx="6667500" cy="3060382"/>
            <a:chOff x="2743200" y="2057400"/>
            <a:chExt cx="3429000" cy="2074902"/>
          </a:xfrm>
        </p:grpSpPr>
        <p:sp>
          <p:nvSpPr>
            <p:cNvPr id="8" name="Isosceles Triangle 7"/>
            <p:cNvSpPr/>
            <p:nvPr/>
          </p:nvSpPr>
          <p:spPr>
            <a:xfrm>
              <a:off x="2743200" y="2057400"/>
              <a:ext cx="3429000" cy="1676400"/>
            </a:xfrm>
            <a:prstGeom prst="triangle">
              <a:avLst>
                <a:gd name="adj" fmla="val 4361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39706" y="3762970"/>
              <a:ext cx="8098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/>
                <a:t>৭সেমি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 rot="18751050">
              <a:off x="2891175" y="2532735"/>
              <a:ext cx="8659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৫ সেমি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2462543">
              <a:off x="4941689" y="255022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/>
                <a:t>৬ সেমি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219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762000" y="-457200"/>
            <a:ext cx="9144000" cy="7010400"/>
          </a:xfrm>
          <a:prstGeom prst="rect">
            <a:avLst/>
          </a:prstGeom>
        </p:spPr>
      </p:pic>
      <p:pic>
        <p:nvPicPr>
          <p:cNvPr id="4" name="Picture 3" descr="0009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 rot="18618227">
            <a:off x="7132004" y="2952273"/>
            <a:ext cx="365760" cy="531571"/>
          </a:xfrm>
          <a:prstGeom prst="rect">
            <a:avLst/>
          </a:prstGeom>
        </p:spPr>
      </p:pic>
      <p:pic>
        <p:nvPicPr>
          <p:cNvPr id="5" name="Picture 4" descr="015.gif"/>
          <p:cNvPicPr>
            <a:picLocks noChangeAspect="1"/>
          </p:cNvPicPr>
          <p:nvPr/>
        </p:nvPicPr>
        <p:blipFill>
          <a:blip r:embed="rId4" cstate="print">
            <a:lum bright="10000" contrast="40000"/>
          </a:blip>
          <a:stretch>
            <a:fillRect/>
          </a:stretch>
        </p:blipFill>
        <p:spPr>
          <a:xfrm rot="16666313">
            <a:off x="5981118" y="1631947"/>
            <a:ext cx="1463040" cy="1045033"/>
          </a:xfrm>
          <a:prstGeom prst="rect">
            <a:avLst/>
          </a:prstGeom>
        </p:spPr>
      </p:pic>
      <p:pic>
        <p:nvPicPr>
          <p:cNvPr id="6" name="Picture 5" descr="gd.gif"/>
          <p:cNvPicPr>
            <a:picLocks noChangeAspect="1"/>
          </p:cNvPicPr>
          <p:nvPr/>
        </p:nvPicPr>
        <p:blipFill>
          <a:blip r:embed="rId5">
            <a:lum contrast="40000"/>
          </a:blip>
          <a:stretch>
            <a:fillRect/>
          </a:stretch>
        </p:blipFill>
        <p:spPr>
          <a:xfrm>
            <a:off x="2362200" y="762000"/>
            <a:ext cx="5120640" cy="10132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990600"/>
            <a:ext cx="3048000" cy="15696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9600" dirty="0" smtClean="0">
                <a:ln w="18415" cmpd="sng">
                  <a:solidFill>
                    <a:srgbClr val="FFFFFF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C00000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5181600"/>
            <a:ext cx="4267200" cy="120032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7200" dirty="0" smtClean="0">
                <a:ln w="18415" cmpd="sng">
                  <a:solidFill>
                    <a:srgbClr val="FFFFFF"/>
                  </a:solidFill>
                  <a:prstDash val="solid"/>
                </a:ln>
                <a:gradFill>
                  <a:gsLst>
                    <a:gs pos="0">
                      <a:srgbClr val="C00000"/>
                    </a:gs>
                    <a:gs pos="50000">
                      <a:srgbClr val="00B050"/>
                    </a:gs>
                    <a:gs pos="100000">
                      <a:srgbClr val="FF0000"/>
                    </a:gs>
                  </a:gsLst>
                  <a:lin ang="5400000" scaled="0"/>
                </a:gra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 থেকো </a:t>
            </a:r>
            <a:endParaRPr lang="en-US" sz="7200" dirty="0">
              <a:ln w="18415" cmpd="sng">
                <a:solidFill>
                  <a:srgbClr val="FFFFFF"/>
                </a:solidFill>
                <a:prstDash val="solid"/>
              </a:ln>
              <a:gradFill>
                <a:gsLst>
                  <a:gs pos="0">
                    <a:srgbClr val="C00000"/>
                  </a:gs>
                  <a:gs pos="50000">
                    <a:srgbClr val="00B050"/>
                  </a:gs>
                  <a:gs pos="100000">
                    <a:srgbClr val="FF0000"/>
                  </a:gs>
                </a:gsLst>
                <a:lin ang="5400000" scaled="0"/>
              </a:gra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0074.gif"/>
          <p:cNvPicPr>
            <a:picLocks noChangeAspect="1"/>
          </p:cNvPicPr>
          <p:nvPr/>
        </p:nvPicPr>
        <p:blipFill>
          <a:blip r:embed="rId6">
            <a:lum contrast="40000"/>
          </a:blip>
          <a:stretch>
            <a:fillRect/>
          </a:stretch>
        </p:blipFill>
        <p:spPr>
          <a:xfrm>
            <a:off x="304800" y="5334001"/>
            <a:ext cx="1188720" cy="9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77457E-6 L -0.9007 0.05248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00" y="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254</Words>
  <Application>Microsoft Office PowerPoint</Application>
  <PresentationFormat>On-screen Show (4:3)</PresentationFormat>
  <Paragraphs>80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TSS</cp:lastModifiedBy>
  <cp:revision>202</cp:revision>
  <dcterms:created xsi:type="dcterms:W3CDTF">2006-08-16T00:00:00Z</dcterms:created>
  <dcterms:modified xsi:type="dcterms:W3CDTF">2013-02-25T09:27:27Z</dcterms:modified>
</cp:coreProperties>
</file>