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1" r:id="rId2"/>
    <p:sldId id="272" r:id="rId3"/>
    <p:sldId id="273" r:id="rId4"/>
    <p:sldId id="256" r:id="rId5"/>
    <p:sldId id="257" r:id="rId6"/>
    <p:sldId id="270" r:id="rId7"/>
    <p:sldId id="261" r:id="rId8"/>
    <p:sldId id="263" r:id="rId9"/>
    <p:sldId id="269" r:id="rId10"/>
    <p:sldId id="275" r:id="rId11"/>
    <p:sldId id="264" r:id="rId12"/>
    <p:sldId id="265" r:id="rId13"/>
    <p:sldId id="260" r:id="rId14"/>
    <p:sldId id="266" r:id="rId15"/>
    <p:sldId id="267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691" y="7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69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AAC408-7ECA-4406-AD15-4CC26BF56631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B5CF9F-BEA2-4BDD-BE35-6E7DADC4D6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677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B5CF9F-BEA2-4BDD-BE35-6E7DADC4D64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320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F338D-E207-4B10-8A07-A642D7F296B2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7E43C-283C-4EEB-8970-56D4C04F06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89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F338D-E207-4B10-8A07-A642D7F296B2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7E43C-283C-4EEB-8970-56D4C04F06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832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F338D-E207-4B10-8A07-A642D7F296B2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7E43C-283C-4EEB-8970-56D4C04F06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535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F338D-E207-4B10-8A07-A642D7F296B2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7E43C-283C-4EEB-8970-56D4C04F06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323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F338D-E207-4B10-8A07-A642D7F296B2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7E43C-283C-4EEB-8970-56D4C04F06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720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F338D-E207-4B10-8A07-A642D7F296B2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7E43C-283C-4EEB-8970-56D4C04F06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F338D-E207-4B10-8A07-A642D7F296B2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7E43C-283C-4EEB-8970-56D4C04F06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970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F338D-E207-4B10-8A07-A642D7F296B2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7E43C-283C-4EEB-8970-56D4C04F06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48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F338D-E207-4B10-8A07-A642D7F296B2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7E43C-283C-4EEB-8970-56D4C04F06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1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F338D-E207-4B10-8A07-A642D7F296B2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7E43C-283C-4EEB-8970-56D4C04F06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105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F338D-E207-4B10-8A07-A642D7F296B2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7E43C-283C-4EEB-8970-56D4C04F06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363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F338D-E207-4B10-8A07-A642D7F296B2}" type="datetimeFigureOut">
              <a:rPr lang="en-US" smtClean="0"/>
              <a:t>12/12/2013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E7E43C-283C-4EEB-8970-56D4C04F06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785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gif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gif"/><Relationship Id="rId18" Type="http://schemas.openxmlformats.org/officeDocument/2006/relationships/image" Target="../media/image33.jpe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jpeg"/><Relationship Id="rId17" Type="http://schemas.openxmlformats.org/officeDocument/2006/relationships/image" Target="../media/image32.jpeg"/><Relationship Id="rId2" Type="http://schemas.openxmlformats.org/officeDocument/2006/relationships/image" Target="../media/image1.GIF"/><Relationship Id="rId16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jpeg"/><Relationship Id="rId5" Type="http://schemas.openxmlformats.org/officeDocument/2006/relationships/image" Target="../media/image20.png"/><Relationship Id="rId15" Type="http://schemas.openxmlformats.org/officeDocument/2006/relationships/image" Target="../media/image30.jpeg"/><Relationship Id="rId10" Type="http://schemas.openxmlformats.org/officeDocument/2006/relationships/image" Target="../media/image25.png"/><Relationship Id="rId19" Type="http://schemas.openxmlformats.org/officeDocument/2006/relationships/image" Target="../media/image34.gif"/><Relationship Id="rId4" Type="http://schemas.openxmlformats.org/officeDocument/2006/relationships/image" Target="../media/image19.png"/><Relationship Id="rId9" Type="http://schemas.openxmlformats.org/officeDocument/2006/relationships/image" Target="../media/image24.jpeg"/><Relationship Id="rId14" Type="http://schemas.openxmlformats.org/officeDocument/2006/relationships/image" Target="../media/image29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37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gif"/><Relationship Id="rId4" Type="http://schemas.openxmlformats.org/officeDocument/2006/relationships/image" Target="../media/image1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Internal Storage 1"/>
          <p:cNvSpPr/>
          <p:nvPr/>
        </p:nvSpPr>
        <p:spPr>
          <a:xfrm>
            <a:off x="-10886" y="533400"/>
            <a:ext cx="9067800" cy="6858000"/>
          </a:xfrm>
          <a:prstGeom prst="flowChartInternalStorage">
            <a:avLst/>
          </a:prstGeom>
          <a:solidFill>
            <a:schemeClr val="tx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100" y="1676400"/>
            <a:ext cx="1076325" cy="1000125"/>
          </a:xfrm>
          <a:prstGeom prst="rect">
            <a:avLst/>
          </a:prstGeom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847091"/>
            <a:ext cx="10795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776" y="5257800"/>
            <a:ext cx="1076325" cy="1000125"/>
          </a:xfrm>
          <a:prstGeom prst="rect">
            <a:avLst/>
          </a:prstGeom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5129211"/>
            <a:ext cx="1079500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520700"/>
            <a:ext cx="9096375" cy="688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Flowchart: Internal Storage 10"/>
          <p:cNvSpPr/>
          <p:nvPr/>
        </p:nvSpPr>
        <p:spPr>
          <a:xfrm>
            <a:off x="141514" y="685800"/>
            <a:ext cx="9067800" cy="6858000"/>
          </a:xfrm>
          <a:prstGeom prst="flowChartInternalStorage">
            <a:avLst/>
          </a:prstGeom>
          <a:solidFill>
            <a:schemeClr val="tx1"/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001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noFill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600" y="2057400"/>
            <a:ext cx="1076325" cy="10001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599" y="5410200"/>
            <a:ext cx="1076325" cy="1000125"/>
          </a:xfrm>
          <a:prstGeom prst="rect">
            <a:avLst/>
          </a:prstGeom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5410200"/>
            <a:ext cx="1073150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847091"/>
            <a:ext cx="1073150" cy="100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own Arrow Callout 3"/>
          <p:cNvSpPr/>
          <p:nvPr/>
        </p:nvSpPr>
        <p:spPr>
          <a:xfrm>
            <a:off x="3004455" y="533400"/>
            <a:ext cx="4158343" cy="1175657"/>
          </a:xfrm>
          <a:prstGeom prst="downArrowCallout">
            <a:avLst>
              <a:gd name="adj1" fmla="val 25000"/>
              <a:gd name="adj2" fmla="val 11905"/>
              <a:gd name="adj3" fmla="val 25000"/>
              <a:gd name="adj4" fmla="val 7500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7200" b="1" dirty="0" smtClean="0"/>
              <a:t>Welcome</a:t>
            </a:r>
            <a:endParaRPr lang="en-US" sz="7200" b="1" dirty="0"/>
          </a:p>
        </p:txBody>
      </p:sp>
      <p:sp>
        <p:nvSpPr>
          <p:cNvPr id="6" name="Down Arrow Callout 5"/>
          <p:cNvSpPr/>
          <p:nvPr/>
        </p:nvSpPr>
        <p:spPr>
          <a:xfrm>
            <a:off x="4419600" y="1981200"/>
            <a:ext cx="1295400" cy="990600"/>
          </a:xfrm>
          <a:prstGeom prst="downArrowCallout">
            <a:avLst/>
          </a:prstGeom>
          <a:blipFill>
            <a:blip r:embed="rId7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7200" b="1" dirty="0" smtClean="0">
                <a:solidFill>
                  <a:srgbClr val="00B050"/>
                </a:solidFill>
              </a:rPr>
              <a:t>To</a:t>
            </a:r>
            <a:endParaRPr lang="en-US" sz="7200" b="1" dirty="0">
              <a:solidFill>
                <a:srgbClr val="00B05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216727" y="3276600"/>
            <a:ext cx="3701145" cy="1143000"/>
          </a:xfrm>
          <a:prstGeom prst="roundRect">
            <a:avLst/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5400" b="1" dirty="0" smtClean="0">
                <a:solidFill>
                  <a:srgbClr val="C00000"/>
                </a:solidFill>
              </a:rPr>
              <a:t>Math Class</a:t>
            </a:r>
            <a:endParaRPr lang="en-US" sz="5400" b="1" dirty="0">
              <a:solidFill>
                <a:srgbClr val="C00000"/>
              </a:solidFill>
            </a:endParaRPr>
          </a:p>
        </p:txBody>
      </p:sp>
      <p:pic>
        <p:nvPicPr>
          <p:cNvPr id="2065" name="Picture 1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99" y="520700"/>
            <a:ext cx="927100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6" name="Picture 18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0871" y="620486"/>
            <a:ext cx="1066800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7" name="Picture 19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8" y="5578928"/>
            <a:ext cx="1288142" cy="193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8" name="Picture 20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4736" y="3429000"/>
            <a:ext cx="120015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69" name="Picture 21" descr="C:\Users\Doel-1612i3\Desktop\rose animated\0251.gif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2599943"/>
            <a:ext cx="3962400" cy="2535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Doel-1612i3\Desktop\rose animated\6.gif"/>
          <p:cNvPicPr>
            <a:picLocks noChangeAspect="1" noChangeArrowheads="1" noCrop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0093" y="5457825"/>
            <a:ext cx="4095750" cy="208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571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20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2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38100" y="-2117271"/>
            <a:ext cx="9144000" cy="65532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/>
            <a:r>
              <a:rPr lang="bn-BD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</a:t>
            </a:r>
            <a:endParaRPr lang="en-US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Down Arrow Callout 2"/>
          <p:cNvSpPr/>
          <p:nvPr/>
        </p:nvSpPr>
        <p:spPr>
          <a:xfrm>
            <a:off x="2209800" y="-76200"/>
            <a:ext cx="4648200" cy="137160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001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chemeClr val="bg1"/>
                </a:solidFill>
              </a:rPr>
              <a:t>শিক্ষক পরিচিতি </a:t>
            </a:r>
            <a:endParaRPr lang="en-US" sz="4800" b="1" dirty="0">
              <a:solidFill>
                <a:schemeClr val="bg1"/>
              </a:solidFill>
            </a:endParaRPr>
          </a:p>
        </p:txBody>
      </p:sp>
      <p:sp>
        <p:nvSpPr>
          <p:cNvPr id="4" name="Flowchart: Internal Storage 3"/>
          <p:cNvSpPr/>
          <p:nvPr/>
        </p:nvSpPr>
        <p:spPr>
          <a:xfrm>
            <a:off x="381000" y="762000"/>
            <a:ext cx="1524000" cy="1524000"/>
          </a:xfrm>
          <a:prstGeom prst="flowChartInternalStorag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dirty="0" smtClean="0"/>
              <a:t> ছবি</a:t>
            </a:r>
            <a:endParaRPr lang="en-US" dirty="0"/>
          </a:p>
        </p:txBody>
      </p:sp>
      <p:sp>
        <p:nvSpPr>
          <p:cNvPr id="5" name="Flowchart: Predefined Process 4"/>
          <p:cNvSpPr/>
          <p:nvPr/>
        </p:nvSpPr>
        <p:spPr>
          <a:xfrm>
            <a:off x="239485" y="2307771"/>
            <a:ext cx="8240486" cy="2590800"/>
          </a:xfrm>
          <a:prstGeom prst="flowChartPredefinedProces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 smtClean="0"/>
              <a:t>দল নং- ০৫ </a:t>
            </a:r>
          </a:p>
          <a:p>
            <a:pPr algn="ctr"/>
            <a:r>
              <a:rPr lang="bn-BD" sz="3600" b="1" dirty="0" smtClean="0"/>
              <a:t>আইডি নং ০১ ,০৩,০৫,১০,১৪ 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685800" y="4800600"/>
            <a:ext cx="5791200" cy="2125436"/>
            <a:chOff x="685800" y="4800600"/>
            <a:chExt cx="5791200" cy="2125436"/>
          </a:xfrm>
        </p:grpSpPr>
        <p:pic>
          <p:nvPicPr>
            <p:cNvPr id="2050" name="Picture 2" descr="J:\Picture For content\Flower\fl4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0" y="4800600"/>
              <a:ext cx="1524000" cy="1714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Rounded Rectangle 5"/>
            <p:cNvSpPr/>
            <p:nvPr/>
          </p:nvSpPr>
          <p:spPr>
            <a:xfrm>
              <a:off x="685800" y="5973536"/>
              <a:ext cx="5791200" cy="952500"/>
            </a:xfrm>
            <a:prstGeom prst="round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bn-BD" dirty="0" smtClean="0"/>
                <a:t> </a:t>
              </a:r>
              <a:r>
                <a:rPr lang="bn-BD" sz="5400" dirty="0" smtClean="0"/>
                <a:t> </a:t>
              </a:r>
              <a:r>
                <a:rPr lang="bn-BD" sz="5400" b="1" dirty="0" smtClean="0"/>
                <a:t>সবাইকে</a:t>
              </a:r>
              <a:r>
                <a:rPr lang="bn-BD" sz="5400" dirty="0" smtClean="0"/>
                <a:t> </a:t>
              </a:r>
              <a:r>
                <a:rPr lang="bn-BD" sz="5400" b="1" dirty="0" smtClean="0"/>
                <a:t>শুভেচছা </a:t>
              </a:r>
              <a:endParaRPr lang="en-US" sz="54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829074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231571" y="381000"/>
            <a:ext cx="4724400" cy="762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 smtClean="0"/>
              <a:t>  </a:t>
            </a:r>
            <a:r>
              <a:rPr lang="bn-BD" sz="4800" b="1" dirty="0" smtClean="0">
                <a:solidFill>
                  <a:srgbClr val="FF0000"/>
                </a:solidFill>
              </a:rPr>
              <a:t>পাঠ পরিচিতি</a:t>
            </a:r>
            <a:endParaRPr lang="en-US" sz="4800" b="1" dirty="0">
              <a:solidFill>
                <a:srgbClr val="FF0000"/>
              </a:solidFill>
            </a:endParaRPr>
          </a:p>
        </p:txBody>
      </p:sp>
      <p:sp>
        <p:nvSpPr>
          <p:cNvPr id="3" name="Round Diagonal Corner Rectangle 2"/>
          <p:cNvSpPr/>
          <p:nvPr/>
        </p:nvSpPr>
        <p:spPr>
          <a:xfrm>
            <a:off x="914400" y="1371600"/>
            <a:ext cx="8001000" cy="3657600"/>
          </a:xfrm>
          <a:prstGeom prst="round2Diag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solidFill>
                  <a:srgbClr val="00B050"/>
                </a:solidFill>
              </a:rPr>
              <a:t> বিষয়ঃ গণিত</a:t>
            </a:r>
          </a:p>
          <a:p>
            <a:pPr algn="ctr"/>
            <a:r>
              <a:rPr lang="bn-BD" sz="4400" b="1" dirty="0" smtClean="0">
                <a:solidFill>
                  <a:srgbClr val="00B050"/>
                </a:solidFill>
              </a:rPr>
              <a:t>অধ্যায়ঃ দ্বিতীয়</a:t>
            </a:r>
          </a:p>
          <a:p>
            <a:pPr algn="ctr"/>
            <a:r>
              <a:rPr lang="bn-BD" sz="4400" b="1" dirty="0" smtClean="0">
                <a:solidFill>
                  <a:srgbClr val="00B050"/>
                </a:solidFill>
              </a:rPr>
              <a:t>শ্রেণিঃ৯ম</a:t>
            </a:r>
          </a:p>
          <a:p>
            <a:pPr algn="ctr"/>
            <a:r>
              <a:rPr lang="bn-BD" sz="4400" b="1" dirty="0" smtClean="0">
                <a:solidFill>
                  <a:srgbClr val="00B050"/>
                </a:solidFill>
              </a:rPr>
              <a:t>সময়ঃ৫০ মিনিট</a:t>
            </a:r>
          </a:p>
          <a:p>
            <a:pPr algn="ctr"/>
            <a:r>
              <a:rPr lang="bn-BD" sz="4400" b="1" dirty="0" smtClean="0">
                <a:solidFill>
                  <a:srgbClr val="00B050"/>
                </a:solidFill>
              </a:rPr>
              <a:t>তারিখঃ১২/১২/২০১৩ </a:t>
            </a:r>
            <a:endParaRPr lang="en-US" sz="4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63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152400"/>
            <a:ext cx="8991600" cy="6705600"/>
          </a:xfrm>
        </p:spPr>
        <p:txBody>
          <a:bodyPr/>
          <a:lstStyle/>
          <a:p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1026" name="Picture 2" descr="C:\Users\Doel-1612i3\Desktop\jajun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" y="304800"/>
            <a:ext cx="3678746" cy="1874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oel-1612i3\Desktop\jajun\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320" y="1"/>
            <a:ext cx="3538876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oel-1612i3\Downloads\1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120" y="3276600"/>
            <a:ext cx="3962400" cy="2083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Horizontal Scroll 4"/>
          <p:cNvSpPr/>
          <p:nvPr/>
        </p:nvSpPr>
        <p:spPr>
          <a:xfrm>
            <a:off x="1097280" y="5638800"/>
            <a:ext cx="5913120" cy="1066800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উপরের চিত্রগুলো লক্ষ কর </a:t>
            </a:r>
            <a:endParaRPr lang="en-US" sz="3600" dirty="0"/>
          </a:p>
        </p:txBody>
      </p:sp>
      <p:sp>
        <p:nvSpPr>
          <p:cNvPr id="7" name="Up Arrow Callout 6"/>
          <p:cNvSpPr/>
          <p:nvPr/>
        </p:nvSpPr>
        <p:spPr>
          <a:xfrm>
            <a:off x="60960" y="2560320"/>
            <a:ext cx="3295650" cy="914400"/>
          </a:xfrm>
          <a:prstGeom prst="upArrowCallout">
            <a:avLst/>
          </a:prstGeom>
          <a:solidFill>
            <a:schemeClr val="tx1">
              <a:lumMod val="95000"/>
              <a:lumOff val="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কাপ পিরিচ এর ছবি  </a:t>
            </a:r>
            <a:endParaRPr lang="en-US" sz="3600" dirty="0"/>
          </a:p>
        </p:txBody>
      </p:sp>
      <p:sp>
        <p:nvSpPr>
          <p:cNvPr id="8" name="Up Arrow Callout 7"/>
          <p:cNvSpPr/>
          <p:nvPr/>
        </p:nvSpPr>
        <p:spPr>
          <a:xfrm>
            <a:off x="4953000" y="2179320"/>
            <a:ext cx="2804160" cy="914400"/>
          </a:xfrm>
          <a:prstGeom prst="upArrowCallou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dirty="0" smtClean="0"/>
              <a:t>হরিনের দল </a:t>
            </a:r>
            <a:endParaRPr lang="en-US" sz="3600" dirty="0"/>
          </a:p>
        </p:txBody>
      </p:sp>
      <p:sp>
        <p:nvSpPr>
          <p:cNvPr id="9" name="Notched Right Arrow 8"/>
          <p:cNvSpPr/>
          <p:nvPr/>
        </p:nvSpPr>
        <p:spPr>
          <a:xfrm>
            <a:off x="1708785" y="3809202"/>
            <a:ext cx="3248025" cy="1018032"/>
          </a:xfrm>
          <a:prstGeom prst="notchedRightArrow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এক </a:t>
            </a:r>
            <a:r>
              <a:rPr lang="bn-BD" sz="3200" smtClean="0"/>
              <a:t>খাচা কবুতর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5109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981200"/>
            <a:ext cx="8976360" cy="4572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Horizontal Scroll 3"/>
          <p:cNvSpPr/>
          <p:nvPr/>
        </p:nvSpPr>
        <p:spPr>
          <a:xfrm>
            <a:off x="152400" y="15240"/>
            <a:ext cx="8976360" cy="1719072"/>
          </a:xfrm>
          <a:prstGeom prst="horizontalScroll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b="1" dirty="0" smtClean="0"/>
              <a:t>সেট </a:t>
            </a:r>
            <a:r>
              <a:rPr lang="en-US" sz="7200" b="1" dirty="0" smtClean="0"/>
              <a:t> (SET )</a:t>
            </a:r>
            <a:endParaRPr lang="en-US" sz="7200" b="1" dirty="0"/>
          </a:p>
        </p:txBody>
      </p:sp>
      <p:sp>
        <p:nvSpPr>
          <p:cNvPr id="5" name="Rectangle 4"/>
          <p:cNvSpPr/>
          <p:nvPr/>
        </p:nvSpPr>
        <p:spPr>
          <a:xfrm>
            <a:off x="152400" y="1981200"/>
            <a:ext cx="8991600" cy="4876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Down Arrow Callout 5"/>
          <p:cNvSpPr/>
          <p:nvPr/>
        </p:nvSpPr>
        <p:spPr>
          <a:xfrm>
            <a:off x="3657600" y="1981200"/>
            <a:ext cx="2209800" cy="1295400"/>
          </a:xfrm>
          <a:prstGeom prst="downArrowCallout">
            <a:avLst>
              <a:gd name="adj1" fmla="val 25000"/>
              <a:gd name="adj2" fmla="val 25000"/>
              <a:gd name="adj3" fmla="val 21000"/>
              <a:gd name="adj4" fmla="val 60977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695700" y="1981200"/>
            <a:ext cx="213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solidFill>
                  <a:srgbClr val="C00000"/>
                </a:solidFill>
              </a:rPr>
              <a:t>শিখন ফল   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2400" y="3124200"/>
            <a:ext cx="883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rgbClr val="FF0000"/>
                </a:solidFill>
              </a:rPr>
              <a:t>সেট কি তা জানতে পারবে এবং প্রতিকের সাহাযে প্রকাশ করতে পারবে  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52400" y="4800600"/>
            <a:ext cx="8763000" cy="1828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b="1" dirty="0">
                <a:solidFill>
                  <a:srgbClr val="0070C0"/>
                </a:solidFill>
              </a:rPr>
              <a:t>সেট প্রকাশের পদ্ধতি বর্ণনা করতে পারবে।  </a:t>
            </a:r>
            <a:endParaRPr lang="en-US" sz="3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733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10" grpId="0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44475" y="76200"/>
            <a:ext cx="5470525" cy="2284866"/>
            <a:chOff x="244475" y="76200"/>
            <a:chExt cx="5470525" cy="228486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1574" y="402431"/>
              <a:ext cx="1076325" cy="1000125"/>
            </a:xfrm>
            <a:prstGeom prst="rect">
              <a:avLst/>
            </a:prstGeom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7050" y="902494"/>
              <a:ext cx="854075" cy="1011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7287" y="275204"/>
              <a:ext cx="1066800" cy="9334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9900" y="1037771"/>
              <a:ext cx="927100" cy="1238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7000" y="1355271"/>
              <a:ext cx="1011237" cy="768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7525" y="791254"/>
              <a:ext cx="854075" cy="9699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Oval 1"/>
            <p:cNvSpPr/>
            <p:nvPr/>
          </p:nvSpPr>
          <p:spPr>
            <a:xfrm>
              <a:off x="244475" y="76200"/>
              <a:ext cx="5470525" cy="228486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26" name="Picture 2" descr="C:\Users\Doel-1612i3\Desktop\jajun\02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8979" y="204672"/>
            <a:ext cx="2857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148489" y="2379269"/>
            <a:ext cx="1890437" cy="3686162"/>
            <a:chOff x="148489" y="2379269"/>
            <a:chExt cx="1890437" cy="3686162"/>
          </a:xfrm>
        </p:grpSpPr>
        <p:pic>
          <p:nvPicPr>
            <p:cNvPr id="5" name="Picture 4" descr="C:\Users\Doel-1612i3\Desktop\jajun\6.jpg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846" y="2379269"/>
              <a:ext cx="1254145" cy="9615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C:\Users\Doel-1612i3\Desktop\jajun\tq3\2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0990" y="3540293"/>
              <a:ext cx="567935" cy="8237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C:\Users\Doel-1612i3\Desktop\jajun\tq3\9.jp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70991" y="2379269"/>
              <a:ext cx="567934" cy="11610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 descr="C:\Users\Doel-1612i3\Desktop\jajun\tq3\ee.jpg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489" y="3373437"/>
              <a:ext cx="1322502" cy="990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C:\Users\Doel-1612i3\Desktop\rose animated\aa.gif"/>
            <p:cNvPicPr>
              <a:picLocks noChangeAspect="1" noChangeArrowheads="1" noCrop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490" y="4364038"/>
              <a:ext cx="1890436" cy="17013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2" name="Group 11"/>
          <p:cNvGrpSpPr/>
          <p:nvPr/>
        </p:nvGrpSpPr>
        <p:grpSpPr>
          <a:xfrm>
            <a:off x="4114800" y="2667000"/>
            <a:ext cx="4953950" cy="2974807"/>
            <a:chOff x="3697288" y="2740193"/>
            <a:chExt cx="4953950" cy="2974807"/>
          </a:xfrm>
        </p:grpSpPr>
        <p:sp>
          <p:nvSpPr>
            <p:cNvPr id="11" name="Rectangle 10"/>
            <p:cNvSpPr/>
            <p:nvPr/>
          </p:nvSpPr>
          <p:spPr>
            <a:xfrm>
              <a:off x="3697288" y="2743201"/>
              <a:ext cx="4913312" cy="2971799"/>
            </a:xfrm>
            <a:prstGeom prst="rect">
              <a:avLst/>
            </a:prstGeom>
            <a:effectLst>
              <a:glow rad="228600">
                <a:schemeClr val="accent3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001">
              <a:schemeClr val="l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34" name="Picture 10" descr="C:\Users\Doel-1612i3\Desktop\jajun\tq3\10.jp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6884" y="2754737"/>
              <a:ext cx="1597116" cy="14972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5" name="Picture 11" descr="C:\Users\Doel-1612i3\Desktop\jajun\tq3\34.jpg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2100" y="2740193"/>
              <a:ext cx="1600200" cy="1600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C:\Users\Doel-1612i3\Desktop\rose animated\images.jpg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72299" y="2754737"/>
              <a:ext cx="1562101" cy="15856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7" name="Picture 13" descr="C:\Users\Doel-1612i3\Desktop\jajun\tq3\3.jpg"/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7770" y="4340393"/>
              <a:ext cx="1771650" cy="12541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9" name="Picture 15" descr="C:\Users\Doel-1612i3\Desktop\jajun\tq3\14.jpg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9420" y="4340393"/>
              <a:ext cx="1567180" cy="13746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0" name="Picture 16" descr="C:\Users\Doel-1612i3\Desktop\jajun\tq3\lged_1.gif"/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6600" y="4340393"/>
              <a:ext cx="1564638" cy="13746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1782127" y="6324601"/>
            <a:ext cx="5971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00B050"/>
                </a:solidFill>
              </a:rPr>
              <a:t>উপরের চিএ গুলো লক্ষ কর </a:t>
            </a:r>
            <a:r>
              <a:rPr lang="bn-BD" sz="2800" dirty="0" smtClean="0">
                <a:solidFill>
                  <a:srgbClr val="00B050"/>
                </a:solidFill>
              </a:rPr>
              <a:t>।</a:t>
            </a:r>
            <a:endParaRPr lang="en-US" sz="28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550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828800"/>
            <a:ext cx="8915400" cy="5181600"/>
          </a:xfrm>
        </p:spPr>
        <p:txBody>
          <a:bodyPr/>
          <a:lstStyle/>
          <a:p>
            <a:pPr algn="l"/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4" name="Down Arrow Callout 3"/>
          <p:cNvSpPr/>
          <p:nvPr/>
        </p:nvSpPr>
        <p:spPr>
          <a:xfrm>
            <a:off x="457200" y="76200"/>
            <a:ext cx="8229600" cy="1600200"/>
          </a:xfrm>
          <a:prstGeom prst="downArrowCallout">
            <a:avLst>
              <a:gd name="adj1" fmla="val 25000"/>
              <a:gd name="adj2" fmla="val 25000"/>
              <a:gd name="adj3" fmla="val 11734"/>
              <a:gd name="adj4" fmla="val 64137"/>
            </a:avLst>
          </a:prstGeom>
          <a:ln>
            <a:solidFill>
              <a:schemeClr val="bg2">
                <a:lumMod val="10000"/>
              </a:schemeClr>
            </a:solidFill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solidFill>
                  <a:srgbClr val="C00000"/>
                </a:solidFill>
              </a:rPr>
              <a:t>একক কাজ</a:t>
            </a:r>
            <a:endParaRPr lang="en-US" sz="7200" b="1" dirty="0">
              <a:solidFill>
                <a:srgbClr val="C00000"/>
              </a:solidFill>
            </a:endParaRPr>
          </a:p>
        </p:txBody>
      </p:sp>
      <p:sp>
        <p:nvSpPr>
          <p:cNvPr id="5" name="Horizontal Scroll 4"/>
          <p:cNvSpPr/>
          <p:nvPr/>
        </p:nvSpPr>
        <p:spPr>
          <a:xfrm>
            <a:off x="304800" y="1371600"/>
            <a:ext cx="8839200" cy="1828800"/>
          </a:xfrm>
          <a:prstGeom prst="horizontalScroll">
            <a:avLst>
              <a:gd name="adj" fmla="val 14881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400" dirty="0" smtClean="0"/>
              <a:t># </a:t>
            </a:r>
            <a:r>
              <a:rPr lang="bn-BD" sz="4400" b="1" dirty="0" smtClean="0"/>
              <a:t>সেট কি? সেট কে কি দ্বারা প্রকাশ করা যায় ? </a:t>
            </a:r>
            <a:endParaRPr lang="en-US" sz="4400" dirty="0"/>
          </a:p>
        </p:txBody>
      </p:sp>
      <p:sp>
        <p:nvSpPr>
          <p:cNvPr id="7" name="Horizontal Scroll 6"/>
          <p:cNvSpPr/>
          <p:nvPr/>
        </p:nvSpPr>
        <p:spPr>
          <a:xfrm>
            <a:off x="381000" y="2971800"/>
            <a:ext cx="8686800" cy="1676400"/>
          </a:xfrm>
          <a:prstGeom prst="horizont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000" dirty="0" smtClean="0"/>
              <a:t>#</a:t>
            </a:r>
            <a:r>
              <a:rPr lang="bn-BD" sz="6000" dirty="0" smtClean="0">
                <a:solidFill>
                  <a:srgbClr val="C00000"/>
                </a:solidFill>
              </a:rPr>
              <a:t>সেট এর উপাদান গুলোকে কি দিয়ে প্রকাশ করা যায়? </a:t>
            </a:r>
            <a:endParaRPr lang="en-US" sz="4000" dirty="0"/>
          </a:p>
        </p:txBody>
      </p:sp>
      <p:sp>
        <p:nvSpPr>
          <p:cNvPr id="8" name="Flowchart: Punched Tape 7"/>
          <p:cNvSpPr/>
          <p:nvPr/>
        </p:nvSpPr>
        <p:spPr>
          <a:xfrm>
            <a:off x="381000" y="4648200"/>
            <a:ext cx="8686800" cy="2057400"/>
          </a:xfrm>
          <a:prstGeom prst="flowChartPunchedTap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sz="4800" b="1" dirty="0" smtClean="0">
                <a:solidFill>
                  <a:srgbClr val="00B050"/>
                </a:solidFill>
              </a:rPr>
              <a:t># বিভিন্ন প্রকার সেট এর প্রতীক লিখ ।</a:t>
            </a:r>
            <a:endParaRPr lang="en-US" sz="48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52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3733800"/>
            <a:ext cx="82296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/>
              <a:t>সেটের প্রকাশঃ </a:t>
            </a:r>
            <a:r>
              <a:rPr lang="bn-BD" sz="4000" b="1" dirty="0">
                <a:solidFill>
                  <a:schemeClr val="accent2">
                    <a:lumMod val="75000"/>
                  </a:schemeClr>
                </a:solidFill>
              </a:rPr>
              <a:t>সেটকে সাধারণত ইংরেজি বর্ণমালার বড় হাতের অক্ষর 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A,B,C……….X,Y,Z </a:t>
            </a:r>
            <a:r>
              <a:rPr lang="bn-BD" sz="4000" b="1" dirty="0">
                <a:solidFill>
                  <a:schemeClr val="accent2">
                    <a:lumMod val="75000"/>
                  </a:schemeClr>
                </a:solidFill>
              </a:rPr>
              <a:t>দ্বারা প্রকাশ করা হয়।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905000"/>
            <a:ext cx="845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>
                <a:solidFill>
                  <a:srgbClr val="C00000"/>
                </a:solidFill>
              </a:rPr>
              <a:t>সেটঃ</a:t>
            </a:r>
            <a:r>
              <a:rPr lang="bn-BD" sz="3600" b="1" dirty="0"/>
              <a:t> বাস্তব বা চিন্তা জগতের সু-সংগায়িত বস্তুর সমাবেশ বা সংগ্রহ কে সেট বলে</a:t>
            </a:r>
            <a:r>
              <a:rPr lang="bn-BD" sz="3600" dirty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60010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52400"/>
            <a:ext cx="89916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sz="2400" b="1" dirty="0"/>
          </a:p>
          <a:p>
            <a:r>
              <a:rPr lang="bn-BD" sz="3600" b="1" u="sng" dirty="0">
                <a:solidFill>
                  <a:srgbClr val="00B050"/>
                </a:solidFill>
              </a:rPr>
              <a:t>সেটের উপাদানঃ </a:t>
            </a:r>
            <a:r>
              <a:rPr lang="bn-BD" sz="3200" b="1" dirty="0">
                <a:solidFill>
                  <a:srgbClr val="C00000"/>
                </a:solidFill>
              </a:rPr>
              <a:t>সেটের উপাদানকে ইংরেজি বর্ণমালার ছোট হাতের অক্ষর </a:t>
            </a:r>
            <a:r>
              <a:rPr lang="en-US" sz="3200" b="1" dirty="0" err="1">
                <a:solidFill>
                  <a:srgbClr val="C00000"/>
                </a:solidFill>
              </a:rPr>
              <a:t>a,b,c</a:t>
            </a:r>
            <a:r>
              <a:rPr lang="en-US" sz="3200" b="1" dirty="0">
                <a:solidFill>
                  <a:srgbClr val="C00000"/>
                </a:solidFill>
              </a:rPr>
              <a:t>,…………</a:t>
            </a:r>
            <a:r>
              <a:rPr lang="en-US" sz="3200" b="1" dirty="0" err="1">
                <a:solidFill>
                  <a:srgbClr val="C00000"/>
                </a:solidFill>
              </a:rPr>
              <a:t>x,y,z</a:t>
            </a:r>
            <a:r>
              <a:rPr lang="bn-BD" sz="3200" b="1" dirty="0">
                <a:solidFill>
                  <a:srgbClr val="C00000"/>
                </a:solidFill>
              </a:rPr>
              <a:t>ইত্যাদি দ্বারা প্রকাশ করা হয়</a:t>
            </a:r>
            <a:r>
              <a:rPr lang="bn-BD" sz="3200" b="1" dirty="0" smtClean="0">
                <a:solidFill>
                  <a:srgbClr val="C00000"/>
                </a:solidFill>
              </a:rPr>
              <a:t>।</a:t>
            </a:r>
            <a:endParaRPr lang="bn-BD" sz="3200" b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04900" y="2276058"/>
            <a:ext cx="7886700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n-BD" dirty="0"/>
          </a:p>
          <a:p>
            <a:r>
              <a:rPr lang="bn-BD" sz="4400" b="1" u="sng" dirty="0">
                <a:solidFill>
                  <a:srgbClr val="C00000"/>
                </a:solidFill>
              </a:rPr>
              <a:t>সেটের প্রতিকঃ </a:t>
            </a:r>
            <a:r>
              <a:rPr lang="bn-BD" sz="3200" b="1" dirty="0"/>
              <a:t>সেট কে বিভিন্ন প্রতিকের সাহাযেযপ্রকাশ করা যায়।যথাঃ </a:t>
            </a:r>
            <a:r>
              <a:rPr lang="en-US" sz="3200" b="1" dirty="0" smtClean="0"/>
              <a:t> </a:t>
            </a:r>
            <a:endParaRPr lang="bn-BD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04800" y="4516399"/>
                <a:ext cx="3124200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b="1" i="1" smtClean="0">
                        <a:solidFill>
                          <a:srgbClr val="FF0000"/>
                        </a:solidFill>
                        <a:latin typeface="Cambria Math"/>
                        <a:ea typeface="Cambria Math"/>
                      </a:rPr>
                      <m:t>∈=  </m:t>
                    </m:r>
                  </m:oMath>
                </a14:m>
                <a:r>
                  <a:rPr lang="bn-BD" sz="3200" b="1" dirty="0" smtClean="0">
                    <a:solidFill>
                      <a:srgbClr val="FF0000"/>
                    </a:solidFill>
                  </a:rPr>
                  <a:t>উপাদান</a:t>
                </a:r>
                <a:endParaRPr lang="en-US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4516399"/>
                <a:ext cx="3124200" cy="584775"/>
              </a:xfrm>
              <a:prstGeom prst="rect">
                <a:avLst/>
              </a:prstGeom>
              <a:blipFill rotWithShape="1">
                <a:blip r:embed="rId3"/>
                <a:stretch>
                  <a:fillRect t="-12500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52400" y="5181600"/>
                <a:ext cx="3124200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200" b="1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bn-BD" sz="3200" b="1" dirty="0" smtClean="0"/>
                  <a:t>=সার্বিক বা সংযোগ সেট</a:t>
                </a:r>
                <a:endParaRPr lang="en-US" sz="3200" b="1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" y="5181600"/>
                <a:ext cx="3124200" cy="1077218"/>
              </a:xfrm>
              <a:prstGeom prst="rect">
                <a:avLst/>
              </a:prstGeom>
              <a:blipFill rotWithShape="1">
                <a:blip r:embed="rId4"/>
                <a:stretch>
                  <a:fillRect l="-4873" t="-6780" b="-180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048000" y="5105400"/>
                <a:ext cx="29718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rgbClr val="7030A0"/>
                        </a:solidFill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bn-BD" sz="2800" i="1" dirty="0" smtClean="0">
                    <a:solidFill>
                      <a:srgbClr val="7030A0"/>
                    </a:solidFill>
                  </a:rPr>
                  <a:t> </a:t>
                </a:r>
                <a:r>
                  <a:rPr lang="bn-BD" sz="2800" i="1" smtClean="0">
                    <a:solidFill>
                      <a:srgbClr val="7030A0"/>
                    </a:solidFill>
                  </a:rPr>
                  <a:t>=ছেদ </a:t>
                </a:r>
                <a:r>
                  <a:rPr lang="bn-BD" sz="2800" i="1" dirty="0" smtClean="0">
                    <a:solidFill>
                      <a:srgbClr val="7030A0"/>
                    </a:solidFill>
                  </a:rPr>
                  <a:t>সেট</a:t>
                </a:r>
                <a:endParaRPr lang="en-US" sz="2800" i="1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0" y="5105400"/>
                <a:ext cx="2971800" cy="523220"/>
              </a:xfrm>
              <a:prstGeom prst="rect">
                <a:avLst/>
              </a:prstGeom>
              <a:blipFill rotWithShape="1">
                <a:blip r:embed="rId5"/>
                <a:stretch>
                  <a:fillRect t="-9412" b="-341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6030686" y="5029200"/>
                <a:ext cx="2960914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4400" b="1" i="0" smtClean="0">
                          <a:latin typeface="Cambria Math"/>
                          <a:ea typeface="Cambria Math"/>
                        </a:rPr>
                        <m:t>∅</m:t>
                      </m:r>
                      <m:r>
                        <a:rPr lang="bn-BD" sz="4400" b="1" i="0" smtClean="0">
                          <a:latin typeface="Cambria Math"/>
                          <a:ea typeface="Cambria Math"/>
                        </a:rPr>
                        <m:t>=</m:t>
                      </m:r>
                      <m:r>
                        <a:rPr lang="bn-BD" sz="4400" b="1" i="0" smtClean="0">
                          <a:latin typeface="Cambria Math"/>
                          <a:ea typeface="Cambria Math"/>
                        </a:rPr>
                        <m:t>ফাকাঁ</m:t>
                      </m:r>
                      <m:r>
                        <a:rPr lang="bn-BD" sz="4400" b="1" i="0" smtClean="0">
                          <a:latin typeface="Cambria Math"/>
                          <a:ea typeface="Cambria Math"/>
                        </a:rPr>
                        <m:t> </m:t>
                      </m:r>
                      <m:r>
                        <a:rPr lang="bn-BD" sz="4400" b="1" i="0" smtClean="0">
                          <a:latin typeface="Cambria Math"/>
                          <a:ea typeface="Cambria Math"/>
                        </a:rPr>
                        <m:t>সেট</m:t>
                      </m:r>
                    </m:oMath>
                  </m:oMathPara>
                </a14:m>
                <a:endParaRPr lang="en-US" sz="4400" b="1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0686" y="5029200"/>
                <a:ext cx="2960914" cy="769441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7696200" y="5290066"/>
            <a:ext cx="2856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703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-1612i3\Desktop\jajun\tq3\f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9144000" cy="441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/>
          <p:cNvCxnSpPr/>
          <p:nvPr/>
        </p:nvCxnSpPr>
        <p:spPr>
          <a:xfrm flipH="1">
            <a:off x="6553200" y="5136696"/>
            <a:ext cx="1752600" cy="11430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914400" y="5246914"/>
            <a:ext cx="914400" cy="914400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743200" y="5465308"/>
            <a:ext cx="914400" cy="9144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1981200" y="4999263"/>
            <a:ext cx="1790700" cy="762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 flipV="1">
            <a:off x="8305800" y="5136696"/>
            <a:ext cx="685800" cy="12954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 flipV="1">
            <a:off x="6553200" y="6308271"/>
            <a:ext cx="2438400" cy="123825"/>
          </a:xfrm>
          <a:prstGeom prst="line">
            <a:avLst/>
          </a:prstGeom>
          <a:ln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6041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wn Arrow Callout 2"/>
          <p:cNvSpPr/>
          <p:nvPr/>
        </p:nvSpPr>
        <p:spPr>
          <a:xfrm>
            <a:off x="1371600" y="76200"/>
            <a:ext cx="5715000" cy="1513820"/>
          </a:xfrm>
          <a:prstGeom prst="downArrow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/>
              <a:t>দলীয় কাজ 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1590019"/>
            <a:ext cx="7620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/>
              <a:t># A={3,6,9,12} </a:t>
            </a:r>
            <a:r>
              <a:rPr lang="bn-BD" sz="5400" b="1" dirty="0"/>
              <a:t>সেটটিকে সেট গঠণ পদ্ধতিতে </a:t>
            </a:r>
            <a:r>
              <a:rPr lang="bn-BD" sz="5400" b="1" dirty="0" smtClean="0"/>
              <a:t> প্রকাশ </a:t>
            </a:r>
            <a:r>
              <a:rPr lang="bn-BD" sz="5400" b="1" dirty="0"/>
              <a:t>কর।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8200" y="4038601"/>
            <a:ext cx="807720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#P={</a:t>
            </a:r>
            <a:r>
              <a:rPr lang="en-US" sz="6000" dirty="0" err="1" smtClean="0"/>
              <a:t>x:x</a:t>
            </a:r>
            <a:r>
              <a:rPr lang="bn-BD" sz="6000" dirty="0" smtClean="0"/>
              <a:t> পূর্ণসংখ্যা এবং</a:t>
            </a:r>
            <a:r>
              <a:rPr lang="en-US" sz="6000" dirty="0" smtClean="0"/>
              <a:t>x</a:t>
            </a:r>
            <a:r>
              <a:rPr lang="en-US" sz="6600" dirty="0" smtClean="0"/>
              <a:t>3</a:t>
            </a:r>
            <a:r>
              <a:rPr lang="en-US" sz="6000" dirty="0" smtClean="0"/>
              <a:t>≤27}</a:t>
            </a:r>
            <a:r>
              <a:rPr lang="bn-BD" sz="6000" dirty="0"/>
              <a:t> সেটটিকে তালিকাপদ্ধতিতে  প্রকাশ কর। 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617404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Arrow 1"/>
          <p:cNvSpPr/>
          <p:nvPr/>
        </p:nvSpPr>
        <p:spPr>
          <a:xfrm>
            <a:off x="1143000" y="762000"/>
            <a:ext cx="1283208" cy="637032"/>
          </a:xfrm>
          <a:prstGeom prst="rightArrow">
            <a:avLst/>
          </a:prstGeom>
          <a:solidFill>
            <a:srgbClr val="00206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bg1"/>
                </a:solidFill>
              </a:rPr>
              <a:t>সমাধান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3" name="Horizontal Scroll 2"/>
          <p:cNvSpPr/>
          <p:nvPr/>
        </p:nvSpPr>
        <p:spPr>
          <a:xfrm>
            <a:off x="2667000" y="299792"/>
            <a:ext cx="6019800" cy="2595807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3600" b="1" dirty="0" smtClean="0"/>
              <a:t> </a:t>
            </a:r>
            <a:r>
              <a:rPr lang="en-US" sz="3600" b="1" dirty="0" smtClean="0"/>
              <a:t>A={x:x,3 </a:t>
            </a:r>
            <a:r>
              <a:rPr lang="bn-BD" sz="3600" b="1" dirty="0" smtClean="0"/>
              <a:t>এর গুণিতক এবং</a:t>
            </a:r>
            <a:r>
              <a:rPr lang="en-US" sz="3600" b="1" dirty="0" smtClean="0"/>
              <a:t> x≤12} .</a:t>
            </a:r>
            <a:endParaRPr lang="en-US" sz="3600" b="1" dirty="0"/>
          </a:p>
        </p:txBody>
      </p:sp>
      <p:sp>
        <p:nvSpPr>
          <p:cNvPr id="4" name="Flowchart: Alternate Process 3"/>
          <p:cNvSpPr/>
          <p:nvPr/>
        </p:nvSpPr>
        <p:spPr>
          <a:xfrm>
            <a:off x="2623457" y="2895598"/>
            <a:ext cx="5791200" cy="2209801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7200" b="1" dirty="0" smtClean="0"/>
              <a:t>P={1,2,3}</a:t>
            </a:r>
            <a:endParaRPr lang="en-US" sz="7200" b="1" dirty="0"/>
          </a:p>
        </p:txBody>
      </p:sp>
    </p:spTree>
    <p:extLst>
      <p:ext uri="{BB962C8B-B14F-4D97-AF65-F5344CB8AC3E}">
        <p14:creationId xmlns:p14="http://schemas.microsoft.com/office/powerpoint/2010/main" val="2366077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32657" y="-201386"/>
            <a:ext cx="9144000" cy="7086600"/>
            <a:chOff x="0" y="-76200"/>
            <a:chExt cx="9144000" cy="7086600"/>
          </a:xfrm>
          <a:solidFill>
            <a:schemeClr val="tx1"/>
          </a:solidFill>
        </p:grpSpPr>
        <p:sp>
          <p:nvSpPr>
            <p:cNvPr id="2" name="Rectangle 1"/>
            <p:cNvSpPr/>
            <p:nvPr/>
          </p:nvSpPr>
          <p:spPr>
            <a:xfrm>
              <a:off x="0" y="-76200"/>
              <a:ext cx="9144000" cy="708660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Quad Arrow Callout 4"/>
            <p:cNvSpPr/>
            <p:nvPr/>
          </p:nvSpPr>
          <p:spPr>
            <a:xfrm>
              <a:off x="3200400" y="2083594"/>
              <a:ext cx="2667000" cy="2971800"/>
            </a:xfrm>
            <a:prstGeom prst="quadArrowCallout">
              <a:avLst/>
            </a:prstGeom>
            <a:grp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30" name="Picture 6" descr="C:\Users\Doel-1612i3\Desktop\jajun\225px-Georg_Cantor2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600" y="2436177"/>
              <a:ext cx="1828801" cy="2397762"/>
            </a:xfrm>
            <a:prstGeom prst="ellipse">
              <a:avLst/>
            </a:prstGeom>
            <a:grpFill/>
            <a:ln>
              <a:noFill/>
            </a:ln>
            <a:effectLst>
              <a:softEdge rad="112500"/>
            </a:effectLst>
            <a:extLst/>
          </p:spPr>
        </p:pic>
      </p:grpSp>
      <p:grpSp>
        <p:nvGrpSpPr>
          <p:cNvPr id="13" name="Group 12"/>
          <p:cNvGrpSpPr/>
          <p:nvPr/>
        </p:nvGrpSpPr>
        <p:grpSpPr>
          <a:xfrm>
            <a:off x="6172200" y="3048000"/>
            <a:ext cx="1371600" cy="1066800"/>
            <a:chOff x="6172200" y="3048000"/>
            <a:chExt cx="1371600" cy="1066800"/>
          </a:xfrm>
        </p:grpSpPr>
        <p:sp>
          <p:nvSpPr>
            <p:cNvPr id="6" name="Flowchart: Connector 5"/>
            <p:cNvSpPr/>
            <p:nvPr/>
          </p:nvSpPr>
          <p:spPr>
            <a:xfrm>
              <a:off x="6172200" y="3048000"/>
              <a:ext cx="1371600" cy="1066800"/>
            </a:xfrm>
            <a:prstGeom prst="flowChartConnector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172200" y="3390900"/>
              <a:ext cx="13716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>
                  <a:solidFill>
                    <a:srgbClr val="C00000"/>
                  </a:solidFill>
                </a:rPr>
                <a:t>জন্ম১৮৪৪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853542" y="838200"/>
            <a:ext cx="1415144" cy="1066800"/>
            <a:chOff x="3853542" y="838200"/>
            <a:chExt cx="1415144" cy="1066800"/>
          </a:xfrm>
        </p:grpSpPr>
        <p:sp>
          <p:nvSpPr>
            <p:cNvPr id="7" name="Flowchart: Connector 6"/>
            <p:cNvSpPr/>
            <p:nvPr/>
          </p:nvSpPr>
          <p:spPr>
            <a:xfrm>
              <a:off x="3853542" y="838200"/>
              <a:ext cx="1415144" cy="1066800"/>
            </a:xfrm>
            <a:prstGeom prst="flowChartConnector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962400" y="1186934"/>
              <a:ext cx="11429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400" b="1" dirty="0"/>
                <a:t>র্জামান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3635829" y="5562600"/>
            <a:ext cx="1828800" cy="1093428"/>
            <a:chOff x="3690258" y="5105400"/>
            <a:chExt cx="1828800" cy="1219200"/>
          </a:xfrm>
        </p:grpSpPr>
        <p:sp>
          <p:nvSpPr>
            <p:cNvPr id="9" name="Flowchart: Connector 8"/>
            <p:cNvSpPr/>
            <p:nvPr/>
          </p:nvSpPr>
          <p:spPr>
            <a:xfrm>
              <a:off x="3690258" y="5105400"/>
              <a:ext cx="1828800" cy="1219200"/>
            </a:xfrm>
            <a:prstGeom prst="flowChartConnector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831771" y="5584763"/>
              <a:ext cx="14151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400" b="1" i="1" dirty="0">
                  <a:solidFill>
                    <a:srgbClr val="00B050"/>
                  </a:solidFill>
                </a:rPr>
                <a:t>গণিতবিদ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600200" y="2743200"/>
            <a:ext cx="1567543" cy="1295400"/>
            <a:chOff x="1600200" y="2743200"/>
            <a:chExt cx="1567543" cy="1295400"/>
          </a:xfrm>
        </p:grpSpPr>
        <p:sp>
          <p:nvSpPr>
            <p:cNvPr id="8" name="Flowchart: Connector 7"/>
            <p:cNvSpPr/>
            <p:nvPr/>
          </p:nvSpPr>
          <p:spPr>
            <a:xfrm>
              <a:off x="1600200" y="2743200"/>
              <a:ext cx="1567543" cy="1295400"/>
            </a:xfrm>
            <a:prstGeom prst="flowChartConnector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752600" y="3124200"/>
              <a:ext cx="1295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2800" dirty="0">
                  <a:solidFill>
                    <a:schemeClr val="accent1">
                      <a:lumMod val="20000"/>
                      <a:lumOff val="80000"/>
                    </a:schemeClr>
                  </a:solidFill>
                </a:rPr>
                <a:t>মৃতঃ১৯১৮</a:t>
              </a:r>
            </a:p>
          </p:txBody>
        </p:sp>
      </p:grp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113" y="4815341"/>
            <a:ext cx="3290888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2675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1676400" y="457200"/>
            <a:ext cx="4648200" cy="1338072"/>
          </a:xfrm>
          <a:prstGeom prst="horizontalScrol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b="1" dirty="0" smtClean="0"/>
              <a:t> </a:t>
            </a:r>
            <a:r>
              <a:rPr lang="bn-BD" sz="6600" b="1" dirty="0" smtClean="0"/>
              <a:t> মূল্যায়ন</a:t>
            </a:r>
            <a:endParaRPr lang="en-US" sz="6600" b="1" dirty="0"/>
          </a:p>
        </p:txBody>
      </p:sp>
      <p:grpSp>
        <p:nvGrpSpPr>
          <p:cNvPr id="5" name="Group 4"/>
          <p:cNvGrpSpPr/>
          <p:nvPr/>
        </p:nvGrpSpPr>
        <p:grpSpPr>
          <a:xfrm>
            <a:off x="484323" y="1795272"/>
            <a:ext cx="2716077" cy="2548128"/>
            <a:chOff x="484323" y="1981200"/>
            <a:chExt cx="2716077" cy="2362200"/>
          </a:xfrm>
        </p:grpSpPr>
        <p:sp>
          <p:nvSpPr>
            <p:cNvPr id="4" name="Right Arrow Callout 3"/>
            <p:cNvSpPr/>
            <p:nvPr/>
          </p:nvSpPr>
          <p:spPr>
            <a:xfrm>
              <a:off x="609600" y="1981200"/>
              <a:ext cx="2590800" cy="2362200"/>
            </a:xfrm>
            <a:prstGeom prst="rightArrowCallou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6" name="Picture 2" descr="C:\Users\Doel-1612i3\Desktop\jajun\225px-Georg_Cantor2.jp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323" y="1981200"/>
              <a:ext cx="1801677" cy="2362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TextBox 5"/>
          <p:cNvSpPr txBox="1"/>
          <p:nvPr/>
        </p:nvSpPr>
        <p:spPr>
          <a:xfrm>
            <a:off x="3505200" y="2589074"/>
            <a:ext cx="4876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/>
              <a:t>এই ব্যক্তির নাম কি?</a:t>
            </a:r>
            <a:endParaRPr lang="en-US" sz="4400" b="1" dirty="0"/>
          </a:p>
        </p:txBody>
      </p:sp>
      <p:pic>
        <p:nvPicPr>
          <p:cNvPr id="1027" name="Picture 3" descr="C:\Users\Doel-1612i3\Desktop\jajun\S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324" y="4434520"/>
            <a:ext cx="4011476" cy="23246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Elbow Connector 7"/>
          <p:cNvCxnSpPr/>
          <p:nvPr/>
        </p:nvCxnSpPr>
        <p:spPr>
          <a:xfrm>
            <a:off x="4495800" y="5486400"/>
            <a:ext cx="685800" cy="30480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181600" y="5596849"/>
            <a:ext cx="3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এই ছবি থেকে কি ধারনা কর?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399692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Scroll 2"/>
          <p:cNvSpPr/>
          <p:nvPr/>
        </p:nvSpPr>
        <p:spPr>
          <a:xfrm>
            <a:off x="2895600" y="304800"/>
            <a:ext cx="4038600" cy="1676400"/>
          </a:xfrm>
          <a:prstGeom prst="verticalScroll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bn-BD" dirty="0" smtClean="0"/>
              <a:t> </a:t>
            </a:r>
            <a:r>
              <a:rPr lang="bn-BD" sz="4800" b="1" dirty="0" smtClean="0">
                <a:solidFill>
                  <a:srgbClr val="FF0000"/>
                </a:solidFill>
              </a:rPr>
              <a:t>বাড়ীর  কাজ 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2819400"/>
            <a:ext cx="8077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rgbClr val="00B050"/>
                </a:solidFill>
              </a:rPr>
              <a:t>১।তোমাদের বাসায় ব্যবহার কৃত ১০টি সেটের নাম লিখ। </a:t>
            </a:r>
            <a:endParaRPr lang="en-US" sz="4400" b="1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47700" y="4789714"/>
                <a:ext cx="8534400" cy="21236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4400" b="1" dirty="0" smtClean="0">
                    <a:solidFill>
                      <a:srgbClr val="002060"/>
                    </a:solidFill>
                  </a:rPr>
                  <a:t>২।</a:t>
                </a:r>
                <a:r>
                  <a:rPr lang="en-US" sz="4400" b="1" dirty="0" smtClean="0">
                    <a:solidFill>
                      <a:srgbClr val="002060"/>
                    </a:solidFill>
                  </a:rPr>
                  <a:t>{x </a:t>
                </a:r>
                <a14:m>
                  <m:oMath xmlns:m="http://schemas.openxmlformats.org/officeDocument/2006/math">
                    <m:r>
                      <a:rPr lang="en-US" sz="4400" b="1" i="1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4400" b="1" i="0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𝐍</m:t>
                    </m:r>
                    <m:r>
                      <a:rPr lang="en-US" sz="4400" b="1" i="0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:</m:t>
                    </m:r>
                    <m:r>
                      <a:rPr lang="en-US" sz="4400" b="1" i="0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𝐱</m:t>
                    </m:r>
                    <m:r>
                      <a:rPr lang="en-US" sz="4400" b="1" i="0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4400" b="1" i="0" smtClean="0">
                        <a:solidFill>
                          <a:srgbClr val="002060"/>
                        </a:solidFill>
                        <a:latin typeface="Cambria Math"/>
                        <a:ea typeface="Cambria Math"/>
                      </a:rPr>
                      <m:t>𝟒𝟐</m:t>
                    </m:r>
                  </m:oMath>
                </a14:m>
                <a:r>
                  <a:rPr lang="bn-BD" sz="4400" b="1" dirty="0" smtClean="0">
                    <a:solidFill>
                      <a:srgbClr val="002060"/>
                    </a:solidFill>
                  </a:rPr>
                  <a:t> এর গুণনীয়ক এবং </a:t>
                </a:r>
                <a:r>
                  <a:rPr lang="en-US" sz="4400" b="1" dirty="0" smtClean="0">
                    <a:solidFill>
                      <a:srgbClr val="002060"/>
                    </a:solidFill>
                  </a:rPr>
                  <a:t>6</a:t>
                </a:r>
                <a:r>
                  <a:rPr lang="bn-BD" sz="4400" b="1" dirty="0" smtClean="0">
                    <a:solidFill>
                      <a:srgbClr val="002060"/>
                    </a:solidFill>
                  </a:rPr>
                  <a:t> এর গুণিতক</a:t>
                </a:r>
                <a:r>
                  <a:rPr lang="en-US" sz="4400" b="1" dirty="0" smtClean="0">
                    <a:solidFill>
                      <a:srgbClr val="002060"/>
                    </a:solidFill>
                  </a:rPr>
                  <a:t>}</a:t>
                </a:r>
                <a:r>
                  <a:rPr lang="bn-BD" sz="4400" b="1" dirty="0" smtClean="0">
                    <a:solidFill>
                      <a:srgbClr val="002060"/>
                    </a:solidFill>
                  </a:rPr>
                  <a:t> এই সেটিকে তালিকা পদ্ধতিতে প্রকাশ কর।</a:t>
                </a:r>
                <a:endParaRPr lang="en-US" sz="4400" b="1" dirty="0">
                  <a:solidFill>
                    <a:srgbClr val="002060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" y="4789714"/>
                <a:ext cx="8534400" cy="2123658"/>
              </a:xfrm>
              <a:prstGeom prst="rect">
                <a:avLst/>
              </a:prstGeom>
              <a:blipFill rotWithShape="1">
                <a:blip r:embed="rId2"/>
                <a:stretch>
                  <a:fillRect l="-2857" t="-6897" r="-214" b="-135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4114800" y="2971800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ea typeface="Cambria Math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850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-1612i3\Desktop\rose animated\www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33" y="280184"/>
            <a:ext cx="9017000" cy="676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43200" y="1861066"/>
            <a:ext cx="53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rgbClr val="FFFF00"/>
                </a:solidFill>
              </a:rPr>
              <a:t> </a:t>
            </a:r>
            <a:endParaRPr lang="en-US" sz="7200" b="1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43200" y="1676400"/>
            <a:ext cx="533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7200" dirty="0" smtClean="0">
                <a:solidFill>
                  <a:srgbClr val="FFFF00"/>
                </a:solidFill>
              </a:rPr>
              <a:t>T</a:t>
            </a:r>
            <a:endParaRPr lang="en-US" sz="72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29000" y="2045732"/>
            <a:ext cx="68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FFFF00"/>
                </a:solidFill>
              </a:rPr>
              <a:t>H</a:t>
            </a:r>
            <a:endParaRPr lang="en-US" sz="7200" dirty="0">
              <a:solidFill>
                <a:srgbClr val="FFFF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91000" y="2645896"/>
            <a:ext cx="71846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solidFill>
                  <a:srgbClr val="FFFF00"/>
                </a:solidFill>
              </a:rPr>
              <a:t>A</a:t>
            </a:r>
            <a:endParaRPr lang="en-US" sz="72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029200" y="2645896"/>
            <a:ext cx="685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FFFF00"/>
                </a:solidFill>
              </a:rPr>
              <a:t>N</a:t>
            </a:r>
            <a:endParaRPr lang="en-US" sz="7200" dirty="0">
              <a:solidFill>
                <a:srgbClr val="FFFF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867400" y="2695125"/>
            <a:ext cx="60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FFFF00"/>
                </a:solidFill>
              </a:rPr>
              <a:t>K</a:t>
            </a:r>
            <a:endParaRPr lang="en-US" sz="7200" dirty="0">
              <a:solidFill>
                <a:srgbClr val="FFFF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81800" y="3061395"/>
            <a:ext cx="6351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FFFF00"/>
                </a:solidFill>
              </a:rPr>
              <a:t>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16910" y="3661559"/>
            <a:ext cx="79541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solidFill>
                  <a:srgbClr val="FFFF00"/>
                </a:solidFill>
              </a:rPr>
              <a:t>O</a:t>
            </a:r>
            <a:endParaRPr lang="en-US" sz="7200" dirty="0">
              <a:solidFill>
                <a:srgbClr val="FFFF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212321" y="4261724"/>
            <a:ext cx="77777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 smtClean="0">
                <a:solidFill>
                  <a:srgbClr val="FFFF00"/>
                </a:solidFill>
              </a:rPr>
              <a:t>U</a:t>
            </a:r>
            <a:endParaRPr lang="en-US" sz="7200" dirty="0">
              <a:solidFill>
                <a:srgbClr val="FFFF00"/>
              </a:solidFill>
            </a:endParaRPr>
          </a:p>
        </p:txBody>
      </p:sp>
      <p:pic>
        <p:nvPicPr>
          <p:cNvPr id="1027" name="Picture 3" descr="C:\Users\Doel-1612i3\Desktop\rose animated\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492" y="371388"/>
            <a:ext cx="2466975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Doel-1612i3\Desktop\rose animated\0251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341" y="4027173"/>
            <a:ext cx="5494392" cy="2869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Doel-1612i3\Desktop\rose animated\6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2841"/>
            <a:ext cx="1871577" cy="1906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869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965</TotalTime>
  <Words>302</Words>
  <Application>Microsoft Office PowerPoint</Application>
  <PresentationFormat>On-screen Show (4:3)</PresentationFormat>
  <Paragraphs>69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Telephone Shilpa Sangstha,Limited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129</cp:revision>
  <dcterms:created xsi:type="dcterms:W3CDTF">2013-12-10T08:18:48Z</dcterms:created>
  <dcterms:modified xsi:type="dcterms:W3CDTF">2013-12-12T05:44:31Z</dcterms:modified>
</cp:coreProperties>
</file>