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6" r:id="rId2"/>
    <p:sldId id="265" r:id="rId3"/>
    <p:sldId id="263" r:id="rId4"/>
    <p:sldId id="268" r:id="rId5"/>
    <p:sldId id="278" r:id="rId6"/>
    <p:sldId id="260" r:id="rId7"/>
    <p:sldId id="261" r:id="rId8"/>
    <p:sldId id="262" r:id="rId9"/>
    <p:sldId id="270" r:id="rId10"/>
    <p:sldId id="269" r:id="rId11"/>
    <p:sldId id="257" r:id="rId12"/>
    <p:sldId id="271" r:id="rId13"/>
    <p:sldId id="272" r:id="rId14"/>
    <p:sldId id="277" r:id="rId15"/>
    <p:sldId id="273" r:id="rId16"/>
    <p:sldId id="274" r:id="rId17"/>
    <p:sldId id="276" r:id="rId18"/>
    <p:sldId id="267" r:id="rId19"/>
    <p:sldId id="259" r:id="rId20"/>
    <p:sldId id="264" r:id="rId21"/>
    <p:sldId id="275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20" autoAdjust="0"/>
  </p:normalViewPr>
  <p:slideViewPr>
    <p:cSldViewPr>
      <p:cViewPr>
        <p:scale>
          <a:sx n="50" d="100"/>
          <a:sy n="50" d="100"/>
        </p:scale>
        <p:origin x="-571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471DD-C158-40C7-8C21-07E1E037878E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393EF-6793-4714-8001-F03B1C9EF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94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393EF-6793-4714-8001-F03B1C9EFD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82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2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4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192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39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3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5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5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7DDD4-8EE9-4DD2-99E5-0B65DEA29F1A}" type="datetimeFigureOut">
              <a:rPr lang="en-US" smtClean="0"/>
              <a:t>14/12/2013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253BD-8E09-4295-8D42-C723089DB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13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3.jpeg"/><Relationship Id="rId7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29.png"/><Relationship Id="rId5" Type="http://schemas.openxmlformats.org/officeDocument/2006/relationships/image" Target="../media/image30.jpeg"/><Relationship Id="rId10" Type="http://schemas.openxmlformats.org/officeDocument/2006/relationships/image" Target="../media/image33.png"/><Relationship Id="rId4" Type="http://schemas.openxmlformats.org/officeDocument/2006/relationships/image" Target="../media/image12.jpe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651555" y="163286"/>
            <a:ext cx="7926388" cy="14478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7200" b="1" dirty="0">
                <a:solidFill>
                  <a:prstClr val="black"/>
                </a:solidFill>
              </a:rPr>
              <a:t>Welcome</a:t>
            </a:r>
          </a:p>
        </p:txBody>
      </p:sp>
      <p:sp>
        <p:nvSpPr>
          <p:cNvPr id="3" name="Down Arrow Callout 2"/>
          <p:cNvSpPr/>
          <p:nvPr/>
        </p:nvSpPr>
        <p:spPr>
          <a:xfrm>
            <a:off x="3505200" y="1774370"/>
            <a:ext cx="2438400" cy="1349829"/>
          </a:xfrm>
          <a:prstGeom prst="downArrow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7200" b="1" dirty="0">
                <a:solidFill>
                  <a:srgbClr val="002060"/>
                </a:solidFill>
              </a:rPr>
              <a:t>To</a:t>
            </a:r>
          </a:p>
        </p:txBody>
      </p:sp>
      <p:sp>
        <p:nvSpPr>
          <p:cNvPr id="4" name="Oval 3"/>
          <p:cNvSpPr/>
          <p:nvPr/>
        </p:nvSpPr>
        <p:spPr>
          <a:xfrm>
            <a:off x="2895600" y="3124200"/>
            <a:ext cx="3962400" cy="1676402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b="1" dirty="0">
                <a:solidFill>
                  <a:srgbClr val="00B0F0"/>
                </a:solidFill>
              </a:rPr>
              <a:t>Math Class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" y="1949221"/>
            <a:ext cx="1076325" cy="1000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905" y="5715000"/>
            <a:ext cx="1076325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774370"/>
            <a:ext cx="1076325" cy="10001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5638800"/>
            <a:ext cx="1079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Doel-1612i3\Desktop\rose animated\6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093" y="4802643"/>
            <a:ext cx="409575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239" y="2763609"/>
            <a:ext cx="6644368" cy="268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950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52600" y="152400"/>
            <a:ext cx="6172200" cy="27432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800" b="1" dirty="0">
                <a:solidFill>
                  <a:srgbClr val="002060"/>
                </a:solidFill>
              </a:rPr>
              <a:t>শিক্ষক পরিচিতি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90182"/>
            <a:ext cx="8105775" cy="370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41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399" y="2362200"/>
            <a:ext cx="8839200" cy="3962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400" b="1" dirty="0">
                <a:solidFill>
                  <a:srgbClr val="002060"/>
                </a:solidFill>
              </a:rPr>
              <a:t> বিষয়ঃ গণিত</a:t>
            </a:r>
          </a:p>
          <a:p>
            <a:pPr lvl="0" algn="ctr"/>
            <a:r>
              <a:rPr lang="bn-BD" sz="4400" b="1" dirty="0">
                <a:solidFill>
                  <a:srgbClr val="002060"/>
                </a:solidFill>
              </a:rPr>
              <a:t>অধ্যায়ঃ ৮ম শ্রেণিঃ৯ম</a:t>
            </a:r>
          </a:p>
          <a:p>
            <a:pPr lvl="0" algn="ctr"/>
            <a:r>
              <a:rPr lang="bn-BD" sz="4400" b="1" dirty="0">
                <a:solidFill>
                  <a:srgbClr val="002060"/>
                </a:solidFill>
              </a:rPr>
              <a:t>সময়ঃ৫০ মিনিট</a:t>
            </a:r>
          </a:p>
          <a:p>
            <a:pPr lvl="0" algn="ctr"/>
            <a:r>
              <a:rPr lang="bn-BD" sz="4400" b="1" dirty="0">
                <a:solidFill>
                  <a:srgbClr val="002060"/>
                </a:solidFill>
              </a:rPr>
              <a:t>তারিখঃ১৩ /১২/২০১৩ 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181100" y="228600"/>
            <a:ext cx="6781799" cy="16129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</a:rPr>
              <a:t>পাঠ পরিচিতি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5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0193"/>
            <a:ext cx="1474787" cy="154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2286000" y="685801"/>
            <a:ext cx="4648200" cy="38100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7238999" y="4343400"/>
            <a:ext cx="1703387" cy="1066800"/>
          </a:xfrm>
          <a:prstGeom prst="flowChartConnecto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381000" y="3810000"/>
            <a:ext cx="1752599" cy="1447800"/>
          </a:xfrm>
          <a:prstGeom prst="flowChartConnector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152400" y="5442857"/>
            <a:ext cx="9058275" cy="1371600"/>
          </a:xfrm>
          <a:prstGeom prst="flowChartAlternateProcess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5400" b="1" dirty="0">
                <a:solidFill>
                  <a:srgbClr val="00B050"/>
                </a:solidFill>
              </a:rPr>
              <a:t>উপরের চিএ গুলো লক্ষ কর।</a:t>
            </a:r>
            <a:endParaRPr lang="en-US" sz="5400" b="1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1" y="2382156"/>
            <a:ext cx="121920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lowchart: Connector 6"/>
          <p:cNvSpPr/>
          <p:nvPr/>
        </p:nvSpPr>
        <p:spPr>
          <a:xfrm>
            <a:off x="1349829" y="293915"/>
            <a:ext cx="457200" cy="457200"/>
          </a:xfrm>
          <a:prstGeom prst="flowChartConnecto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0743" y="538843"/>
            <a:ext cx="1371600" cy="11429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4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2604 0.01273 C 0.46875 0.01273 0.58576 0.14097 0.58576 0.30092 C 0.58576 0.45949 0.46875 0.59028 0.32604 0.59028 C 0.18385 0.59028 0.0691 0.45949 0.0691 0.30092 C 0.0691 0.14097 0.18385 0.01273 0.32604 0.01273 Z " pathEditMode="relative" rAng="0" ptsTypes="fffff">
                                      <p:cBhvr>
                                        <p:cTn id="5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2886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-0.08565 C 0.0401 -0.08565 0.07448 -0.04815 0.07448 -0.00162 C 0.07448 0.04467 0.0401 0.08263 -0.00174 0.08263 C -0.04393 0.08263 -0.07795 0.04467 -0.07795 -0.00162 C -0.07795 -0.04815 -0.04393 -0.08565 -0.00174 -0.08565 Z " pathEditMode="relative" rAng="0" ptsTypes="fffff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04800" y="914400"/>
            <a:ext cx="8458200" cy="5029200"/>
          </a:xfrm>
          <a:prstGeom prst="bevel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7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বৃত্ত</a:t>
            </a:r>
            <a:endParaRPr lang="en-US" sz="287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6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90900" y="838200"/>
            <a:ext cx="2514600" cy="91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শিখনফল </a:t>
            </a:r>
            <a:endParaRPr lang="en-US" sz="5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2971800"/>
            <a:ext cx="853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 সম্পর্কে ব্যাখ্যা করতে পারবে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446314" y="3200400"/>
            <a:ext cx="457200" cy="457200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4038600"/>
            <a:ext cx="853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বৃত্ত অঙ্কন করতে পারবে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566057" y="4191000"/>
            <a:ext cx="457200" cy="457200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31074" y="5334000"/>
            <a:ext cx="85344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বৃত্তের উপপাদ্য প্রমাণ করতে পারবে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446314" y="5562600"/>
            <a:ext cx="457200" cy="4572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2757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 flipV="1">
                <a:off x="4648200" y="4038600"/>
                <a:ext cx="8573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V="1">
                <a:off x="4648200" y="4038600"/>
                <a:ext cx="857347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>
            <a:stCxn id="2" idx="1"/>
            <a:endCxn id="2" idx="7"/>
          </p:cNvCxnSpPr>
          <p:nvPr/>
        </p:nvCxnSpPr>
        <p:spPr>
          <a:xfrm>
            <a:off x="2872024" y="2625696"/>
            <a:ext cx="3933352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2" idx="2"/>
            <a:endCxn id="2" idx="6"/>
          </p:cNvCxnSpPr>
          <p:nvPr/>
        </p:nvCxnSpPr>
        <p:spPr>
          <a:xfrm>
            <a:off x="2057400" y="4269083"/>
            <a:ext cx="5562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2" idx="3"/>
          </p:cNvCxnSpPr>
          <p:nvPr/>
        </p:nvCxnSpPr>
        <p:spPr>
          <a:xfrm flipH="1">
            <a:off x="2872024" y="4269083"/>
            <a:ext cx="2204849" cy="1643387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09384" y="4472890"/>
            <a:ext cx="2529616" cy="1242110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419601" y="3733800"/>
            <a:ext cx="842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2400" dirty="0" smtClean="0">
                <a:solidFill>
                  <a:srgbClr val="7030A0"/>
                </a:solidFill>
              </a:rPr>
              <a:t>কেন্দ্র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Flowchart: Merge 3"/>
          <p:cNvSpPr/>
          <p:nvPr/>
        </p:nvSpPr>
        <p:spPr>
          <a:xfrm rot="9916878" flipV="1">
            <a:off x="3506324" y="2284218"/>
            <a:ext cx="1423462" cy="295874"/>
          </a:xfrm>
          <a:prstGeom prst="flowChartMerg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C00000"/>
                </a:solidFill>
              </a:rPr>
              <a:t>জ্য</a:t>
            </a:r>
            <a:endParaRPr lang="en-US" sz="2400" dirty="0"/>
          </a:p>
        </p:txBody>
      </p:sp>
      <p:sp>
        <p:nvSpPr>
          <p:cNvPr id="5" name="Down Arrow Callout 4"/>
          <p:cNvSpPr/>
          <p:nvPr/>
        </p:nvSpPr>
        <p:spPr>
          <a:xfrm>
            <a:off x="2586773" y="3308866"/>
            <a:ext cx="914400" cy="914400"/>
          </a:xfrm>
          <a:prstGeom prst="downArrowCallou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2800" dirty="0" smtClean="0"/>
              <a:t>ব্যাস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467600" y="5715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ব্যসার্ধ </a:t>
            </a:r>
            <a:endParaRPr lang="en-US" dirty="0"/>
          </a:p>
        </p:txBody>
      </p:sp>
      <p:sp>
        <p:nvSpPr>
          <p:cNvPr id="2" name="Flowchart: Connector 1"/>
          <p:cNvSpPr/>
          <p:nvPr/>
        </p:nvSpPr>
        <p:spPr>
          <a:xfrm>
            <a:off x="2057400" y="1944983"/>
            <a:ext cx="5562600" cy="4648200"/>
          </a:xfrm>
          <a:prstGeom prst="flowChartConnector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9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blipFill>
                  <a:blip r:embed="rId2"/>
                  <a:tile tx="0" ty="0" sx="100000" sy="100000" flip="none" algn="tl"/>
                </a:blipFill>
              </a:rPr>
              <a:t> </a:t>
            </a:r>
            <a:endParaRPr lang="en-US" dirty="0"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r>
              <a:rPr lang="bn-BD" dirty="0" smtClean="0"/>
              <a:t> 		</a:t>
            </a:r>
            <a:endParaRPr lang="en-US" dirty="0"/>
          </a:p>
        </p:txBody>
      </p:sp>
      <p:sp>
        <p:nvSpPr>
          <p:cNvPr id="5" name="Flowchart: Connector 4"/>
          <p:cNvSpPr/>
          <p:nvPr/>
        </p:nvSpPr>
        <p:spPr>
          <a:xfrm>
            <a:off x="1981200" y="304800"/>
            <a:ext cx="6705600" cy="914400"/>
          </a:xfrm>
          <a:prstGeom prst="flowChartConnec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bn-BD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</a:rPr>
              <a:t>একক কাজ 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81000" y="1600200"/>
            <a:ext cx="8763000" cy="1524000"/>
          </a:xfrm>
          <a:prstGeom prst="horizontalScroll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 smtClean="0"/>
              <a:t> 		 </a:t>
            </a:r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এর ব্যাস ওব্যসার্ধ অঙ্কন কর </a:t>
            </a:r>
            <a:endParaRPr lang="en-US" sz="4000" dirty="0"/>
          </a:p>
        </p:txBody>
      </p:sp>
      <p:sp>
        <p:nvSpPr>
          <p:cNvPr id="7" name="Flowchart: Connector 6"/>
          <p:cNvSpPr/>
          <p:nvPr/>
        </p:nvSpPr>
        <p:spPr>
          <a:xfrm>
            <a:off x="762000" y="1905000"/>
            <a:ext cx="1066800" cy="914400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839686" y="2108998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0" y="4052316"/>
            <a:ext cx="8991600" cy="1828800"/>
          </a:xfrm>
          <a:prstGeom prst="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sz="4400" b="1" dirty="0" smtClean="0">
                <a:solidFill>
                  <a:srgbClr val="00B050"/>
                </a:solidFill>
              </a:rPr>
              <a:t>এরব্যাস ওব্যসার্ধ কাকে বলে  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81000" y="4114800"/>
            <a:ext cx="1371600" cy="1219200"/>
          </a:xfrm>
          <a:prstGeom prst="flowChartConnector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iped Right Arrow 9"/>
          <p:cNvSpPr/>
          <p:nvPr/>
        </p:nvSpPr>
        <p:spPr>
          <a:xfrm>
            <a:off x="1828800" y="4482084"/>
            <a:ext cx="609600" cy="484632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1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838200" y="1295400"/>
            <a:ext cx="2438400" cy="12954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/>
              <a:t> </a:t>
            </a:r>
            <a:r>
              <a:rPr lang="bn-BD" sz="4400" dirty="0" smtClean="0">
                <a:solidFill>
                  <a:schemeClr val="tx1"/>
                </a:solidFill>
              </a:rPr>
              <a:t> সমাধান </a:t>
            </a:r>
            <a:endParaRPr lang="en-US" sz="4400" dirty="0"/>
          </a:p>
        </p:txBody>
      </p:sp>
      <p:sp>
        <p:nvSpPr>
          <p:cNvPr id="4" name="Flowchart: Connector 3"/>
          <p:cNvSpPr/>
          <p:nvPr/>
        </p:nvSpPr>
        <p:spPr>
          <a:xfrm>
            <a:off x="4419600" y="1219200"/>
            <a:ext cx="2362200" cy="1905000"/>
          </a:xfrm>
          <a:prstGeom prst="flowChartConnector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 rot="10093785">
                <a:off x="5278886" y="1930506"/>
                <a:ext cx="45663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r>
                  <a:rPr lang="en-US" dirty="0" smtClean="0"/>
                  <a:t>o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093785">
                <a:off x="5278886" y="1930506"/>
                <a:ext cx="456634" cy="369332"/>
              </a:xfrm>
              <a:prstGeom prst="rect">
                <a:avLst/>
              </a:prstGeom>
              <a:blipFill rotWithShape="1">
                <a:blip r:embed="rId2"/>
                <a:stretch>
                  <a:fillRect t="-17105"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>
            <a:endCxn id="4" idx="6"/>
          </p:cNvCxnSpPr>
          <p:nvPr/>
        </p:nvCxnSpPr>
        <p:spPr>
          <a:xfrm>
            <a:off x="5608807" y="2171700"/>
            <a:ext cx="1172993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/>
          <p:cNvSpPr/>
          <p:nvPr/>
        </p:nvSpPr>
        <p:spPr>
          <a:xfrm>
            <a:off x="5285761" y="1943100"/>
            <a:ext cx="4572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05600" y="1714500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28600" y="4267200"/>
            <a:ext cx="1981200" cy="9906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4400" dirty="0">
                <a:solidFill>
                  <a:prstClr val="black"/>
                </a:solidFill>
              </a:rPr>
              <a:t>সমাধান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209800" y="44958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বৃত্তের কোনো</a:t>
            </a:r>
            <a:r>
              <a:rPr lang="en-US" sz="3200" dirty="0" smtClean="0"/>
              <a:t> </a:t>
            </a:r>
            <a:r>
              <a:rPr lang="bn-BD" sz="3200" dirty="0" smtClean="0"/>
              <a:t>জ্যা যদি</a:t>
            </a:r>
            <a:r>
              <a:rPr lang="en-US" sz="3200" dirty="0" smtClean="0"/>
              <a:t> </a:t>
            </a:r>
            <a:r>
              <a:rPr lang="bn-BD" sz="3200" dirty="0" smtClean="0"/>
              <a:t>দিযে যায় তবে তাকে ব্যস বলে ।</a:t>
            </a:r>
            <a:endParaRPr lang="en-US" sz="3200" dirty="0"/>
          </a:p>
        </p:txBody>
      </p:sp>
      <p:sp>
        <p:nvSpPr>
          <p:cNvPr id="18" name="Rectangle 17"/>
          <p:cNvSpPr/>
          <p:nvPr/>
        </p:nvSpPr>
        <p:spPr>
          <a:xfrm>
            <a:off x="228600" y="5573018"/>
            <a:ext cx="883919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prstClr val="black"/>
                </a:solidFill>
              </a:rPr>
              <a:t>কেন্দ্র</a:t>
            </a:r>
            <a:r>
              <a:rPr lang="bn-BD" sz="4000" dirty="0" smtClean="0"/>
              <a:t> </a:t>
            </a:r>
            <a:r>
              <a:rPr lang="bn-BD" sz="4000" dirty="0" smtClean="0">
                <a:solidFill>
                  <a:schemeClr val="tx1"/>
                </a:solidFill>
              </a:rPr>
              <a:t>হতে </a:t>
            </a:r>
            <a:r>
              <a:rPr lang="bn-BD" sz="4000" dirty="0" smtClean="0">
                <a:solidFill>
                  <a:prstClr val="black"/>
                </a:solidFill>
              </a:rPr>
              <a:t>বৃত্ত</a:t>
            </a:r>
            <a:r>
              <a:rPr lang="bn-BD" sz="4000" dirty="0" smtClean="0">
                <a:solidFill>
                  <a:schemeClr val="tx1"/>
                </a:solidFill>
              </a:rPr>
              <a:t>স্থ কোনো বিন্দুর দুরত্বকে ব্যসার্ধ বলে ৷</a:t>
            </a:r>
            <a:r>
              <a:rPr lang="bn-BD" sz="3200" dirty="0" smtClean="0">
                <a:solidFill>
                  <a:schemeClr val="tx1"/>
                </a:solidFill>
              </a:rPr>
              <a:t>	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77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/>
      <p:bldP spid="14" grpId="0"/>
      <p:bldP spid="15" grpId="0" animBg="1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TRANSITION1-4901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357"/>
            <a:ext cx="9144001" cy="637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3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Fig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880" y="228600"/>
            <a:ext cx="2585720" cy="255730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8471"/>
            <a:ext cx="3871912" cy="3154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7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381000" y="914400"/>
            <a:ext cx="8229600" cy="1603248"/>
          </a:xfrm>
          <a:prstGeom prst="wedgeRectCallou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7030A0"/>
                </a:solidFill>
              </a:rPr>
              <a:t>জোড়ায় কাজ </a:t>
            </a:r>
            <a:endParaRPr lang="en-US" sz="7200" b="1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886" y="2819400"/>
            <a:ext cx="8610600" cy="1676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/>
              <a:t>  </a:t>
            </a:r>
            <a:r>
              <a:rPr lang="bn-BD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কাহাকে বলে</a:t>
            </a:r>
            <a:endParaRPr lang="en-US" sz="7200" dirty="0"/>
          </a:p>
        </p:txBody>
      </p:sp>
      <p:sp>
        <p:nvSpPr>
          <p:cNvPr id="4" name="Flowchart: Connector 3"/>
          <p:cNvSpPr/>
          <p:nvPr/>
        </p:nvSpPr>
        <p:spPr>
          <a:xfrm>
            <a:off x="381000" y="2971800"/>
            <a:ext cx="1676400" cy="14478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ব</a:t>
            </a:r>
            <a:r>
              <a:rPr lang="bn-BD" dirty="0" smtClean="0">
                <a:solidFill>
                  <a:srgbClr val="7030A0"/>
                </a:solidFill>
              </a:rPr>
              <a:t>বৃত্ত</a:t>
            </a:r>
            <a:endParaRPr lang="en-US" dirty="0"/>
          </a:p>
        </p:txBody>
      </p:sp>
      <p:cxnSp>
        <p:nvCxnSpPr>
          <p:cNvPr id="14" name="Elbow Connector 13"/>
          <p:cNvCxnSpPr/>
          <p:nvPr/>
        </p:nvCxnSpPr>
        <p:spPr>
          <a:xfrm>
            <a:off x="2057400" y="3352800"/>
            <a:ext cx="533400" cy="190500"/>
          </a:xfrm>
          <a:prstGeom prst="bentConnector3">
            <a:avLst>
              <a:gd name="adj1" fmla="val 2551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62000" y="5334000"/>
            <a:ext cx="7772400" cy="121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 smtClean="0">
                <a:solidFill>
                  <a:srgbClr val="7030A0"/>
                </a:solidFill>
              </a:rPr>
              <a:t>  </a:t>
            </a:r>
            <a:r>
              <a:rPr lang="bn-BD" sz="4000" dirty="0" smtClean="0">
                <a:solidFill>
                  <a:srgbClr val="7030A0"/>
                </a:solidFill>
              </a:rPr>
              <a:t>ব্যসার্ধ একটি বৃত্ত অঙ্কন কর </a:t>
            </a:r>
            <a:endParaRPr lang="en-US" sz="4000" dirty="0">
              <a:solidFill>
                <a:srgbClr val="7030A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143000" y="5943600"/>
            <a:ext cx="27432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lowchart: Connector 21"/>
          <p:cNvSpPr/>
          <p:nvPr/>
        </p:nvSpPr>
        <p:spPr>
          <a:xfrm>
            <a:off x="718457" y="5638800"/>
            <a:ext cx="4572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a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0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8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76200" y="1828800"/>
            <a:ext cx="1371600" cy="7894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/>
              <a:t> </a:t>
            </a:r>
            <a:r>
              <a:rPr lang="bn-BD" sz="3200" dirty="0" smtClean="0">
                <a:solidFill>
                  <a:srgbClr val="002060"/>
                </a:solidFill>
              </a:rPr>
              <a:t>সমাধান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524000" y="1143000"/>
            <a:ext cx="7620000" cy="2286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নির্দিষ্ট বিন্দু ধেকে সমদুরত্ব বজায়  রেখে কোনো বিব্দু যে আবদ্ধ পথ চিত্রিত করে তাই বৃত্ত ।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4038600" y="3886200"/>
            <a:ext cx="3429000" cy="28194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।</a:t>
            </a:r>
            <a:r>
              <a:rPr lang="bn-BD" dirty="0" smtClean="0">
                <a:solidFill>
                  <a:schemeClr val="tx1"/>
                </a:solidFill>
              </a:rPr>
              <a:t>। </a:t>
            </a:r>
            <a:r>
              <a:rPr lang="en-US" dirty="0" smtClean="0">
                <a:solidFill>
                  <a:schemeClr val="tx1"/>
                </a:solidFill>
              </a:rPr>
              <a:t>o 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114800" y="5312229"/>
            <a:ext cx="1752600" cy="212271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Connector 8"/>
          <p:cNvSpPr/>
          <p:nvPr/>
        </p:nvSpPr>
        <p:spPr>
          <a:xfrm>
            <a:off x="3537857" y="5317672"/>
            <a:ext cx="4572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/>
              <a:t>a</a:t>
            </a:r>
            <a:r>
              <a:rPr lang="en-US" sz="3200" b="1" dirty="0" err="1">
                <a:solidFill>
                  <a:srgbClr val="C00000"/>
                </a:solidFill>
              </a:rPr>
              <a:t>a</a:t>
            </a:r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4800600"/>
            <a:ext cx="2362200" cy="3810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9200" y="4615152"/>
            <a:ext cx="53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6924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9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740604"/>
              </p:ext>
            </p:extLst>
          </p:nvPr>
        </p:nvGraphicFramePr>
        <p:xfrm>
          <a:off x="869950" y="2997200"/>
          <a:ext cx="74056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ackager Shell Object" showAsIcon="1" r:id="rId4" imgW="7405560" imgH="863640" progId="Package">
                  <p:embed/>
                </p:oleObj>
              </mc:Choice>
              <mc:Fallback>
                <p:oleObj name="Packager Shell Object" showAsIcon="1" r:id="rId4" imgW="7405560" imgH="8636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9950" y="2997200"/>
                        <a:ext cx="7405688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736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Down Ribbon 1"/>
          <p:cNvSpPr/>
          <p:nvPr/>
        </p:nvSpPr>
        <p:spPr>
          <a:xfrm>
            <a:off x="609600" y="-76200"/>
            <a:ext cx="7543800" cy="2514600"/>
          </a:xfrm>
          <a:prstGeom prst="ellipseRibb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 smtClean="0"/>
              <a:t>  </a:t>
            </a:r>
            <a:r>
              <a:rPr lang="bn-BD" sz="6000" b="1" dirty="0" smtClean="0">
                <a:solidFill>
                  <a:srgbClr val="002060"/>
                </a:solidFill>
              </a:rPr>
              <a:t>দলীয় কাজ </a:t>
            </a:r>
            <a:endParaRPr lang="en-US" sz="6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295400" y="2590800"/>
            <a:ext cx="7086600" cy="426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048916" y="2690620"/>
            <a:ext cx="4038600" cy="33528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endCxn id="4" idx="2"/>
          </p:cNvCxnSpPr>
          <p:nvPr/>
        </p:nvCxnSpPr>
        <p:spPr>
          <a:xfrm flipH="1" flipV="1">
            <a:off x="3048916" y="4367020"/>
            <a:ext cx="3999584" cy="176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5"/>
          </p:cNvCxnSpPr>
          <p:nvPr/>
        </p:nvCxnSpPr>
        <p:spPr>
          <a:xfrm flipH="1">
            <a:off x="3664231" y="5552414"/>
            <a:ext cx="2831846" cy="37604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Connector 8"/>
          <p:cNvSpPr/>
          <p:nvPr/>
        </p:nvSpPr>
        <p:spPr>
          <a:xfrm>
            <a:off x="5096483" y="3886201"/>
            <a:ext cx="457200" cy="52427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7030A0"/>
                </a:solidFill>
              </a:rPr>
              <a:t>o</a:t>
            </a:r>
            <a:r>
              <a:rPr lang="en-US" dirty="0" err="1" smtClean="0"/>
              <a:t>o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 flipH="1">
            <a:off x="7239000" y="4364753"/>
            <a:ext cx="495300" cy="4572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B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2209800" y="4354286"/>
            <a:ext cx="6858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 A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2767049" y="5341596"/>
            <a:ext cx="996043" cy="449604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6444343" y="5516467"/>
            <a:ext cx="4572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D</a:t>
            </a:r>
            <a:endParaRPr lang="en-US" sz="3200" dirty="0">
              <a:solidFill>
                <a:srgbClr val="0070C0"/>
              </a:solidFill>
            </a:endParaRPr>
          </a:p>
        </p:txBody>
      </p:sp>
      <p:cxnSp>
        <p:nvCxnSpPr>
          <p:cNvPr id="15" name="Straight Connector 14"/>
          <p:cNvCxnSpPr>
            <a:endCxn id="12" idx="6"/>
          </p:cNvCxnSpPr>
          <p:nvPr/>
        </p:nvCxnSpPr>
        <p:spPr>
          <a:xfrm flipH="1">
            <a:off x="3763092" y="4384676"/>
            <a:ext cx="1476282" cy="11817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5239374" y="4386333"/>
            <a:ext cx="1292999" cy="113013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905000" y="5943600"/>
            <a:ext cx="61722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4000" dirty="0" smtClean="0">
                <a:solidFill>
                  <a:srgbClr val="0070C0"/>
                </a:solidFill>
              </a:rPr>
              <a:t>চিত্র হতে দেখাওযে </a:t>
            </a:r>
            <a:r>
              <a:rPr lang="en-US" sz="4000" dirty="0" smtClean="0">
                <a:solidFill>
                  <a:srgbClr val="0070C0"/>
                </a:solidFill>
              </a:rPr>
              <a:t>AB&gt;CD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2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/>
      <p:bldP spid="10" grpId="0" animBg="1"/>
      <p:bldP spid="11" grpId="0"/>
      <p:bldP spid="12" grpId="0"/>
      <p:bldP spid="13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514600" y="76200"/>
            <a:ext cx="3962400" cy="14478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মুল্যয়ন </a:t>
            </a:r>
            <a:endParaRPr lang="en-US" sz="7200" dirty="0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9144000" cy="2667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/>
              <a:t> </a:t>
            </a:r>
            <a:r>
              <a:rPr lang="bn-BD" sz="4800" dirty="0" smtClean="0">
                <a:solidFill>
                  <a:schemeClr val="tx1"/>
                </a:solidFill>
              </a:rPr>
              <a:t>বৃত্তের কেন্দ্রে কত ডিগ্রি কোণ উতপন্ন হয় ?		(ক)৯০(খ)১৮০(গ)২৭০),(</a:t>
            </a:r>
            <a:r>
              <a:rPr lang="bn-BD" sz="4800" dirty="0">
                <a:solidFill>
                  <a:prstClr val="black"/>
                </a:solidFill>
              </a:rPr>
              <a:t>ঘ</a:t>
            </a:r>
            <a:r>
              <a:rPr lang="bn-BD" sz="4800" dirty="0" smtClean="0">
                <a:solidFill>
                  <a:schemeClr val="tx1"/>
                </a:solidFill>
              </a:rPr>
              <a:t>)৩৬০ </a:t>
            </a:r>
            <a:r>
              <a:rPr lang="bn-BD" dirty="0" smtClean="0"/>
              <a:t> </a:t>
            </a:r>
            <a:r>
              <a:rPr lang="bn-BD" sz="4000" dirty="0" smtClean="0">
                <a:solidFill>
                  <a:srgbClr val="002060"/>
                </a:solidFill>
              </a:rPr>
              <a:t>ঘ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9307">
            <a:off x="11438141" y="2241824"/>
            <a:ext cx="1049337" cy="102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4572000"/>
            <a:ext cx="9144000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800" dirty="0" smtClean="0">
                <a:solidFill>
                  <a:prstClr val="black"/>
                </a:solidFill>
              </a:rPr>
              <a:t>বৃত্তের</a:t>
            </a:r>
            <a:r>
              <a:rPr lang="en-US" sz="4800" dirty="0" smtClean="0">
                <a:solidFill>
                  <a:prstClr val="black"/>
                </a:solidFill>
              </a:rPr>
              <a:t>--  </a:t>
            </a:r>
            <a:r>
              <a:rPr lang="en-US" sz="2800" dirty="0" smtClean="0">
                <a:solidFill>
                  <a:prstClr val="black"/>
                </a:solidFill>
              </a:rPr>
              <a:t>(</a:t>
            </a:r>
            <a:r>
              <a:rPr lang="en-US" sz="3600" dirty="0" smtClean="0">
                <a:solidFill>
                  <a:prstClr val="black"/>
                </a:solidFill>
              </a:rPr>
              <a:t>i)</a:t>
            </a:r>
            <a:r>
              <a:rPr lang="bn-BD" sz="3600" dirty="0" smtClean="0">
                <a:solidFill>
                  <a:prstClr val="black"/>
                </a:solidFill>
              </a:rPr>
              <a:t>ব্যস =২(ব্যসার্ধ )</a:t>
            </a:r>
            <a:r>
              <a:rPr lang="en-US" sz="3600" dirty="0" smtClean="0">
                <a:solidFill>
                  <a:prstClr val="black"/>
                </a:solidFill>
              </a:rPr>
              <a:t> (ii)</a:t>
            </a:r>
            <a:r>
              <a:rPr lang="bn-BD" sz="3600" dirty="0">
                <a:solidFill>
                  <a:prstClr val="black"/>
                </a:solidFill>
              </a:rPr>
              <a:t> </a:t>
            </a:r>
            <a:r>
              <a:rPr lang="bn-BD" sz="3600" dirty="0" smtClean="0">
                <a:solidFill>
                  <a:prstClr val="black"/>
                </a:solidFill>
              </a:rPr>
              <a:t>বৃত্তের</a:t>
            </a:r>
            <a:r>
              <a:rPr lang="bn-BD" sz="3600" dirty="0">
                <a:solidFill>
                  <a:prstClr val="black"/>
                </a:solidFill>
              </a:rPr>
              <a:t> </a:t>
            </a:r>
            <a:r>
              <a:rPr lang="bn-BD" sz="3600" dirty="0" smtClean="0">
                <a:solidFill>
                  <a:prstClr val="black"/>
                </a:solidFill>
              </a:rPr>
              <a:t>ব্যসই </a:t>
            </a:r>
            <a:r>
              <a:rPr lang="bn-BD" sz="3600" dirty="0" smtClean="0">
                <a:solidFill>
                  <a:schemeClr val="tx1"/>
                </a:solidFill>
              </a:rPr>
              <a:t>বৃহত্তম জ্যা </a:t>
            </a:r>
            <a:r>
              <a:rPr lang="bn-BD" sz="3600" dirty="0" smtClean="0">
                <a:solidFill>
                  <a:prstClr val="black"/>
                </a:solidFill>
              </a:rPr>
              <a:t>  </a:t>
            </a:r>
            <a:r>
              <a:rPr lang="en-US" sz="3600" dirty="0" smtClean="0">
                <a:solidFill>
                  <a:prstClr val="black"/>
                </a:solidFill>
              </a:rPr>
              <a:t> (iii)</a:t>
            </a:r>
            <a:r>
              <a:rPr lang="bn-BD" sz="3600" dirty="0" smtClean="0">
                <a:solidFill>
                  <a:prstClr val="black"/>
                </a:solidFill>
              </a:rPr>
              <a:t>কমলা একটি </a:t>
            </a:r>
            <a:r>
              <a:rPr lang="bn-BD" sz="3600" dirty="0" smtClean="0">
                <a:solidFill>
                  <a:schemeClr val="tx1"/>
                </a:solidFill>
              </a:rPr>
              <a:t>বৃত্ত ।							</a:t>
            </a:r>
            <a:r>
              <a:rPr lang="bn-BD" sz="3600" dirty="0">
                <a:solidFill>
                  <a:schemeClr val="tx1"/>
                </a:solidFill>
              </a:rPr>
              <a:t> (</a:t>
            </a:r>
            <a:r>
              <a:rPr lang="bn-BD" sz="3600" dirty="0" smtClean="0">
                <a:solidFill>
                  <a:schemeClr val="tx1"/>
                </a:solidFill>
              </a:rPr>
              <a:t>ক)</a:t>
            </a:r>
            <a:r>
              <a:rPr lang="en-US" sz="3600" dirty="0" smtClean="0">
                <a:solidFill>
                  <a:schemeClr val="tx1"/>
                </a:solidFill>
              </a:rPr>
              <a:t>(i)</a:t>
            </a:r>
            <a:r>
              <a:rPr lang="bn-BD" sz="3600" dirty="0" smtClean="0">
                <a:solidFill>
                  <a:schemeClr val="tx1"/>
                </a:solidFill>
              </a:rPr>
              <a:t>(খ)</a:t>
            </a:r>
            <a:r>
              <a:rPr lang="en-US" sz="3600" dirty="0" smtClean="0">
                <a:solidFill>
                  <a:schemeClr val="tx1"/>
                </a:solidFill>
              </a:rPr>
              <a:t>(i),(iii)</a:t>
            </a:r>
            <a:r>
              <a:rPr lang="bn-BD" sz="3600" dirty="0" smtClean="0">
                <a:solidFill>
                  <a:schemeClr val="tx1"/>
                </a:solidFill>
              </a:rPr>
              <a:t>(গ)</a:t>
            </a:r>
            <a:r>
              <a:rPr lang="en-US" sz="3600" dirty="0" smtClean="0">
                <a:solidFill>
                  <a:schemeClr val="tx1"/>
                </a:solidFill>
              </a:rPr>
              <a:t>(ii),(iii)</a:t>
            </a:r>
            <a:r>
              <a:rPr lang="bn-BD" sz="3600" dirty="0" smtClean="0">
                <a:solidFill>
                  <a:schemeClr val="tx1"/>
                </a:solidFill>
              </a:rPr>
              <a:t>,(ঘ)</a:t>
            </a:r>
            <a:r>
              <a:rPr lang="en-US" sz="3600" dirty="0" smtClean="0">
                <a:solidFill>
                  <a:schemeClr val="tx1"/>
                </a:solidFill>
              </a:rPr>
              <a:t>(i),(ii),(iii)</a:t>
            </a:r>
            <a:r>
              <a:rPr lang="bn-BD" sz="3600" dirty="0" smtClean="0">
                <a:solidFill>
                  <a:prstClr val="black"/>
                </a:solidFill>
              </a:rPr>
              <a:t>   						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8229600" y="-1143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629400" y="59436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 </a:t>
            </a:r>
            <a:r>
              <a:rPr lang="bn-BD" sz="6000" dirty="0" smtClean="0">
                <a:solidFill>
                  <a:schemeClr val="tx1"/>
                </a:solidFill>
              </a:rPr>
              <a:t>গ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2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66800" y="0"/>
            <a:ext cx="6172200" cy="18288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</a:rPr>
              <a:t>বাড়ীর  কাজ </a:t>
            </a:r>
            <a:endParaRPr lang="en-US" sz="6000" dirty="0"/>
          </a:p>
        </p:txBody>
      </p:sp>
      <p:sp>
        <p:nvSpPr>
          <p:cNvPr id="3" name="Rounded Rectangle 2"/>
          <p:cNvSpPr/>
          <p:nvPr/>
        </p:nvSpPr>
        <p:spPr>
          <a:xfrm>
            <a:off x="32657" y="1793421"/>
            <a:ext cx="9187543" cy="3657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152400" y="2634343"/>
            <a:ext cx="2362200" cy="22098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3"/>
            <a:endCxn id="5" idx="5"/>
          </p:cNvCxnSpPr>
          <p:nvPr/>
        </p:nvCxnSpPr>
        <p:spPr>
          <a:xfrm>
            <a:off x="498336" y="4520525"/>
            <a:ext cx="1670328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Connector 7"/>
          <p:cNvSpPr/>
          <p:nvPr/>
        </p:nvSpPr>
        <p:spPr>
          <a:xfrm>
            <a:off x="381000" y="3352800"/>
            <a:ext cx="1904999" cy="609599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A  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stCxn id="5" idx="5"/>
          </p:cNvCxnSpPr>
          <p:nvPr/>
        </p:nvCxnSpPr>
        <p:spPr>
          <a:xfrm flipH="1" flipV="1">
            <a:off x="1360714" y="3739243"/>
            <a:ext cx="807950" cy="7812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5" idx="3"/>
          </p:cNvCxnSpPr>
          <p:nvPr/>
        </p:nvCxnSpPr>
        <p:spPr>
          <a:xfrm flipH="1">
            <a:off x="498336" y="3739243"/>
            <a:ext cx="835164" cy="7812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33500" y="3739243"/>
            <a:ext cx="27214" cy="78128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Connector 17"/>
          <p:cNvSpPr/>
          <p:nvPr/>
        </p:nvSpPr>
        <p:spPr>
          <a:xfrm>
            <a:off x="73793" y="4452257"/>
            <a:ext cx="457200" cy="457200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    B</a:t>
            </a:r>
            <a:r>
              <a:rPr lang="en-US" sz="3200" b="1" dirty="0" smtClean="0">
                <a:solidFill>
                  <a:srgbClr val="002060"/>
                </a:solidFill>
              </a:rPr>
              <a:t>B </a:t>
            </a:r>
            <a:endParaRPr lang="en-US" sz="3200" b="1" dirty="0"/>
          </a:p>
        </p:txBody>
      </p:sp>
      <p:sp>
        <p:nvSpPr>
          <p:cNvPr id="19" name="Flowchart: Connector 18"/>
          <p:cNvSpPr/>
          <p:nvPr/>
        </p:nvSpPr>
        <p:spPr>
          <a:xfrm>
            <a:off x="93158" y="4520525"/>
            <a:ext cx="457200" cy="4572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903514" y="4469050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06087">
            <a:off x="1202863" y="4439730"/>
            <a:ext cx="28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5999" y="4390679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b="1" dirty="0" smtClean="0">
                <a:solidFill>
                  <a:srgbClr val="00B050"/>
                </a:solidFill>
              </a:rPr>
              <a:t>C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590800" y="3739243"/>
            <a:ext cx="1066800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733800" y="3352800"/>
            <a:ext cx="574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আলোকে দেখাও যে,</a:t>
            </a:r>
            <a:r>
              <a:rPr lang="en-US" sz="4000" dirty="0" smtClean="0"/>
              <a:t> AD    BC</a:t>
            </a:r>
            <a:endParaRPr lang="en-US" sz="40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315200" y="3766615"/>
            <a:ext cx="402771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543800" y="3445249"/>
            <a:ext cx="0" cy="35394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5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/>
      <p:bldP spid="19" grpId="0"/>
      <p:bldP spid="21" grpId="0"/>
      <p:bldP spid="22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rose animated\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199"/>
            <a:ext cx="9144000" cy="623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810000" y="4267200"/>
            <a:ext cx="5181600" cy="22098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7200" b="1" dirty="0" smtClean="0">
                <a:solidFill>
                  <a:srgbClr val="002060"/>
                </a:solidFill>
              </a:rPr>
              <a:t>ধন্যবাদ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3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-1612i3\Desktop\w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2667000" cy="1866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Relaxed"/>
            <a:lightRig rig="threePt" dir="t"/>
          </a:scene3d>
          <a:extLst/>
        </p:spPr>
      </p:pic>
      <p:pic>
        <p:nvPicPr>
          <p:cNvPr id="3" name="Picture 3" descr="C:\Users\Doel-1612i3\Desktop\jajun\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40266"/>
            <a:ext cx="2733675" cy="1666875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9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7467600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43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05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4038600" y="3276600"/>
            <a:ext cx="1295400" cy="762000"/>
          </a:xfrm>
          <a:prstGeom prst="flowChartConnector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Connector 2"/>
          <p:cNvSpPr/>
          <p:nvPr/>
        </p:nvSpPr>
        <p:spPr>
          <a:xfrm>
            <a:off x="2667000" y="2514600"/>
            <a:ext cx="3505200" cy="2286000"/>
          </a:xfrm>
          <a:prstGeom prst="flowChartConnecto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457700" y="2286000"/>
            <a:ext cx="457200" cy="4572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4512129" y="4572000"/>
            <a:ext cx="457200" cy="457200"/>
          </a:xfrm>
          <a:prstGeom prst="flowChartConnector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5943600" y="3581400"/>
            <a:ext cx="457200" cy="457200"/>
          </a:xfrm>
          <a:prstGeom prst="flowChartConnector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1"/>
            </a:solidFill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2667000" y="3537857"/>
            <a:ext cx="457200" cy="457200"/>
          </a:xfrm>
          <a:prstGeom prst="flowChartConnector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Doel-1612i3\Desktop\jajun\a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14600"/>
            <a:ext cx="1047750" cy="942975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</p:pic>
      <p:sp>
        <p:nvSpPr>
          <p:cNvPr id="8" name="Flowchart: Connector 7"/>
          <p:cNvSpPr/>
          <p:nvPr/>
        </p:nvSpPr>
        <p:spPr>
          <a:xfrm>
            <a:off x="85725" y="381000"/>
            <a:ext cx="1447800" cy="1524001"/>
          </a:xfrm>
          <a:prstGeom prst="flowChartConnector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81000"/>
            <a:ext cx="1218642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182" y="600301"/>
            <a:ext cx="3030537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66800" y="57912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50"/>
                </a:solidFill>
              </a:rPr>
              <a:t>উপরের চিএ গুলো লক্ষ কর।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924521" y="456671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Sequential Access Storage 11"/>
          <p:cNvSpPr/>
          <p:nvPr/>
        </p:nvSpPr>
        <p:spPr>
          <a:xfrm>
            <a:off x="227076" y="5532495"/>
            <a:ext cx="612648" cy="612648"/>
          </a:xfrm>
          <a:prstGeom prst="flowChartMagnetic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Callout 12"/>
          <p:cNvSpPr/>
          <p:nvPr/>
        </p:nvSpPr>
        <p:spPr>
          <a:xfrm>
            <a:off x="7532635" y="5715000"/>
            <a:ext cx="914400" cy="612648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 flipH="1" flipV="1">
            <a:off x="9525000" y="1467077"/>
            <a:ext cx="11430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9733" y="2556439"/>
            <a:ext cx="2198981" cy="1802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06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202</Words>
  <Application>Microsoft Office PowerPoint</Application>
  <PresentationFormat>On-screen Show (4:3)</PresentationFormat>
  <Paragraphs>63</Paragraphs>
  <Slides>22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Telephone Shilpa Sangstha,Limited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111</cp:revision>
  <dcterms:created xsi:type="dcterms:W3CDTF">2013-12-13T03:45:04Z</dcterms:created>
  <dcterms:modified xsi:type="dcterms:W3CDTF">2013-12-14T09:07:01Z</dcterms:modified>
</cp:coreProperties>
</file>