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3" r:id="rId3"/>
    <p:sldId id="284" r:id="rId4"/>
    <p:sldId id="259" r:id="rId5"/>
    <p:sldId id="261" r:id="rId6"/>
    <p:sldId id="263" r:id="rId7"/>
    <p:sldId id="264" r:id="rId8"/>
    <p:sldId id="266" r:id="rId9"/>
    <p:sldId id="267" r:id="rId10"/>
    <p:sldId id="269" r:id="rId11"/>
    <p:sldId id="270" r:id="rId12"/>
    <p:sldId id="276" r:id="rId13"/>
    <p:sldId id="272" r:id="rId14"/>
    <p:sldId id="282" r:id="rId15"/>
    <p:sldId id="278" r:id="rId16"/>
    <p:sldId id="281" r:id="rId17"/>
    <p:sldId id="285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DAA16"/>
    <a:srgbClr val="FF33CC"/>
    <a:srgbClr val="CC00FF"/>
    <a:srgbClr val="009900"/>
    <a:srgbClr val="B2B2B2"/>
    <a:srgbClr val="00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82" autoAdjust="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BA69FC-32B7-4B9A-982E-A217F782526A}" type="datetimeFigureOut">
              <a:rPr lang="en-US" smtClean="0"/>
              <a:pPr/>
              <a:t>12/17/2013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B73768-C0AC-41EB-88CB-D15DDBD3767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eg"/><Relationship Id="rId4" Type="http://schemas.openxmlformats.org/officeDocument/2006/relationships/image" Target="../media/image16.gif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07\Desktop\1329760415_timelapse_rose_blooming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590800" y="2133600"/>
            <a:ext cx="5181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সবাইকে শুভেচ্ছা </a:t>
            </a:r>
            <a:endParaRPr lang="en-US" sz="72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3" dur="1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ouble Wave 3"/>
          <p:cNvSpPr/>
          <p:nvPr/>
        </p:nvSpPr>
        <p:spPr>
          <a:xfrm>
            <a:off x="1143000" y="457200"/>
            <a:ext cx="7162800" cy="990600"/>
          </a:xfrm>
          <a:prstGeom prst="doubleWav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শিক্ষক পরিচিতি  </a:t>
            </a:r>
            <a:endParaRPr lang="en-US" sz="5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295400" y="2438400"/>
            <a:ext cx="6705600" cy="35052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bn-BD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জান্নাতুল কাওসারী</a:t>
            </a:r>
          </a:p>
          <a:p>
            <a:pPr>
              <a:buNone/>
            </a:pPr>
            <a:r>
              <a:rPr lang="bn-BD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সহকারী শিক্ষক(জীববিজ্ঞান) </a:t>
            </a:r>
          </a:p>
          <a:p>
            <a:pPr>
              <a:buNone/>
            </a:pPr>
            <a:r>
              <a:rPr lang="bn-BD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সরকারী পি,এন বালিকা উচ্চ বিদ্যালয়,রাজশাহী</a:t>
            </a:r>
            <a:r>
              <a:rPr lang="bn-BD" sz="36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dirty="0"/>
          </a:p>
        </p:txBody>
      </p:sp>
      <p:sp>
        <p:nvSpPr>
          <p:cNvPr id="4" name="Double Wave 3"/>
          <p:cNvSpPr/>
          <p:nvPr/>
        </p:nvSpPr>
        <p:spPr>
          <a:xfrm>
            <a:off x="1219200" y="457200"/>
            <a:ext cx="6934200" cy="838200"/>
          </a:xfrm>
          <a:prstGeom prst="doubleWav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পাঠ পরিচিতি </a:t>
            </a:r>
            <a:endParaRPr lang="en-US" sz="5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8" name="Flowchart: Process 7"/>
          <p:cNvSpPr/>
          <p:nvPr/>
        </p:nvSpPr>
        <p:spPr>
          <a:xfrm>
            <a:off x="1905000" y="1676400"/>
            <a:ext cx="5638800" cy="4191000"/>
          </a:xfrm>
          <a:prstGeom prst="flowChartProcess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bn-BD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                          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শ্রেণীঃ ৯ম</a:t>
            </a:r>
          </a:p>
          <a:p>
            <a:pPr algn="ctr">
              <a:buNone/>
            </a:pP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বিষয়ঃ জীববিজ্ঞান</a:t>
            </a:r>
          </a:p>
          <a:p>
            <a:pPr>
              <a:buNone/>
            </a:pP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   অধ্যায়ঃ৪র্থ</a:t>
            </a:r>
          </a:p>
          <a:p>
            <a:pPr>
              <a:buNone/>
            </a:pP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      সময়ঃ৫০মিনিট </a:t>
            </a:r>
          </a:p>
          <a:p>
            <a:pPr algn="ctr">
              <a:buNone/>
            </a:pP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itchFamily="2" charset="0"/>
                <a:cs typeface="NikoshBAN" pitchFamily="2" charset="0"/>
              </a:rPr>
              <a:t>       তারিখঃ১৩/১২/১৩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Public\Pictures\Sample Pictures\phot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38200" y="304800"/>
            <a:ext cx="2590800" cy="3124200"/>
          </a:xfrm>
          <a:prstGeom prst="rect">
            <a:avLst/>
          </a:prstGeom>
          <a:noFill/>
        </p:spPr>
      </p:pic>
      <p:pic>
        <p:nvPicPr>
          <p:cNvPr id="1027" name="Picture 3" descr="C:\Users\Public\Pictures\Sample Pictures\photo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304800"/>
            <a:ext cx="3352800" cy="3352800"/>
          </a:xfrm>
          <a:prstGeom prst="rect">
            <a:avLst/>
          </a:prstGeom>
          <a:noFill/>
        </p:spPr>
      </p:pic>
      <p:pic>
        <p:nvPicPr>
          <p:cNvPr id="2" name="Picture 1" descr="C:\Users\Public\Pictures\photosynthesis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85800" y="3733800"/>
            <a:ext cx="3505201" cy="2895600"/>
          </a:xfrm>
          <a:prstGeom prst="rect">
            <a:avLst/>
          </a:prstGeom>
          <a:noFill/>
        </p:spPr>
      </p:pic>
      <p:pic>
        <p:nvPicPr>
          <p:cNvPr id="6147" name="Picture 3" descr="C:\Users\Public\Pictures\Sample Pictures\photo1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495800" y="3810000"/>
            <a:ext cx="3276600" cy="2819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7" dur="2000" fill="hold"/>
                                        <p:tgtEl>
                                          <p:spTgt spid="614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451381" y="4668982"/>
            <a:ext cx="42066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s-IN" sz="2400" dirty="0">
                <a:solidFill>
                  <a:srgbClr val="3333CC"/>
                </a:solidFill>
              </a:rPr>
              <a:t>উপরের </a:t>
            </a:r>
            <a:r>
              <a:rPr lang="as-IN" sz="2400" dirty="0" smtClean="0">
                <a:solidFill>
                  <a:srgbClr val="3333CC"/>
                </a:solidFill>
              </a:rPr>
              <a:t>ছবিতে </a:t>
            </a:r>
            <a:r>
              <a:rPr lang="as-IN" sz="2400" dirty="0">
                <a:solidFill>
                  <a:srgbClr val="3333CC"/>
                </a:solidFill>
              </a:rPr>
              <a:t>কী দেখা যাচ্ছে </a:t>
            </a:r>
            <a:r>
              <a:rPr lang="bn-BD" sz="2400" dirty="0" smtClean="0">
                <a:solidFill>
                  <a:srgbClr val="3333CC"/>
                </a:solidFill>
              </a:rPr>
              <a:t>?</a:t>
            </a:r>
            <a:endParaRPr lang="as-IN" sz="2400" dirty="0">
              <a:solidFill>
                <a:srgbClr val="3333CC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10" y="5130647"/>
            <a:ext cx="9144001" cy="1729586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71" y="304800"/>
            <a:ext cx="7654638" cy="419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14800" y="304800"/>
            <a:ext cx="4152027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418021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772400" cy="1470025"/>
          </a:xfrm>
        </p:spPr>
        <p:txBody>
          <a:bodyPr>
            <a:normAutofit/>
          </a:bodyPr>
          <a:lstStyle/>
          <a:p>
            <a:r>
              <a:rPr lang="bn-BD" sz="5400" b="1" u="sng" dirty="0" smtClean="0">
                <a:solidFill>
                  <a:schemeClr val="accent5">
                    <a:lumMod val="75000"/>
                  </a:schemeClr>
                </a:solidFill>
              </a:rPr>
              <a:t>পাঠের শিরোনাম</a:t>
            </a:r>
            <a:endParaRPr lang="en-US" sz="5400" b="1" u="sng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2590800"/>
            <a:ext cx="8610600" cy="2819400"/>
          </a:xfrm>
        </p:spPr>
        <p:txBody>
          <a:bodyPr>
            <a:noAutofit/>
          </a:bodyPr>
          <a:lstStyle/>
          <a:p>
            <a:r>
              <a:rPr lang="bn-BD" sz="8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</a:t>
            </a:r>
            <a:endParaRPr lang="en-US" sz="8000" b="1" dirty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85283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</a:t>
            </a:r>
            <a:r>
              <a:rPr lang="en-US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কাকে বলে বলতে পারবে?</a:t>
            </a:r>
          </a:p>
          <a:p>
            <a:pPr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এর সমীকরণ লিখতে  পারবে?</a:t>
            </a:r>
            <a:endParaRPr lang="en-US" sz="36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এ </a:t>
            </a:r>
            <a:r>
              <a:rPr lang="bn-BD" sz="36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ক্লোরোফিল এবং আলোর ভূমিকা ব্যাখ্যা করতে পারবে?</a:t>
            </a:r>
            <a:endParaRPr lang="en-US" sz="36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Ø"/>
            </a:pP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প্রক্রিয়া ব্যাখ্যা করতে পারবে?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2601644616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p:oleObj spid="_x0000_s2050" name="Packager Shell Object" showAsIcon="1" r:id="rId3" imgW="914400" imgH="771480" progId="Package">
              <p:embed/>
            </p:oleObj>
          </a:graphicData>
        </a:graphic>
      </p:graphicFrame>
    </p:spTree>
    <p:extLst>
      <p:ext uri="{BB962C8B-B14F-4D97-AF65-F5344CB8AC3E}">
        <p14:creationId xmlns="" xmlns:p14="http://schemas.microsoft.com/office/powerpoint/2010/main" val="25126416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একক কাজ</a:t>
            </a:r>
            <a:endParaRPr lang="en-US" sz="54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bn-BD" sz="4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 কী</a:t>
            </a:r>
            <a:r>
              <a:rPr lang="en-US" sz="44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bn-BD" sz="44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44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Blip>
                <a:blip r:embed="rId2"/>
              </a:buBlip>
            </a:pP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সূর্যালোকের উপস্থিতিতে কার্বন ডাই অক্সাইড(</a:t>
            </a:r>
            <a:r>
              <a:rPr lang="en-US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co</a:t>
            </a:r>
            <a:r>
              <a:rPr lang="en-US" sz="3600" b="1" baseline="-250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2</a:t>
            </a:r>
            <a:r>
              <a:rPr lang="bn-BD" sz="36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ও পানি থেকে কার্বোহাইড্রেট বা শর্করা জাতীয় খাদ্য প্রস্তুত করে।সবুজ উদ্ভিদে কার্বোহাইড্রেট জাতীয় খাদ্য প্রস্তুত হওয়াই এ প্রক্রিয়াকে সালোকসংশ্লেষণ বলা হয়।</a:t>
            </a:r>
            <a:endParaRPr lang="en-US" sz="3600" b="1" baseline="-25000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6248400" y="762000"/>
            <a:ext cx="1676400" cy="685800"/>
          </a:xfrm>
          <a:prstGeom prst="ellipse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৫মিঃ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528334" y="0"/>
            <a:ext cx="4615666" cy="322030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8198" y="-4549"/>
            <a:ext cx="4546531" cy="322030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361441" y="3700818"/>
            <a:ext cx="463941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4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ছবি থেকে কী বুঝা যাচ্ছে?</a:t>
            </a:r>
            <a:endParaRPr lang="en-US" sz="4400" b="1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95226" y="914400"/>
            <a:ext cx="1220174" cy="1752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7860319" y="1240819"/>
            <a:ext cx="1069524" cy="584775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sz="32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প্লাস্টি</a:t>
            </a:r>
            <a:r>
              <a:rPr lang="bn-BD" sz="3200" b="1" dirty="0" smtClean="0">
                <a:solidFill>
                  <a:srgbClr val="009900"/>
                </a:solidFill>
              </a:rPr>
              <a:t>ড</a:t>
            </a:r>
            <a:endParaRPr lang="en-US" sz="3200" b="1" dirty="0">
              <a:solidFill>
                <a:srgbClr val="009900"/>
              </a:solidFill>
            </a:endParaRPr>
          </a:p>
        </p:txBody>
      </p:sp>
      <p:cxnSp>
        <p:nvCxnSpPr>
          <p:cNvPr id="8" name="Straight Arrow Connector 7"/>
          <p:cNvCxnSpPr>
            <a:endCxn id="3" idx="1"/>
          </p:cNvCxnSpPr>
          <p:nvPr/>
        </p:nvCxnSpPr>
        <p:spPr>
          <a:xfrm>
            <a:off x="7543800" y="1425485"/>
            <a:ext cx="316519" cy="107722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16351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2" grpId="0" animBg="1"/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bn-BD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জোড়ায় কাজ 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pPr>
              <a:buBlip>
                <a:blip r:embed="rId4"/>
              </a:buBlip>
            </a:pPr>
            <a:r>
              <a:rPr lang="bn-BD" dirty="0" smtClean="0">
                <a:solidFill>
                  <a:srgbClr val="00CC99"/>
                </a:solidFill>
              </a:rPr>
              <a:t> </a:t>
            </a:r>
            <a:r>
              <a:rPr lang="bn-BD" sz="54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গাছের পাতা সবুজ হয় কী কী কারনে? </a:t>
            </a:r>
            <a:endParaRPr lang="en-US" sz="54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sz="5400" dirty="0" smtClean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5400" dirty="0">
              <a:solidFill>
                <a:srgbClr val="0099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6248400" y="685800"/>
            <a:ext cx="1524000" cy="533400"/>
          </a:xfrm>
          <a:prstGeom prst="roundRect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latin typeface="NikoshBAN" pitchFamily="2" charset="0"/>
                <a:cs typeface="NikoshBAN" pitchFamily="2" charset="0"/>
              </a:rPr>
              <a:t>৫মিঃ 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33600" y="0"/>
            <a:ext cx="4808595" cy="2928654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030288" y="2222072"/>
            <a:ext cx="6858000" cy="70658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00400" y="2245342"/>
            <a:ext cx="8707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/>
              <a:t>আলো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5181600" y="2342626"/>
            <a:ext cx="96675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অন্ধকার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667000"/>
            <a:ext cx="663257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3352800"/>
            <a:ext cx="7714148" cy="3116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Rectangle 16"/>
          <p:cNvSpPr/>
          <p:nvPr/>
        </p:nvSpPr>
        <p:spPr>
          <a:xfrm>
            <a:off x="2743200" y="6082753"/>
            <a:ext cx="3886200" cy="4144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4762500" y="3380711"/>
            <a:ext cx="3628474" cy="311646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76759" y="4519184"/>
            <a:ext cx="628361" cy="642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7440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9" grpId="0" animBg="1"/>
      <p:bldP spid="19" grpId="1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81200" y="914400"/>
            <a:ext cx="4808676" cy="5715000"/>
          </a:xfrm>
          <a:prstGeom prst="rect">
            <a:avLst/>
          </a:prstGeom>
          <a:ln w="38100">
            <a:solidFill>
              <a:schemeClr val="bg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1600958" y="152400"/>
            <a:ext cx="66271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b="1" dirty="0" smtClean="0"/>
              <a:t>নিম্নে উল্লেখিত ছবিটি দ্বারা কী বোঝা যায় ? </a:t>
            </a:r>
            <a:endParaRPr 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2286000" y="1219200"/>
            <a:ext cx="75373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b="1" dirty="0" smtClean="0"/>
              <a:t>আলো</a:t>
            </a:r>
            <a:endParaRPr lang="en-US" b="1" dirty="0"/>
          </a:p>
        </p:txBody>
      </p:sp>
      <p:sp>
        <p:nvSpPr>
          <p:cNvPr id="5" name="Rectangle 4"/>
          <p:cNvSpPr/>
          <p:nvPr/>
        </p:nvSpPr>
        <p:spPr>
          <a:xfrm>
            <a:off x="1981200" y="2286000"/>
            <a:ext cx="12954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2479313" y="2743200"/>
            <a:ext cx="772143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b="1" dirty="0" smtClean="0"/>
              <a:t>O</a:t>
            </a:r>
            <a:r>
              <a:rPr lang="en-US" b="1" dirty="0" smtClean="0">
                <a:latin typeface="Calibri"/>
                <a:cs typeface="Calibri"/>
              </a:rPr>
              <a:t>₂</a:t>
            </a:r>
            <a:endParaRPr lang="en-US" b="1" dirty="0" smtClean="0"/>
          </a:p>
          <a:p>
            <a:r>
              <a:rPr lang="en-US" b="1" dirty="0" smtClean="0"/>
              <a:t>CO</a:t>
            </a:r>
            <a:r>
              <a:rPr lang="en-US" b="1" dirty="0" smtClean="0">
                <a:latin typeface="Calibri"/>
                <a:cs typeface="Calibri"/>
              </a:rPr>
              <a:t>₂</a:t>
            </a:r>
            <a:endParaRPr lang="en-US" b="1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039732" y="3200400"/>
            <a:ext cx="389268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flipH="1">
            <a:off x="2865384" y="2895600"/>
            <a:ext cx="411216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545860" y="3402568"/>
            <a:ext cx="82426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dirty="0" smtClean="0"/>
              <a:t>শর্করা </a:t>
            </a:r>
            <a:endParaRPr lang="en-US" dirty="0"/>
          </a:p>
        </p:txBody>
      </p:sp>
      <p:cxnSp>
        <p:nvCxnSpPr>
          <p:cNvPr id="20" name="Straight Arrow Connector 19"/>
          <p:cNvCxnSpPr/>
          <p:nvPr/>
        </p:nvCxnSpPr>
        <p:spPr>
          <a:xfrm flipV="1">
            <a:off x="3810000" y="2527637"/>
            <a:ext cx="0" cy="874931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5457397" y="2145268"/>
            <a:ext cx="1324402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dirty="0" smtClean="0"/>
              <a:t>    শর্করা   </a:t>
            </a:r>
            <a:endParaRPr lang="en-US" dirty="0"/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5181600" y="2286000"/>
            <a:ext cx="6096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060349" y="3217902"/>
            <a:ext cx="1459054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dirty="0" smtClean="0"/>
              <a:t>     পানি     </a:t>
            </a:r>
            <a:endParaRPr lang="en-US" dirty="0"/>
          </a:p>
        </p:txBody>
      </p:sp>
      <p:cxnSp>
        <p:nvCxnSpPr>
          <p:cNvPr id="26" name="Straight Arrow Connector 25"/>
          <p:cNvCxnSpPr/>
          <p:nvPr/>
        </p:nvCxnSpPr>
        <p:spPr>
          <a:xfrm flipV="1">
            <a:off x="5791200" y="3389531"/>
            <a:ext cx="762000" cy="13037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4370125" y="3618011"/>
            <a:ext cx="481222" cy="307777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H</a:t>
            </a:r>
            <a:r>
              <a:rPr lang="en-US" sz="1400" b="1" dirty="0" smtClean="0">
                <a:latin typeface="Calibri"/>
                <a:cs typeface="Calibri"/>
              </a:rPr>
              <a:t>₂</a:t>
            </a:r>
            <a:r>
              <a:rPr lang="en-US" sz="1400" b="1" dirty="0" smtClean="0"/>
              <a:t>O</a:t>
            </a:r>
            <a:endParaRPr lang="en-US" sz="1400" b="1" dirty="0"/>
          </a:p>
        </p:txBody>
      </p:sp>
      <p:cxnSp>
        <p:nvCxnSpPr>
          <p:cNvPr id="29" name="Straight Arrow Connector 28"/>
          <p:cNvCxnSpPr>
            <a:stCxn id="27" idx="0"/>
          </p:cNvCxnSpPr>
          <p:nvPr/>
        </p:nvCxnSpPr>
        <p:spPr>
          <a:xfrm flipV="1">
            <a:off x="4610736" y="3066365"/>
            <a:ext cx="0" cy="551646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1720100" y="4426845"/>
            <a:ext cx="140775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b="1" dirty="0" smtClean="0"/>
              <a:t>   শর্করা     </a:t>
            </a:r>
            <a:endParaRPr lang="en-US" b="1" dirty="0"/>
          </a:p>
        </p:txBody>
      </p:sp>
      <p:cxnSp>
        <p:nvCxnSpPr>
          <p:cNvPr id="32" name="Straight Arrow Connector 31"/>
          <p:cNvCxnSpPr/>
          <p:nvPr/>
        </p:nvCxnSpPr>
        <p:spPr>
          <a:xfrm>
            <a:off x="2662866" y="4611511"/>
            <a:ext cx="464992" cy="341489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1816448" y="5574268"/>
            <a:ext cx="1435008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dirty="0" smtClean="0"/>
              <a:t>               </a:t>
            </a:r>
            <a:endParaRPr lang="en-US" dirty="0"/>
          </a:p>
        </p:txBody>
      </p:sp>
      <p:sp>
        <p:nvSpPr>
          <p:cNvPr id="34" name="TextBox 33"/>
          <p:cNvSpPr txBox="1"/>
          <p:nvPr/>
        </p:nvSpPr>
        <p:spPr>
          <a:xfrm>
            <a:off x="5719263" y="5947012"/>
            <a:ext cx="987771" cy="64633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r>
              <a:rPr lang="en-US" b="1" dirty="0" smtClean="0">
                <a:latin typeface="Calibri"/>
                <a:cs typeface="Calibri"/>
              </a:rPr>
              <a:t>₂</a:t>
            </a:r>
            <a:r>
              <a:rPr lang="en-US" b="1" dirty="0" smtClean="0"/>
              <a:t>O        </a:t>
            </a:r>
          </a:p>
          <a:p>
            <a:endParaRPr lang="en-US" b="1" dirty="0"/>
          </a:p>
        </p:txBody>
      </p:sp>
      <p:cxnSp>
        <p:nvCxnSpPr>
          <p:cNvPr id="36" name="Straight Arrow Connector 35"/>
          <p:cNvCxnSpPr/>
          <p:nvPr/>
        </p:nvCxnSpPr>
        <p:spPr>
          <a:xfrm flipH="1">
            <a:off x="5181600" y="6096000"/>
            <a:ext cx="609600" cy="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3209499" y="5900845"/>
            <a:ext cx="872355" cy="369332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dirty="0" smtClean="0"/>
              <a:t>             </a:t>
            </a:r>
            <a:endParaRPr lang="en-US" dirty="0"/>
          </a:p>
        </p:txBody>
      </p:sp>
      <p:sp>
        <p:nvSpPr>
          <p:cNvPr id="38" name="TextBox 37"/>
          <p:cNvSpPr txBox="1"/>
          <p:nvPr/>
        </p:nvSpPr>
        <p:spPr>
          <a:xfrm>
            <a:off x="4319652" y="4165052"/>
            <a:ext cx="835485" cy="276999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sz="1200" b="1" dirty="0" smtClean="0"/>
              <a:t>শর্করা     </a:t>
            </a:r>
            <a:endParaRPr lang="en-US" sz="1200" b="1" dirty="0"/>
          </a:p>
        </p:txBody>
      </p:sp>
      <p:cxnSp>
        <p:nvCxnSpPr>
          <p:cNvPr id="40" name="Straight Arrow Connector 39"/>
          <p:cNvCxnSpPr/>
          <p:nvPr/>
        </p:nvCxnSpPr>
        <p:spPr>
          <a:xfrm>
            <a:off x="4610736" y="4426845"/>
            <a:ext cx="0" cy="754755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4238113" y="2804755"/>
            <a:ext cx="574196" cy="2616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bn-BD" sz="1100" b="1" dirty="0" smtClean="0"/>
              <a:t>শর্করা </a:t>
            </a:r>
            <a:endParaRPr lang="en-US" sz="1100" b="1" dirty="0"/>
          </a:p>
        </p:txBody>
      </p:sp>
      <p:cxnSp>
        <p:nvCxnSpPr>
          <p:cNvPr id="45" name="Straight Arrow Connector 44"/>
          <p:cNvCxnSpPr>
            <a:endCxn id="43" idx="0"/>
          </p:cNvCxnSpPr>
          <p:nvPr/>
        </p:nvCxnSpPr>
        <p:spPr>
          <a:xfrm>
            <a:off x="4319652" y="2329934"/>
            <a:ext cx="205559" cy="4748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>
            <a:off x="4238113" y="2514600"/>
            <a:ext cx="287098" cy="290155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4610736" y="2286000"/>
            <a:ext cx="126658" cy="457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/>
          <p:nvPr/>
        </p:nvSpPr>
        <p:spPr>
          <a:xfrm rot="2193104">
            <a:off x="2721833" y="1602512"/>
            <a:ext cx="745491" cy="509944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2895362" y="1588532"/>
            <a:ext cx="533638" cy="392668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2662866" y="1588532"/>
            <a:ext cx="613734" cy="556736"/>
          </a:xfrm>
          <a:prstGeom prst="straightConnector1">
            <a:avLst/>
          </a:prstGeom>
          <a:ln w="38100">
            <a:solidFill>
              <a:srgbClr val="FF0066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810000" y="4611511"/>
            <a:ext cx="715211" cy="34148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4674065" y="4611511"/>
            <a:ext cx="481072" cy="570089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 flipH="1">
            <a:off x="4370125" y="3066365"/>
            <a:ext cx="11537" cy="1098687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150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514600" y="0"/>
            <a:ext cx="4343400" cy="2514600"/>
          </a:xfrm>
          <a:prstGeom prst="horizontalScroll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72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72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7-Point Star 2"/>
          <p:cNvSpPr/>
          <p:nvPr/>
        </p:nvSpPr>
        <p:spPr>
          <a:xfrm>
            <a:off x="1143000" y="2743200"/>
            <a:ext cx="7696200" cy="3733800"/>
          </a:xfrm>
          <a:prstGeom prst="star7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Font typeface="Wingdings" pitchFamily="2" charset="2"/>
              <a:buChar char="Ø"/>
            </a:pPr>
            <a:r>
              <a:rPr lang="bn-BD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এ ক্লোরোফিল ও আলোর ভূমিকা </a:t>
            </a:r>
            <a:r>
              <a:rPr lang="bn-BD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</a:t>
            </a:r>
            <a:r>
              <a:rPr lang="bn-BD" sz="40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0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315200" y="838200"/>
            <a:ext cx="1219200" cy="5334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b="1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২০ মিঃ </a:t>
            </a:r>
            <a:endParaRPr lang="en-US" sz="3200" b="1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7543800" cy="1219200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 </a:t>
            </a:r>
            <a:endParaRPr lang="en-US" sz="6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3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সালোকসংশ্লেষণ প্রক্রিয়ার উপজাত হিসাবে নির্গত হয় কোনটি? </a:t>
            </a:r>
            <a:endParaRPr lang="en-US" sz="3800" b="1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ক)পানি         </a:t>
            </a:r>
            <a:r>
              <a:rPr lang="bn-BD" sz="3800" b="1" dirty="0" smtClean="0">
                <a:latin typeface="NikoshBAN" pitchFamily="2" charset="0"/>
                <a:cs typeface="NikoshBAN" pitchFamily="2" charset="0"/>
              </a:rPr>
              <a:t>    </a:t>
            </a:r>
            <a:r>
              <a:rPr lang="bn-BD" sz="3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খ)শর্করা </a:t>
            </a:r>
          </a:p>
          <a:p>
            <a:pPr>
              <a:buNone/>
            </a:pPr>
            <a:r>
              <a:rPr lang="bn-BD" sz="3800" b="1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      গ)অক্সিজেন   </a:t>
            </a:r>
            <a:r>
              <a:rPr lang="bn-BD" sz="3800" b="1" dirty="0" smtClean="0"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3800" dirty="0" smtClean="0">
                <a:solidFill>
                  <a:srgbClr val="009900"/>
                </a:solidFill>
                <a:latin typeface="NikoshBAN" pitchFamily="2" charset="0"/>
                <a:cs typeface="NikoshBAN" pitchFamily="2" charset="0"/>
              </a:rPr>
              <a:t>ঘ)</a:t>
            </a:r>
            <a:r>
              <a:rPr lang="bn-BD" sz="3800" b="1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কার্বোহাইড্রেট</a:t>
            </a: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আলোকনির্ভর পর্যায়ে-</a:t>
            </a: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i)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সৌরশক্তি রাসায়নিক শক্তিতে রূপান্তরিত হয়</a:t>
            </a: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ii)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সূর্যালোক ক্লোরোফিল এর সহায়তায় পানি বিয়োজিত হয়</a:t>
            </a: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iii)ATP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উৎপন্ন হয় </a:t>
            </a: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 কোনটি সঠিক? </a:t>
            </a: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ক)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  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খ)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 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800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গ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)ii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iii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ঘ)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i,ii </a:t>
            </a:r>
            <a:r>
              <a:rPr lang="bn-BD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 </a:t>
            </a:r>
            <a:r>
              <a:rPr lang="en-US" sz="3800" dirty="0" smtClean="0">
                <a:solidFill>
                  <a:srgbClr val="00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</a:t>
            </a:r>
            <a:endParaRPr lang="bn-BD" sz="3800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>
              <a:buNone/>
            </a:pPr>
            <a:endParaRPr lang="bn-BD" dirty="0" smtClean="0">
              <a:solidFill>
                <a:srgbClr val="00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09600" y="2438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উ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5334000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>
                <a:latin typeface="NikoshBAN" pitchFamily="2" charset="0"/>
                <a:cs typeface="NikoshBAN" pitchFamily="2" charset="0"/>
              </a:rPr>
              <a:t>  উ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ound Diagonal Corner Rectangle 8"/>
          <p:cNvSpPr/>
          <p:nvPr/>
        </p:nvSpPr>
        <p:spPr>
          <a:xfrm>
            <a:off x="8077200" y="533400"/>
            <a:ext cx="1066800" cy="762000"/>
          </a:xfrm>
          <a:prstGeom prst="round2Diag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2800" dirty="0" smtClean="0">
                <a:solidFill>
                  <a:schemeClr val="bg2">
                    <a:lumMod val="10000"/>
                  </a:schemeClr>
                </a:solidFill>
                <a:latin typeface="NikoshBAN" pitchFamily="2" charset="0"/>
                <a:cs typeface="NikoshBAN" pitchFamily="2" charset="0"/>
              </a:rPr>
              <a:t>২০মিঃ </a:t>
            </a:r>
            <a:endParaRPr lang="en-US" sz="2800" dirty="0">
              <a:solidFill>
                <a:schemeClr val="bg2">
                  <a:lumMod val="1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orizontal Scroll 2"/>
          <p:cNvSpPr/>
          <p:nvPr/>
        </p:nvSpPr>
        <p:spPr>
          <a:xfrm>
            <a:off x="5334000" y="609600"/>
            <a:ext cx="3581400" cy="1828800"/>
          </a:xfrm>
          <a:prstGeom prst="horizontalScroll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6000" dirty="0"/>
          </a:p>
        </p:txBody>
      </p:sp>
      <p:sp>
        <p:nvSpPr>
          <p:cNvPr id="4" name="Rounded Rectangle 3"/>
          <p:cNvSpPr/>
          <p:nvPr/>
        </p:nvSpPr>
        <p:spPr>
          <a:xfrm>
            <a:off x="1143000" y="3962400"/>
            <a:ext cx="7391400" cy="1676400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Blip>
                <a:blip r:embed="rId4"/>
              </a:buBlip>
            </a:pPr>
            <a:r>
              <a:rPr lang="bn-BD" sz="4000" b="1" dirty="0" smtClean="0">
                <a:solidFill>
                  <a:srgbClr val="1DAA16"/>
                </a:solidFill>
                <a:latin typeface="NikoshBAN" pitchFamily="2" charset="0"/>
                <a:cs typeface="NikoshBAN" pitchFamily="2" charset="0"/>
              </a:rPr>
              <a:t>আলোকনির্ভর  পর্যায় ছাড়া </a:t>
            </a:r>
            <a:r>
              <a:rPr lang="bn-BD" sz="4000" b="1" dirty="0" smtClean="0">
                <a:solidFill>
                  <a:srgbClr val="1DAA16"/>
                </a:solidFill>
                <a:latin typeface="NikoshBAN" pitchFamily="2" charset="0"/>
                <a:cs typeface="NikoshBAN" pitchFamily="2" charset="0"/>
              </a:rPr>
              <a:t>সালোক</a:t>
            </a:r>
            <a:r>
              <a:rPr lang="en-US" sz="4000" b="1" dirty="0" smtClean="0">
                <a:solidFill>
                  <a:srgbClr val="1DAA16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bn-BD" sz="4000" b="1" dirty="0" smtClean="0">
                <a:solidFill>
                  <a:srgbClr val="1DAA16"/>
                </a:solidFill>
                <a:latin typeface="NikoshBAN" pitchFamily="2" charset="0"/>
                <a:cs typeface="NikoshBAN" pitchFamily="2" charset="0"/>
              </a:rPr>
              <a:t>ংশ্লেষন  </a:t>
            </a:r>
            <a:r>
              <a:rPr lang="bn-BD" sz="4000" b="1" dirty="0" smtClean="0">
                <a:solidFill>
                  <a:srgbClr val="1DAA16"/>
                </a:solidFill>
                <a:latin typeface="NikoshBAN" pitchFamily="2" charset="0"/>
                <a:cs typeface="NikoshBAN" pitchFamily="2" charset="0"/>
              </a:rPr>
              <a:t>সম্ভব নয় তোমার মতামত বিশ্লেষন কর। </a:t>
            </a:r>
            <a:r>
              <a:rPr lang="bn-BD" sz="4000" b="1" dirty="0" smtClean="0">
                <a:solidFill>
                  <a:srgbClr val="1DAA16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b="1" dirty="0">
              <a:solidFill>
                <a:srgbClr val="1DAA16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Flowchart: Alternate Process 7"/>
          <p:cNvSpPr/>
          <p:nvPr/>
        </p:nvSpPr>
        <p:spPr>
          <a:xfrm>
            <a:off x="762000" y="381000"/>
            <a:ext cx="4343400" cy="2895600"/>
          </a:xfrm>
          <a:prstGeom prst="flowChartAlternateProcess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532" name="Picture 4" descr="D:\Picture\Houses\HOUSE02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62000" y="381000"/>
            <a:ext cx="4419600" cy="2895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 animBg="1"/>
      <p:bldP spid="4" grpId="0" build="p" animBg="1"/>
      <p:bldP spid="4" grpId="1" build="allAtOnce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2" name="Picture 4" descr="D:\Picture\WALLPAPER\ROSES\IMG005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38400" y="2514600"/>
            <a:ext cx="4724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ধন্যবাদ 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2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</TotalTime>
  <Words>253</Words>
  <Application>Microsoft Office PowerPoint</Application>
  <PresentationFormat>On-screen Show (4:3)</PresentationFormat>
  <Paragraphs>65</Paragraphs>
  <Slides>17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9" baseType="lpstr">
      <vt:lpstr>Office Theme</vt:lpstr>
      <vt:lpstr>Package</vt:lpstr>
      <vt:lpstr>Slide 1</vt:lpstr>
      <vt:lpstr>Slide 2</vt:lpstr>
      <vt:lpstr>Slide 3</vt:lpstr>
      <vt:lpstr>Slide 4</vt:lpstr>
      <vt:lpstr>Slide 5</vt:lpstr>
      <vt:lpstr>পাঠের শিরোনাম</vt:lpstr>
      <vt:lpstr>শিখনফল</vt:lpstr>
      <vt:lpstr>Slide 8</vt:lpstr>
      <vt:lpstr>একক কাজ</vt:lpstr>
      <vt:lpstr>Slide 10</vt:lpstr>
      <vt:lpstr>জোড়ায় কাজ </vt:lpstr>
      <vt:lpstr>Slide 12</vt:lpstr>
      <vt:lpstr>Slide 13</vt:lpstr>
      <vt:lpstr>Slide 14</vt:lpstr>
      <vt:lpstr>মূল্যায়ন </vt:lpstr>
      <vt:lpstr>Slide 16</vt:lpstr>
      <vt:lpstr>Slide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07</dc:creator>
  <cp:lastModifiedBy>07</cp:lastModifiedBy>
  <cp:revision>109</cp:revision>
  <dcterms:created xsi:type="dcterms:W3CDTF">2013-12-11T03:57:34Z</dcterms:created>
  <dcterms:modified xsi:type="dcterms:W3CDTF">2013-12-17T05:15:32Z</dcterms:modified>
</cp:coreProperties>
</file>