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63" r:id="rId6"/>
    <p:sldId id="270" r:id="rId7"/>
    <p:sldId id="265" r:id="rId8"/>
    <p:sldId id="266" r:id="rId9"/>
    <p:sldId id="273" r:id="rId10"/>
    <p:sldId id="274" r:id="rId11"/>
    <p:sldId id="267" r:id="rId12"/>
    <p:sldId id="276" r:id="rId13"/>
    <p:sldId id="269" r:id="rId14"/>
    <p:sldId id="271" r:id="rId15"/>
    <p:sldId id="262" r:id="rId16"/>
    <p:sldId id="264" r:id="rId17"/>
    <p:sldId id="278" r:id="rId18"/>
    <p:sldId id="268" r:id="rId19"/>
    <p:sldId id="272" r:id="rId20"/>
    <p:sldId id="27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996633"/>
    <a:srgbClr val="0033CC"/>
    <a:srgbClr val="CC0099"/>
    <a:srgbClr val="D1FFE1"/>
    <a:srgbClr val="B2FECF"/>
    <a:srgbClr val="F3D59F"/>
    <a:srgbClr val="E1FFEC"/>
    <a:srgbClr val="ECCE5E"/>
    <a:srgbClr val="B9FF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73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F7808-EABA-4E2D-8154-6885C8D4A137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A23DB8-90B2-4A7A-9ECC-0A1109A03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49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23DB8-90B2-4A7A-9ECC-0A1109A030B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78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23DB8-90B2-4A7A-9ECC-0A1109A030B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426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07090-C4D2-43F8-8983-33725C0E3770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7459-4538-416F-9196-027DB1B1B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21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07090-C4D2-43F8-8983-33725C0E3770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7459-4538-416F-9196-027DB1B1B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62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07090-C4D2-43F8-8983-33725C0E3770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7459-4538-416F-9196-027DB1B1B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00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07090-C4D2-43F8-8983-33725C0E3770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7459-4538-416F-9196-027DB1B1B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543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07090-C4D2-43F8-8983-33725C0E3770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7459-4538-416F-9196-027DB1B1B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06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07090-C4D2-43F8-8983-33725C0E3770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7459-4538-416F-9196-027DB1B1B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8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07090-C4D2-43F8-8983-33725C0E3770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7459-4538-416F-9196-027DB1B1B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508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07090-C4D2-43F8-8983-33725C0E3770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7459-4538-416F-9196-027DB1B1B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94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07090-C4D2-43F8-8983-33725C0E3770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7459-4538-416F-9196-027DB1B1B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435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07090-C4D2-43F8-8983-33725C0E3770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7459-4538-416F-9196-027DB1B1B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010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07090-C4D2-43F8-8983-33725C0E3770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7459-4538-416F-9196-027DB1B1B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45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07090-C4D2-43F8-8983-33725C0E3770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A7459-4538-416F-9196-027DB1B1B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12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Horizontal Scroll 5"/>
          <p:cNvSpPr/>
          <p:nvPr/>
        </p:nvSpPr>
        <p:spPr>
          <a:xfrm>
            <a:off x="0" y="2688771"/>
            <a:ext cx="6629400" cy="1600200"/>
          </a:xfrm>
          <a:prstGeom prst="horizontalScrol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সবাইকে </a:t>
            </a:r>
            <a:r>
              <a:rPr lang="bn-BD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  </a:t>
            </a:r>
            <a:endParaRPr lang="en-US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89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34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1"/>
            <a:tileRect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2" name="Vertical Scroll 1"/>
          <p:cNvSpPr/>
          <p:nvPr/>
        </p:nvSpPr>
        <p:spPr>
          <a:xfrm>
            <a:off x="609600" y="533400"/>
            <a:ext cx="8305800" cy="5638800"/>
          </a:xfrm>
          <a:prstGeom prst="verticalScroll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rgbClr val="D1FFE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শিমুল রানী দাস  </a:t>
            </a:r>
          </a:p>
          <a:p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সহকারি শিক্ষক</a:t>
            </a:r>
          </a:p>
          <a:p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ওছখালী আলিয়া মডেল স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প্রা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বি 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হাতিয়া, নোয়াখালী । </a:t>
            </a:r>
          </a:p>
        </p:txBody>
      </p:sp>
      <p:sp>
        <p:nvSpPr>
          <p:cNvPr id="6" name="Frame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748"/>
            </a:avLst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11224" y="4469219"/>
            <a:ext cx="1671452" cy="16764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11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633"/>
            <a:ext cx="9144000" cy="6858000"/>
          </a:xfr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rgbClr val="D1FFE1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470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38400" y="762000"/>
            <a:ext cx="6705600" cy="495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 – ৫ম , বিষয়- গণিত </a:t>
            </a:r>
          </a:p>
          <a:p>
            <a:r>
              <a:rPr lang="bn-BD" sz="5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বিষয়বস্তু – শতকরা ।</a:t>
            </a:r>
          </a:p>
          <a:p>
            <a:r>
              <a:rPr lang="bn-BD" sz="5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পাঠ্যাংশ- ৮৬ পৃষ্ঠা ।   </a:t>
            </a:r>
            <a:endParaRPr lang="en-US" sz="54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 rot="20418791">
            <a:off x="514081" y="737726"/>
            <a:ext cx="4368858" cy="1337846"/>
          </a:xfrm>
          <a:prstGeom prst="right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4800" b="1" dirty="0">
              <a:solidFill>
                <a:srgbClr val="99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85800" y="4648200"/>
            <a:ext cx="1547038" cy="14478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80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rgbClr val="D1FFE1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3" name="Horizontal Scroll 2"/>
          <p:cNvSpPr/>
          <p:nvPr/>
        </p:nvSpPr>
        <p:spPr>
          <a:xfrm>
            <a:off x="35442" y="457200"/>
            <a:ext cx="9448799" cy="6400800"/>
          </a:xfrm>
          <a:prstGeom prst="horizontalScrol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 শতকরা সম্পর্কে </a:t>
            </a:r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বলতে পারবে । </a:t>
            </a:r>
          </a:p>
          <a:p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২। শতকরা চিহ্নটি লিখতে পারবে । </a:t>
            </a:r>
          </a:p>
          <a:p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৩। সাধারণ 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ভগ্নাংশকে 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শতকরায়  প্রকাশ করতে পারবে </a:t>
            </a:r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1" y="0"/>
            <a:ext cx="9163492" cy="6858000"/>
          </a:xfrm>
          <a:prstGeom prst="frame">
            <a:avLst>
              <a:gd name="adj1" fmla="val 381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accent6">
                  <a:lumMod val="60000"/>
                  <a:lumOff val="4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Left-Right Arrow 3"/>
          <p:cNvSpPr/>
          <p:nvPr/>
        </p:nvSpPr>
        <p:spPr>
          <a:xfrm rot="20195190">
            <a:off x="560588" y="839804"/>
            <a:ext cx="3246519" cy="1207649"/>
          </a:xfrm>
          <a:prstGeom prst="leftRight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60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7209235" y="5138184"/>
            <a:ext cx="1222092" cy="1146544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rgbClr val="D1FFE1"/>
              </a:gs>
            </a:gsLst>
            <a:lin ang="8100000" scaled="1"/>
            <a:tileRect/>
          </a:gradFill>
        </p:spPr>
        <p:txBody>
          <a:bodyPr/>
          <a:lstStyle/>
          <a:p>
            <a:r>
              <a:rPr lang="en-US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                             </a:t>
            </a:r>
            <a:r>
              <a:rPr lang="bn-BD" b="1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উঃ ৫০</a:t>
            </a:r>
            <a:r>
              <a:rPr lang="en-US" b="1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b="1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৫০ ও ৪৯</a:t>
            </a:r>
            <a:r>
              <a:rPr lang="en-US" b="1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b="1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৫০টা</a:t>
            </a:r>
            <a:r>
              <a:rPr lang="en-US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. </a:t>
            </a:r>
            <a:endParaRPr lang="en-US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819"/>
            </a:avLst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2700000" scaled="1"/>
          </a:gra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17401" y="566057"/>
            <a:ext cx="2368513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আবেগ সৃষ্টি </a:t>
            </a:r>
            <a:endParaRPr lang="en-US" sz="4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2514" y="555171"/>
            <a:ext cx="27432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ধাঁধাঁ ও বুদ্ধি </a:t>
            </a:r>
            <a:r>
              <a:rPr lang="en-US" sz="48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- </a:t>
            </a:r>
            <a:endParaRPr lang="en-US" sz="4800" b="1" dirty="0">
              <a:solidFill>
                <a:srgbClr val="99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5300" y="1210340"/>
            <a:ext cx="8153400" cy="228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একশ টাকা দুজন লোককে এভাবে ভাগ করে দাও যেন </a:t>
            </a:r>
          </a:p>
          <a:p>
            <a:r>
              <a:rPr lang="bn-BD" sz="3600" b="1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একজন অন্য জনের চেয়ে এক টাকা বেশি পায় । </a:t>
            </a:r>
            <a:endParaRPr lang="en-US" sz="3600" b="1" dirty="0">
              <a:solidFill>
                <a:srgbClr val="CC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2514" y="3553933"/>
            <a:ext cx="8153400" cy="2133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টেবিলের ওপর ৫ টা হারিকেন রাখা হল ।</a:t>
            </a:r>
          </a:p>
          <a:p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তিনটা নিভিয়ে ফেলা হল । কয়টা  আছে ?  </a:t>
            </a:r>
          </a:p>
          <a:p>
            <a:r>
              <a:rPr lang="bn-BD" sz="40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       উঃ  ৫ টা </a:t>
            </a:r>
            <a:endParaRPr lang="en-US" sz="40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5597156"/>
            <a:ext cx="1066800" cy="65124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96200" y="5597156"/>
            <a:ext cx="914399" cy="6477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2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E1FFEC"/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8100000" scaled="1"/>
            <a:tileRect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128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Minus 4"/>
          <p:cNvSpPr/>
          <p:nvPr/>
        </p:nvSpPr>
        <p:spPr>
          <a:xfrm rot="16200000">
            <a:off x="-877304" y="2504965"/>
            <a:ext cx="3866938" cy="914400"/>
          </a:xfrm>
          <a:prstGeom prst="mathMinu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 rot="16200000">
            <a:off x="-31227" y="2495550"/>
            <a:ext cx="3822856" cy="914400"/>
          </a:xfrm>
          <a:prstGeom prst="mathMinus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6"/>
          <p:cNvSpPr/>
          <p:nvPr/>
        </p:nvSpPr>
        <p:spPr>
          <a:xfrm rot="16200000">
            <a:off x="-489100" y="2580167"/>
            <a:ext cx="3873797" cy="914400"/>
          </a:xfrm>
          <a:prstGeom prst="mathMinu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inus 7"/>
          <p:cNvSpPr/>
          <p:nvPr/>
        </p:nvSpPr>
        <p:spPr>
          <a:xfrm rot="16200000">
            <a:off x="-1012741" y="2574956"/>
            <a:ext cx="3911019" cy="914400"/>
          </a:xfrm>
          <a:prstGeom prst="mathMinu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inus 8"/>
          <p:cNvSpPr/>
          <p:nvPr/>
        </p:nvSpPr>
        <p:spPr>
          <a:xfrm rot="16200000">
            <a:off x="-602944" y="2568506"/>
            <a:ext cx="4016454" cy="914400"/>
          </a:xfrm>
          <a:prstGeom prst="mathMinus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inus 9"/>
          <p:cNvSpPr/>
          <p:nvPr/>
        </p:nvSpPr>
        <p:spPr>
          <a:xfrm rot="16200000">
            <a:off x="-407135" y="2516311"/>
            <a:ext cx="4043036" cy="914400"/>
          </a:xfrm>
          <a:prstGeom prst="mathMinus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 rot="16200000">
            <a:off x="-359285" y="2573184"/>
            <a:ext cx="4043036" cy="914400"/>
          </a:xfrm>
          <a:prstGeom prst="mathMinu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/>
        </p:nvSpPr>
        <p:spPr>
          <a:xfrm rot="16200000">
            <a:off x="-277776" y="2574957"/>
            <a:ext cx="4043034" cy="914400"/>
          </a:xfrm>
          <a:prstGeom prst="mathMinus">
            <a:avLst/>
          </a:prstGeom>
          <a:solidFill>
            <a:srgbClr val="8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/>
        </p:nvSpPr>
        <p:spPr>
          <a:xfrm rot="16200000">
            <a:off x="-570178" y="2533647"/>
            <a:ext cx="4043034" cy="914400"/>
          </a:xfrm>
          <a:prstGeom prst="mathMinu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 rot="16200000">
            <a:off x="299058" y="2662789"/>
            <a:ext cx="3924301" cy="914400"/>
          </a:xfrm>
          <a:prstGeom prst="mathMinu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14"/>
          <p:cNvSpPr/>
          <p:nvPr/>
        </p:nvSpPr>
        <p:spPr>
          <a:xfrm rot="16200000">
            <a:off x="-803182" y="2545719"/>
            <a:ext cx="4012905" cy="914400"/>
          </a:xfrm>
          <a:prstGeom prst="mathMinus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inus 15"/>
          <p:cNvSpPr/>
          <p:nvPr/>
        </p:nvSpPr>
        <p:spPr>
          <a:xfrm rot="16200000">
            <a:off x="-286626" y="2565542"/>
            <a:ext cx="4106826" cy="914400"/>
          </a:xfrm>
          <a:prstGeom prst="mathMinu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inus 16"/>
          <p:cNvSpPr/>
          <p:nvPr/>
        </p:nvSpPr>
        <p:spPr>
          <a:xfrm rot="16200000">
            <a:off x="-899776" y="2506509"/>
            <a:ext cx="4106827" cy="914400"/>
          </a:xfrm>
          <a:prstGeom prst="mathMinus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inus 17"/>
          <p:cNvSpPr/>
          <p:nvPr/>
        </p:nvSpPr>
        <p:spPr>
          <a:xfrm rot="16200000">
            <a:off x="-807627" y="2504965"/>
            <a:ext cx="4106828" cy="914400"/>
          </a:xfrm>
          <a:prstGeom prst="mathMinus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inus 18"/>
          <p:cNvSpPr/>
          <p:nvPr/>
        </p:nvSpPr>
        <p:spPr>
          <a:xfrm rot="16200000">
            <a:off x="-610915" y="2548709"/>
            <a:ext cx="4106828" cy="914400"/>
          </a:xfrm>
          <a:prstGeom prst="mathMinu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inus 19"/>
          <p:cNvSpPr/>
          <p:nvPr/>
        </p:nvSpPr>
        <p:spPr>
          <a:xfrm rot="16200000">
            <a:off x="-148416" y="2484415"/>
            <a:ext cx="4106828" cy="914400"/>
          </a:xfrm>
          <a:prstGeom prst="mathMinu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inus 20"/>
          <p:cNvSpPr/>
          <p:nvPr/>
        </p:nvSpPr>
        <p:spPr>
          <a:xfrm rot="16200000">
            <a:off x="-638069" y="2474283"/>
            <a:ext cx="3866938" cy="914400"/>
          </a:xfrm>
          <a:prstGeom prst="mathMinu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inus 21"/>
          <p:cNvSpPr/>
          <p:nvPr/>
        </p:nvSpPr>
        <p:spPr>
          <a:xfrm rot="16200000">
            <a:off x="-485669" y="2473509"/>
            <a:ext cx="3866938" cy="914400"/>
          </a:xfrm>
          <a:prstGeom prst="mathMinus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inus 22"/>
          <p:cNvSpPr/>
          <p:nvPr/>
        </p:nvSpPr>
        <p:spPr>
          <a:xfrm rot="16200000">
            <a:off x="-207445" y="2504963"/>
            <a:ext cx="3866938" cy="914400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Minus 23"/>
          <p:cNvSpPr/>
          <p:nvPr/>
        </p:nvSpPr>
        <p:spPr>
          <a:xfrm rot="16200000">
            <a:off x="-404151" y="2504964"/>
            <a:ext cx="3866938" cy="914400"/>
          </a:xfrm>
          <a:prstGeom prst="mathMinus">
            <a:avLst/>
          </a:prstGeom>
          <a:solidFill>
            <a:srgbClr val="8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inus 24"/>
          <p:cNvSpPr/>
          <p:nvPr/>
        </p:nvSpPr>
        <p:spPr>
          <a:xfrm rot="16200000">
            <a:off x="-664645" y="2486910"/>
            <a:ext cx="3866938" cy="914400"/>
          </a:xfrm>
          <a:prstGeom prst="mathMinu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inus 25"/>
          <p:cNvSpPr/>
          <p:nvPr/>
        </p:nvSpPr>
        <p:spPr>
          <a:xfrm rot="16200000">
            <a:off x="-44297" y="2519912"/>
            <a:ext cx="3898617" cy="914400"/>
          </a:xfrm>
          <a:prstGeom prst="mathMinu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inus 26"/>
          <p:cNvSpPr/>
          <p:nvPr/>
        </p:nvSpPr>
        <p:spPr>
          <a:xfrm rot="16200000">
            <a:off x="-81077" y="2487462"/>
            <a:ext cx="4106828" cy="914400"/>
          </a:xfrm>
          <a:prstGeom prst="mathMinu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Minus 27"/>
          <p:cNvSpPr/>
          <p:nvPr/>
        </p:nvSpPr>
        <p:spPr>
          <a:xfrm rot="16200000">
            <a:off x="-664061" y="2463652"/>
            <a:ext cx="4106828" cy="914400"/>
          </a:xfrm>
          <a:prstGeom prst="mathMinus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Minus 28"/>
          <p:cNvSpPr/>
          <p:nvPr/>
        </p:nvSpPr>
        <p:spPr>
          <a:xfrm rot="16200000">
            <a:off x="142173" y="2603085"/>
            <a:ext cx="3950997" cy="914400"/>
          </a:xfrm>
          <a:prstGeom prst="mathMinus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inus 29"/>
          <p:cNvSpPr/>
          <p:nvPr/>
        </p:nvSpPr>
        <p:spPr>
          <a:xfrm rot="16200000">
            <a:off x="-150163" y="2675416"/>
            <a:ext cx="4106827" cy="914400"/>
          </a:xfrm>
          <a:prstGeom prst="mathMinus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Minus 30"/>
          <p:cNvSpPr/>
          <p:nvPr/>
        </p:nvSpPr>
        <p:spPr>
          <a:xfrm rot="16200000">
            <a:off x="-809456" y="2580167"/>
            <a:ext cx="4220354" cy="914400"/>
          </a:xfrm>
          <a:prstGeom prst="mathMinu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Minus 31"/>
          <p:cNvSpPr/>
          <p:nvPr/>
        </p:nvSpPr>
        <p:spPr>
          <a:xfrm rot="16200000">
            <a:off x="-315868" y="2682283"/>
            <a:ext cx="4012905" cy="914400"/>
          </a:xfrm>
          <a:prstGeom prst="mathMinus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Minus 32"/>
          <p:cNvSpPr/>
          <p:nvPr/>
        </p:nvSpPr>
        <p:spPr>
          <a:xfrm rot="16200000">
            <a:off x="-172308" y="2603086"/>
            <a:ext cx="4012905" cy="914400"/>
          </a:xfrm>
          <a:prstGeom prst="mathMinus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Minus 33"/>
          <p:cNvSpPr/>
          <p:nvPr/>
        </p:nvSpPr>
        <p:spPr>
          <a:xfrm rot="16200000">
            <a:off x="-406247" y="2578725"/>
            <a:ext cx="3924301" cy="914400"/>
          </a:xfrm>
          <a:prstGeom prst="mathMinu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inus 34"/>
          <p:cNvSpPr/>
          <p:nvPr/>
        </p:nvSpPr>
        <p:spPr>
          <a:xfrm rot="16200000">
            <a:off x="-830937" y="2670427"/>
            <a:ext cx="3951443" cy="914400"/>
          </a:xfrm>
          <a:prstGeom prst="mathMinu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Minus 35"/>
          <p:cNvSpPr/>
          <p:nvPr/>
        </p:nvSpPr>
        <p:spPr>
          <a:xfrm rot="16200000">
            <a:off x="-209488" y="2713234"/>
            <a:ext cx="3952552" cy="914400"/>
          </a:xfrm>
          <a:prstGeom prst="mathMinu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Minus 36"/>
          <p:cNvSpPr/>
          <p:nvPr/>
        </p:nvSpPr>
        <p:spPr>
          <a:xfrm rot="16200000">
            <a:off x="-653451" y="2536861"/>
            <a:ext cx="4043036" cy="914400"/>
          </a:xfrm>
          <a:prstGeom prst="mathMinu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Minus 37"/>
          <p:cNvSpPr/>
          <p:nvPr/>
        </p:nvSpPr>
        <p:spPr>
          <a:xfrm rot="16200000">
            <a:off x="-624701" y="2704320"/>
            <a:ext cx="4043036" cy="914400"/>
          </a:xfrm>
          <a:prstGeom prst="mathMinus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Minus 38"/>
          <p:cNvSpPr/>
          <p:nvPr/>
        </p:nvSpPr>
        <p:spPr>
          <a:xfrm rot="16200000">
            <a:off x="-550674" y="2598531"/>
            <a:ext cx="4043036" cy="914400"/>
          </a:xfrm>
          <a:prstGeom prst="mathMinus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Minus 39"/>
          <p:cNvSpPr/>
          <p:nvPr/>
        </p:nvSpPr>
        <p:spPr>
          <a:xfrm rot="16200000">
            <a:off x="163924" y="2526112"/>
            <a:ext cx="3911019" cy="914400"/>
          </a:xfrm>
          <a:prstGeom prst="mathMinu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Minus 40"/>
          <p:cNvSpPr/>
          <p:nvPr/>
        </p:nvSpPr>
        <p:spPr>
          <a:xfrm rot="16200000">
            <a:off x="-207172" y="2521852"/>
            <a:ext cx="3919544" cy="914400"/>
          </a:xfrm>
          <a:prstGeom prst="mathMinu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Minus 41"/>
          <p:cNvSpPr/>
          <p:nvPr/>
        </p:nvSpPr>
        <p:spPr>
          <a:xfrm rot="16200000">
            <a:off x="-567181" y="2504965"/>
            <a:ext cx="3866938" cy="914400"/>
          </a:xfrm>
          <a:prstGeom prst="mathMinus">
            <a:avLst/>
          </a:prstGeom>
          <a:solidFill>
            <a:srgbClr val="8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Minus 42"/>
          <p:cNvSpPr/>
          <p:nvPr/>
        </p:nvSpPr>
        <p:spPr>
          <a:xfrm rot="16200000">
            <a:off x="-646928" y="2670428"/>
            <a:ext cx="3866938" cy="914400"/>
          </a:xfrm>
          <a:prstGeom prst="mathMinus">
            <a:avLst/>
          </a:prstGeom>
          <a:solidFill>
            <a:srgbClr val="8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Minus 43"/>
          <p:cNvSpPr/>
          <p:nvPr/>
        </p:nvSpPr>
        <p:spPr>
          <a:xfrm rot="16200000">
            <a:off x="56598" y="2634107"/>
            <a:ext cx="3866938" cy="914400"/>
          </a:xfrm>
          <a:prstGeom prst="mathMinu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Arc 44"/>
          <p:cNvSpPr/>
          <p:nvPr/>
        </p:nvSpPr>
        <p:spPr>
          <a:xfrm rot="15271514" flipH="1">
            <a:off x="1264080" y="2113653"/>
            <a:ext cx="721082" cy="1704484"/>
          </a:xfrm>
          <a:prstGeom prst="arc">
            <a:avLst>
              <a:gd name="adj1" fmla="val 16200000"/>
              <a:gd name="adj2" fmla="val 459562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746070" y="5183038"/>
            <a:ext cx="1972339" cy="5319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১০০ টি কাঠি 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124200" y="5183038"/>
            <a:ext cx="1676399" cy="4653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৪ টি কাঠি 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800599" y="1057422"/>
            <a:ext cx="4102395" cy="14153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বাণ্ডিলে কয়টি কাঠি আছে ? 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800600" y="3055730"/>
            <a:ext cx="3657602" cy="1317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কয়টি কাঠি আলাদা </a:t>
            </a:r>
          </a:p>
          <a:p>
            <a:pPr algn="ctr"/>
            <a:r>
              <a:rPr lang="bn-BD" sz="40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করা হল? </a:t>
            </a:r>
            <a:endParaRPr lang="en-US" sz="4000" b="1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78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6.84077E-7 L 0.30677 -0.0067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30" y="-347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5.77768E-8 L 0.2349 0.02057 " pathEditMode="relative" rAng="0" ptsTypes="AA">
                                      <p:cBhvr>
                                        <p:cTn id="2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36" y="1017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9.75272E-7 L 0.19166 0.02496 " pathEditMode="relative" rAng="0" ptsTypes="AA">
                                      <p:cBhvr>
                                        <p:cTn id="23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1248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66605E-6 L 0.20729 0.00485 " pathEditMode="relative" rAng="0" ptsTypes="AA">
                                      <p:cBhvr>
                                        <p:cTn id="23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65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6" grpId="1" animBg="1"/>
      <p:bldP spid="37" grpId="0" animBg="1"/>
      <p:bldP spid="38" grpId="0" animBg="1"/>
      <p:bldP spid="39" grpId="0" animBg="1"/>
      <p:bldP spid="40" grpId="0" animBg="1"/>
      <p:bldP spid="40" grpId="1" animBg="1"/>
      <p:bldP spid="41" grpId="0" animBg="1"/>
      <p:bldP spid="41" grpId="1" animBg="1"/>
      <p:bldP spid="42" grpId="0" animBg="1"/>
      <p:bldP spid="43" grpId="0" animBg="1"/>
      <p:bldP spid="44" grpId="0" animBg="1"/>
      <p:bldP spid="44" grpId="1" animBg="1"/>
      <p:bldP spid="45" grpId="0" animBg="1"/>
      <p:bldP spid="4" grpId="0"/>
      <p:bldP spid="46" grpId="0"/>
      <p:bldP spid="47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rgbClr val="D1FFE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Frame 2"/>
          <p:cNvSpPr/>
          <p:nvPr/>
        </p:nvSpPr>
        <p:spPr>
          <a:xfrm>
            <a:off x="14177" y="-8860"/>
            <a:ext cx="9144000" cy="6858000"/>
          </a:xfrm>
          <a:prstGeom prst="frame">
            <a:avLst>
              <a:gd name="adj1" fmla="val 4438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94075" y="562640"/>
            <a:ext cx="3505200" cy="129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6000" b="1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bn-BD" sz="6000" b="1" dirty="0" smtClean="0">
                <a:solidFill>
                  <a:srgbClr val="9966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sz="6000" b="1" dirty="0" smtClean="0">
                <a:solidFill>
                  <a:srgbClr val="996633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solidFill>
                <a:srgbClr val="99663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185877" y="2133600"/>
            <a:ext cx="4800600" cy="4038598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895601" y="3276599"/>
            <a:ext cx="3703674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শতকরা</a:t>
            </a:r>
            <a:r>
              <a:rPr lang="bn-BD" sz="2000" b="1" dirty="0" smtClean="0">
                <a:solidFill>
                  <a:srgbClr val="99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000" b="1" dirty="0">
              <a:solidFill>
                <a:srgbClr val="99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364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8100000" scaled="1"/>
            <a:tileRect/>
          </a:gradFill>
        </p:spPr>
        <p:txBody>
          <a:bodyPr/>
          <a:lstStyle/>
          <a:p>
            <a:endParaRPr lang="en-US" dirty="0">
              <a:gradFill>
                <a:gsLst>
                  <a:gs pos="21266">
                    <a:schemeClr val="accent2">
                      <a:lumMod val="60000"/>
                      <a:lumOff val="40000"/>
                    </a:schemeClr>
                  </a:gs>
                  <a:gs pos="0">
                    <a:srgbClr val="00B0F0"/>
                  </a:gs>
                  <a:gs pos="74602">
                    <a:schemeClr val="accent2">
                      <a:lumMod val="60000"/>
                      <a:lumOff val="40000"/>
                    </a:schemeClr>
                  </a:gs>
                  <a:gs pos="49000">
                    <a:srgbClr val="00B0F0"/>
                  </a:gs>
                  <a:gs pos="100000">
                    <a:srgbClr val="00B0F0"/>
                  </a:gs>
                </a:gsLst>
                <a:lin ang="5400000" scaled="0"/>
              </a:gradFill>
            </a:endParaRPr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507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71600" y="4077586"/>
            <a:ext cx="6400800" cy="2209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1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173186" y="746558"/>
            <a:ext cx="3124200" cy="341355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499757" y="1045029"/>
            <a:ext cx="2819400" cy="2457893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2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prstGeom prst="frame">
            <a:avLst>
              <a:gd name="adj1" fmla="val 5678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81000" y="377455"/>
            <a:ext cx="8382000" cy="608891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orizontal Scroll 4"/>
          <p:cNvSpPr/>
          <p:nvPr/>
        </p:nvSpPr>
        <p:spPr>
          <a:xfrm>
            <a:off x="1600200" y="1143000"/>
            <a:ext cx="6172200" cy="4114800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বাস্তব উপকরণ পাতা , কলম দেখিয়ে আলোচনা । </a:t>
            </a:r>
            <a:endParaRPr lang="en-US" sz="6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81000" y="4713767"/>
            <a:ext cx="1752600" cy="17526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0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8085" y="-3326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rgbClr val="E1FFEC"/>
              </a:gs>
            </a:gsLst>
            <a:path path="circle">
              <a:fillToRect t="100000" r="100000"/>
            </a:path>
            <a:tileRect l="-100000" b="-100000"/>
          </a:gradFill>
          <a:ln w="762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445175" y="480648"/>
            <a:ext cx="536068" cy="51101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09856" y="913479"/>
            <a:ext cx="464298" cy="52188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81243" y="94773"/>
            <a:ext cx="457200" cy="38587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423378" y="50915"/>
            <a:ext cx="372138" cy="4297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70492" y="449191"/>
            <a:ext cx="519221" cy="46030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48501" y="67748"/>
            <a:ext cx="501496" cy="457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08804" y="983243"/>
            <a:ext cx="526311" cy="3982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361581" y="915695"/>
            <a:ext cx="470044" cy="5174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373755" y="449191"/>
            <a:ext cx="438595" cy="48467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038476" y="480647"/>
            <a:ext cx="453658" cy="49264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049997" y="40283"/>
            <a:ext cx="442137" cy="4846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536099" y="541337"/>
            <a:ext cx="533400" cy="43195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492134" y="77494"/>
            <a:ext cx="482020" cy="4474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981243" y="875587"/>
            <a:ext cx="470044" cy="50593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517491" y="57999"/>
            <a:ext cx="4556051" cy="4460357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5735609" y="-6678"/>
            <a:ext cx="7974" cy="4460357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78409" y="40283"/>
            <a:ext cx="0" cy="4460357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795517" y="40283"/>
            <a:ext cx="0" cy="4460357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14520" y="67748"/>
            <a:ext cx="23923" cy="4460357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548502" y="2678929"/>
            <a:ext cx="452769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974154" y="93667"/>
            <a:ext cx="0" cy="4460357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008804" y="94773"/>
            <a:ext cx="33223" cy="4423584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3473530" y="40283"/>
            <a:ext cx="61585" cy="441339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269009" y="-6678"/>
            <a:ext cx="0" cy="4460357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684568" y="23447"/>
            <a:ext cx="0" cy="4460357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574195" y="1807059"/>
            <a:ext cx="450200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2517491" y="3624340"/>
            <a:ext cx="459503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2556473" y="3176888"/>
            <a:ext cx="455605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2579071" y="2270461"/>
            <a:ext cx="455605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548501" y="1394162"/>
            <a:ext cx="452769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2548501" y="909493"/>
            <a:ext cx="4617192" cy="398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517491" y="480647"/>
            <a:ext cx="464820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476534" y="4132037"/>
            <a:ext cx="459966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2536099" y="933861"/>
            <a:ext cx="472705" cy="49928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0642" y="4587964"/>
            <a:ext cx="8766547" cy="11722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বড় ক্ষেত্রটিকে কতটি ছোট ক্ষেত্রে বা ঘরে ভাগ করা হয়েছে? 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19519" y="5232648"/>
            <a:ext cx="4673010" cy="951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কয়টি ঘর রং করা হয়েছে ? 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6124" y="5687767"/>
            <a:ext cx="9053855" cy="9921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৩। রং করা ঘর গুলো বড় ক্ষেত্রটির  কত অংশ ?  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 rot="19682016">
            <a:off x="-401605" y="478655"/>
            <a:ext cx="2445261" cy="9104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দলীয় কাজ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5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7" grpId="0" animBg="1"/>
      <p:bldP spid="3" grpId="0"/>
      <p:bldP spid="40" grpId="0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96400" cy="6858000"/>
          </a:xfr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8100000" scaled="1"/>
            <a:tileRect/>
          </a:gradFill>
        </p:spPr>
        <p:txBody>
          <a:bodyPr/>
          <a:lstStyle/>
          <a:p>
            <a:endParaRPr lang="en-US" i="1" dirty="0"/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296400" cy="6858000"/>
          </a:xfrm>
          <a:prstGeom prst="frame">
            <a:avLst>
              <a:gd name="adj1" fmla="val 5368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93714" y="2456119"/>
            <a:ext cx="693985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687378" y="2445486"/>
            <a:ext cx="914400" cy="51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১০০</a:t>
            </a:r>
            <a:r>
              <a:rPr lang="bn-BD" sz="2400" dirty="0" smtClean="0"/>
              <a:t> 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659229" y="1733103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১৫ 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6763" y="609600"/>
            <a:ext cx="2286000" cy="9480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লক্ষ কর - </a:t>
            </a:r>
            <a:endParaRPr lang="en-US" sz="5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72051" y="304800"/>
            <a:ext cx="7952949" cy="4529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ভগ্নাংশটিকে পড়া হয় প্রতি শতে পনের বা শতকরা ১৫। </a:t>
            </a:r>
          </a:p>
          <a:p>
            <a:r>
              <a:rPr lang="bn-BD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একে লেখা হয় ১৫%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27595" y="3269226"/>
            <a:ext cx="1150991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%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70483" y="3235558"/>
            <a:ext cx="3627464" cy="1100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শতকরা প্রতীক </a:t>
            </a:r>
            <a:endParaRPr lang="en-US" sz="54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4661740" y="3591339"/>
            <a:ext cx="1194876" cy="31954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/>
        </p:nvSpPr>
        <p:spPr>
          <a:xfrm rot="17512216">
            <a:off x="5178760" y="4882796"/>
            <a:ext cx="2470509" cy="749099"/>
          </a:xfrm>
          <a:prstGeom prst="mathMinus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14014" y="5199279"/>
            <a:ext cx="595003" cy="944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০</a:t>
            </a:r>
            <a:endParaRPr lang="en-US" sz="1400" dirty="0"/>
          </a:p>
        </p:txBody>
      </p:sp>
      <p:sp>
        <p:nvSpPr>
          <p:cNvPr id="15" name="Oval 14"/>
          <p:cNvSpPr/>
          <p:nvPr/>
        </p:nvSpPr>
        <p:spPr>
          <a:xfrm flipH="1" flipV="1">
            <a:off x="8159014" y="4554078"/>
            <a:ext cx="197571" cy="2801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701545" y="4112530"/>
            <a:ext cx="712469" cy="1163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০</a:t>
            </a:r>
            <a:endParaRPr lang="en-US" sz="1400" dirty="0"/>
          </a:p>
        </p:txBody>
      </p:sp>
      <p:sp>
        <p:nvSpPr>
          <p:cNvPr id="19" name="Oval 18"/>
          <p:cNvSpPr/>
          <p:nvPr/>
        </p:nvSpPr>
        <p:spPr>
          <a:xfrm flipH="1" flipV="1">
            <a:off x="8159016" y="5717360"/>
            <a:ext cx="197568" cy="2206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0" name="Oval 19"/>
          <p:cNvSpPr/>
          <p:nvPr/>
        </p:nvSpPr>
        <p:spPr>
          <a:xfrm flipH="1" flipV="1">
            <a:off x="8159014" y="5210242"/>
            <a:ext cx="197570" cy="2858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1" name="Rectangle 20"/>
          <p:cNvSpPr/>
          <p:nvPr/>
        </p:nvSpPr>
        <p:spPr>
          <a:xfrm>
            <a:off x="-514452" y="4460566"/>
            <a:ext cx="4768430" cy="14774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লিখতে হয় </a:t>
            </a:r>
            <a:endParaRPr lang="en-US" sz="54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3768701" y="4993114"/>
            <a:ext cx="1260497" cy="49200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41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313 -0.03998 L -0.2448 0.19298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11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48 -0.12479 C -0.22674 -0.12479 -0.21146 -0.10538 -0.21146 -0.08088 C -0.21146 -0.05639 -0.22674 -0.03605 -0.2448 -0.03605 C -0.26355 -0.03605 -0.27813 -0.05639 -0.27813 -0.08088 C -0.27813 -0.10538 -0.26355 -0.12479 -0.2448 -0.12479 Z " pathEditMode="relative" rAng="0" ptsTypes="fffff">
                                      <p:cBhvr>
                                        <p:cTn id="10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268 -0.04899 C -0.14254 -0.04506 -0.12587 -0.02473 -0.129 -0.00254 C -0.13143 0.01734 -0.15174 0.03213 -0.17205 0.02774 C -0.19202 0.02311 -0.20504 0.00116 -0.20226 -0.01802 C -0.19983 -0.04044 -0.18282 -0.05315 -0.16268 -0.04899 Z " pathEditMode="relative" rAng="554298" ptsTypes="fffff">
                                      <p:cBhvr>
                                        <p:cTn id="10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38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 animBg="1"/>
      <p:bldP spid="12" grpId="0" animBg="1"/>
      <p:bldP spid="14" grpId="0"/>
      <p:bldP spid="15" grpId="0" animBg="1"/>
      <p:bldP spid="15" grpId="1" animBg="1"/>
      <p:bldP spid="18" grpId="0"/>
      <p:bldP spid="19" grpId="0" animBg="1"/>
      <p:bldP spid="19" grpId="1" animBg="1"/>
      <p:bldP spid="20" grpId="0" animBg="1"/>
      <p:bldP spid="20" grpId="1" animBg="1"/>
      <p:bldP spid="21" grpId="0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3000">
                <a:schemeClr val="accent6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98000">
                <a:srgbClr val="E1FFEC"/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15433" y="0"/>
            <a:ext cx="1600200" cy="15240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15433" y="1524000"/>
            <a:ext cx="16002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সিয়াম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09800" y="228600"/>
            <a:ext cx="63246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সিয়াম ১ম সাময়িক পরীক্ষায় গনিতে ৮২ নম্বর পেয়েছে । </a:t>
            </a:r>
            <a:endParaRPr lang="en-US" sz="2800" b="1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13344" y="1066800"/>
            <a:ext cx="7576583" cy="2209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সিয়ামের প্রাপ্ত নম্বরকে ভগ্নাংশের আকারে লিখলে কত হবে ? </a:t>
            </a:r>
          </a:p>
          <a:p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শতকরা প্রতীকে প্রকাশ করলে কত হবে ? 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199165"/>
            <a:ext cx="1600200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দেখ- 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60371" y="3265965"/>
            <a:ext cx="9144001" cy="2068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সিয়াম  ১০০ নম্বরে পেয়েছে  ৮২ নম্বর </a:t>
            </a:r>
          </a:p>
          <a:p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৮২ নম্বর ১০০ নম্বরের          অংশ । </a:t>
            </a:r>
          </a:p>
          <a:p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প্রতীকের সাহায্যে লিখলে হবে ৮২ %   </a:t>
            </a:r>
          </a:p>
          <a:p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68202" y="3452921"/>
            <a:ext cx="717698" cy="3739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৮২</a:t>
            </a:r>
            <a:r>
              <a:rPr lang="bn-BD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80484" y="3826831"/>
            <a:ext cx="857693" cy="66985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১০০</a:t>
            </a:r>
            <a:r>
              <a:rPr lang="bn-BD" dirty="0" smtClean="0"/>
              <a:t> 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362885" y="3883540"/>
            <a:ext cx="6096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90497" y="5085021"/>
            <a:ext cx="2052973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লক্ষ কর - </a:t>
            </a:r>
            <a:endParaRPr lang="en-US" sz="4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5442" y="5334000"/>
            <a:ext cx="6778256" cy="129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শতকরা একটি  ভগ্নাংশ যার হর ১০০ </a:t>
            </a:r>
            <a:endParaRPr 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Frame 2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648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8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8" grpId="0"/>
      <p:bldP spid="9" grpId="0"/>
      <p:bldP spid="10" grpId="0"/>
      <p:bldP spid="11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rgbClr val="E1FFE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748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962400" y="1919620"/>
            <a:ext cx="1200150" cy="13335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7450765" y="1943099"/>
            <a:ext cx="1143000" cy="1315779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695950" y="1943100"/>
            <a:ext cx="1181100" cy="1333500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68314" y="828897"/>
            <a:ext cx="8588322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নীচে ৩ জন শিক্ষার্থীর  গণিত বিষয়ে প্রাপ্ত নম্বর দেওয়া হল </a:t>
            </a:r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- 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74798" y="3276600"/>
            <a:ext cx="1682602" cy="723900"/>
          </a:xfrm>
          <a:prstGeom prst="roundRect">
            <a:avLst/>
          </a:prstGeom>
          <a:solidFill>
            <a:srgbClr val="F3D5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বিষয় 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057400" y="3276600"/>
            <a:ext cx="1752600" cy="723900"/>
          </a:xfrm>
          <a:prstGeom prst="roundRect">
            <a:avLst/>
          </a:prstGeom>
          <a:solidFill>
            <a:srgbClr val="F3D5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</a:rPr>
              <a:t> </a:t>
            </a:r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পূর্ণ নম্বর  </a:t>
            </a:r>
            <a:endParaRPr lang="en-US" sz="2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810000" y="3303182"/>
            <a:ext cx="1752600" cy="723900"/>
          </a:xfrm>
          <a:prstGeom prst="roundRect">
            <a:avLst/>
          </a:prstGeom>
          <a:solidFill>
            <a:srgbClr val="F3D5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সিরাত  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562600" y="3253120"/>
            <a:ext cx="1600200" cy="723900"/>
          </a:xfrm>
          <a:prstGeom prst="roundRect">
            <a:avLst/>
          </a:prstGeom>
          <a:solidFill>
            <a:srgbClr val="F3D5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পার্থ  </a:t>
            </a:r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162799" y="3253120"/>
            <a:ext cx="1676400" cy="723900"/>
          </a:xfrm>
          <a:prstGeom prst="roundRect">
            <a:avLst/>
          </a:prstGeom>
          <a:solidFill>
            <a:srgbClr val="F3D5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মিতা  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74797" y="4027082"/>
            <a:ext cx="1670197" cy="64725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গণিত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810000" y="4012905"/>
            <a:ext cx="1752600" cy="661433"/>
          </a:xfrm>
          <a:prstGeom prst="rect">
            <a:avLst/>
          </a:prstGeom>
          <a:noFill/>
          <a:ln w="28575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৮৫ 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5562600" y="4027082"/>
            <a:ext cx="1600199" cy="64725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৭০ 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7162799" y="3977020"/>
            <a:ext cx="1676400" cy="69731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৭৩ 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2044995" y="4027082"/>
            <a:ext cx="1765005" cy="64725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১০০ 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304800" y="4724400"/>
            <a:ext cx="8534400" cy="182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তাদের প্রাপ্ত নম্বরকে ভগ্নাংশের আকারে ও প্রতীকের সাহায্যে প্রকাশ কর । 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34926" y="338470"/>
            <a:ext cx="2819399" cy="685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09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1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prstGeom prst="frame">
            <a:avLst>
              <a:gd name="adj1" fmla="val 5678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85860" y="392481"/>
            <a:ext cx="8553339" cy="6096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1000" y="381000"/>
            <a:ext cx="548640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সাধারণ ভগ্নাংশকে শতকরায় প্রকাশ -  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5989" y="1887277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bn-BD" sz="3600" dirty="0" smtClean="0"/>
              <a:t> 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838200" y="2062716"/>
            <a:ext cx="6858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51812" y="1321094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bn-BD" sz="1600" dirty="0" smtClean="0"/>
              <a:t> 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1638300" y="1778294"/>
            <a:ext cx="6705600" cy="11323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একটি সাধারণ ভগ্নাংশ । একে শতকরায় </a:t>
            </a:r>
          </a:p>
          <a:p>
            <a:r>
              <a:rPr lang="bn-BD" sz="36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প্রকাশ করা যায় </a:t>
            </a:r>
            <a:r>
              <a:rPr lang="bn-BD" dirty="0" smtClean="0">
                <a:solidFill>
                  <a:srgbClr val="C00000"/>
                </a:solidFill>
              </a:rPr>
              <a:t>।     </a:t>
            </a:r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যেমনঃ</a:t>
            </a:r>
            <a:r>
              <a:rPr lang="bn-BD" dirty="0" smtClean="0">
                <a:solidFill>
                  <a:srgbClr val="C00000"/>
                </a:solidFill>
              </a:rPr>
              <a:t> </a:t>
            </a:r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bn-BD" dirty="0" smtClean="0">
                <a:solidFill>
                  <a:srgbClr val="C00000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38200" y="3555695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bn-BD" sz="5400" dirty="0" smtClean="0"/>
              <a:t> </a:t>
            </a:r>
            <a:endParaRPr lang="en-US" sz="54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793013" y="3666452"/>
            <a:ext cx="831998" cy="23035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838200" y="2898190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124200" y="3802902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bn-BD" sz="4000" dirty="0" smtClean="0"/>
              <a:t> </a:t>
            </a:r>
            <a:endParaRPr lang="en-US" sz="40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3200622" y="3856068"/>
            <a:ext cx="2552478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124200" y="2983313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838547" y="3315569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753100" y="342900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</a:t>
            </a:r>
            <a:r>
              <a:rPr lang="bn-BD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Multiply 19"/>
          <p:cNvSpPr/>
          <p:nvPr/>
        </p:nvSpPr>
        <p:spPr>
          <a:xfrm>
            <a:off x="4000722" y="3117105"/>
            <a:ext cx="666750" cy="761998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ultiply 20"/>
          <p:cNvSpPr/>
          <p:nvPr/>
        </p:nvSpPr>
        <p:spPr>
          <a:xfrm>
            <a:off x="4000722" y="3879103"/>
            <a:ext cx="666750" cy="761998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713767" y="2983313"/>
            <a:ext cx="990600" cy="10295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২০ </a:t>
            </a:r>
            <a:endParaRPr lang="en-US" sz="6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762500" y="3755037"/>
            <a:ext cx="990600" cy="10295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২০ </a:t>
            </a:r>
            <a:endParaRPr lang="en-US" sz="6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660412" y="2983281"/>
            <a:ext cx="1683488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/>
              <a:t> </a:t>
            </a:r>
            <a:r>
              <a:rPr lang="bn-BD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৮০</a:t>
            </a:r>
            <a:r>
              <a:rPr lang="bn-BD" sz="5400" dirty="0" smtClean="0"/>
              <a:t> </a:t>
            </a:r>
            <a:endParaRPr lang="en-US" sz="5400" dirty="0"/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6827393" y="3932323"/>
            <a:ext cx="1351997" cy="1665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6660412" y="3920716"/>
            <a:ext cx="1858593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১০</a:t>
            </a:r>
            <a:r>
              <a:rPr lang="bn-BD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bn-BD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5545044" y="4664089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</a:t>
            </a:r>
            <a:r>
              <a:rPr lang="bn-BD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347803" y="4807607"/>
            <a:ext cx="2308705" cy="6219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৮০% </a:t>
            </a:r>
            <a:endParaRPr lang="en-US" sz="66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85860" y="5429571"/>
            <a:ext cx="8553339" cy="1058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লক্ষ করঃ </a:t>
            </a:r>
            <a:r>
              <a:rPr lang="bn-BD" sz="44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ভগ্নাংশের হর ১০০ নিয়ে শতকরা হয় । </a:t>
            </a:r>
            <a:endParaRPr lang="en-US" sz="44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1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2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0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2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6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0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2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3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0" grpId="0"/>
      <p:bldP spid="11" grpId="0"/>
      <p:bldP spid="13" grpId="0"/>
      <p:bldP spid="14" grpId="0"/>
      <p:bldP spid="16" grpId="0"/>
      <p:bldP spid="17" grpId="0"/>
      <p:bldP spid="19" grpId="0"/>
      <p:bldP spid="20" grpId="0" animBg="1"/>
      <p:bldP spid="21" grpId="0" animBg="1"/>
      <p:bldP spid="24" grpId="0"/>
      <p:bldP spid="25" grpId="0"/>
      <p:bldP spid="28" grpId="0"/>
      <p:bldP spid="30" grpId="0"/>
      <p:bldP spid="33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rgbClr val="E1FFEC"/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04900" y="2046767"/>
            <a:ext cx="6934200" cy="2057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পাঠ্য বইয়ের ৮৬ পৃষ্ঠা খোল এবং অনুশীলন কর ।  </a:t>
            </a:r>
            <a:endParaRPr lang="en-US" sz="6000" b="1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438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96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CC"/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8100000" scaled="1"/>
            <a:tileRect/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4" name="Flowchart: Sequential Access Storage 3"/>
          <p:cNvSpPr/>
          <p:nvPr/>
        </p:nvSpPr>
        <p:spPr>
          <a:xfrm>
            <a:off x="2438400" y="1066800"/>
            <a:ext cx="4267200" cy="3810000"/>
          </a:xfrm>
          <a:prstGeom prst="flowChartMagneticTap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bn-BD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128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62000" y="5029200"/>
            <a:ext cx="1905000" cy="15240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934200" y="4920343"/>
            <a:ext cx="1905000" cy="15240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7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prstGeom prst="frame">
            <a:avLst>
              <a:gd name="adj1" fmla="val 5057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6821" y="378088"/>
            <a:ext cx="8452379" cy="61722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    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90600" y="838200"/>
            <a:ext cx="6705600" cy="182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b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নীচের সাধারণ ভগ্নাংশগুলোকে  শতকরায় প্রকাশ করঃ </a:t>
            </a:r>
            <a:endParaRPr lang="en-US" sz="4800" b="1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19038" y="2623457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১৩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010178" y="3537857"/>
            <a:ext cx="10668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৫০ </a:t>
            </a:r>
            <a:r>
              <a:rPr lang="bn-BD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dirty="0" smtClean="0"/>
              <a:t> 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6019038" y="3537857"/>
            <a:ext cx="914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447765" y="259080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১৩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447765" y="335280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২৫</a:t>
            </a:r>
            <a:r>
              <a:rPr lang="bn-BD" dirty="0" smtClean="0"/>
              <a:t> 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47765" y="3505200"/>
            <a:ext cx="914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86821" y="2930788"/>
            <a:ext cx="2060944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</a:t>
            </a:r>
            <a:r>
              <a:rPr lang="bn-BD" sz="4400" b="1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 ক) </a:t>
            </a:r>
            <a:endParaRPr lang="en-US" sz="4400" b="1" dirty="0">
              <a:solidFill>
                <a:srgbClr val="9966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26936" y="3004457"/>
            <a:ext cx="1066800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খ) </a:t>
            </a:r>
            <a:endParaRPr lang="en-US" sz="4400" b="1" dirty="0">
              <a:solidFill>
                <a:srgbClr val="9966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373" y="4166950"/>
            <a:ext cx="8018720" cy="2081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 তোমার শ্রেণিতে উপস্থিত শিক্ষার্থী  সংখ্যা   শতকরায় প্রকাশ কর ।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 rot="1258937">
            <a:off x="6902241" y="730666"/>
            <a:ext cx="2012376" cy="8207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36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0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3" grpId="0"/>
      <p:bldP spid="14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rgbClr val="E1FFE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144000" cy="6919960"/>
          </a:xfrm>
          <a:prstGeom prst="frame">
            <a:avLst>
              <a:gd name="adj1" fmla="val 4438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3916" y="1405270"/>
            <a:ext cx="8681484" cy="5071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শতকরা প্রতীকটি হল –</a:t>
            </a:r>
          </a:p>
          <a:p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ক)  +  খ )  %  গ )      ঘ)               </a:t>
            </a:r>
          </a:p>
          <a:p>
            <a:r>
              <a:rPr lang="bn-BD" sz="44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শতকরা একটি ভগ্নাংশ যার হর - </a:t>
            </a:r>
          </a:p>
          <a:p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ক) ১০ খ ) ১০০ গ ) ১০০০ ঘ) ১</a:t>
            </a:r>
            <a:endParaRPr lang="en-US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44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3</a:t>
            </a:r>
            <a:r>
              <a:rPr lang="bn-BD" sz="48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bn-BD" sz="48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4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কে শতকরায়  প্রকাশ করলে কত হবে ? </a:t>
            </a:r>
          </a:p>
          <a:p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ক)  ৫২ %খ) ১৫% গ )  ৭৫%</a:t>
            </a:r>
            <a:r>
              <a:rPr lang="bn-BD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</a:t>
            </a:r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কোনটিই নয় । 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Multiply 4"/>
          <p:cNvSpPr/>
          <p:nvPr/>
        </p:nvSpPr>
        <p:spPr>
          <a:xfrm>
            <a:off x="4038600" y="2569029"/>
            <a:ext cx="533400" cy="609600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Not Equal 5"/>
          <p:cNvSpPr/>
          <p:nvPr/>
        </p:nvSpPr>
        <p:spPr>
          <a:xfrm>
            <a:off x="5342103" y="2721429"/>
            <a:ext cx="533400" cy="457200"/>
          </a:xfrm>
          <a:prstGeom prst="mathNotEqual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3916" y="381000"/>
            <a:ext cx="6803065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উত্তরটি খাতায় লেখঃ  </a:t>
            </a:r>
            <a:r>
              <a:rPr lang="bn-BD" sz="4800" b="1" dirty="0" smtClean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solidFill>
                <a:srgbClr val="9966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55" y="4567760"/>
            <a:ext cx="712635" cy="160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bn-BD" sz="1000" dirty="0" smtClean="0"/>
              <a:t> </a:t>
            </a:r>
            <a:endParaRPr lang="en-US" sz="1000" dirty="0"/>
          </a:p>
        </p:txBody>
      </p:sp>
      <p:sp>
        <p:nvSpPr>
          <p:cNvPr id="9" name="Rectangle 8"/>
          <p:cNvSpPr/>
          <p:nvPr/>
        </p:nvSpPr>
        <p:spPr>
          <a:xfrm>
            <a:off x="927355" y="5016732"/>
            <a:ext cx="712635" cy="160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২০</a:t>
            </a:r>
            <a:r>
              <a:rPr lang="bn-BD" sz="1000" dirty="0" smtClean="0"/>
              <a:t> </a:t>
            </a:r>
            <a:endParaRPr lang="en-US" sz="10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06590" y="4887876"/>
            <a:ext cx="41570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 rot="1426433">
            <a:off x="7319521" y="654654"/>
            <a:ext cx="1474025" cy="552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24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/>
      <p:bldP spid="8" grpId="0"/>
      <p:bldP spid="9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prstGeom prst="frame">
            <a:avLst>
              <a:gd name="adj1" fmla="val 5678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82498" y="375683"/>
            <a:ext cx="8458200" cy="6096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50000">
                <a:schemeClr val="accent2">
                  <a:lumMod val="20000"/>
                  <a:lumOff val="80000"/>
                </a:schemeClr>
              </a:gs>
              <a:gs pos="100000">
                <a:srgbClr val="E1FFEC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4800" y="2971800"/>
            <a:ext cx="8458200" cy="3499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২০১২  সালের সমাপনী পরীক্ষায় তোমাদের বিদ্যালয়ের শতকরা কত জন শিক্ষার্থী উত্তীর্ণ হয়েছিল?  </a:t>
            </a:r>
            <a:endParaRPr lang="en-US" sz="5400" b="1" dirty="0">
              <a:solidFill>
                <a:srgbClr val="99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Parallelogram 5"/>
          <p:cNvSpPr/>
          <p:nvPr/>
        </p:nvSpPr>
        <p:spPr>
          <a:xfrm>
            <a:off x="3048000" y="838200"/>
            <a:ext cx="3962400" cy="1905000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 কাজ   </a:t>
            </a:r>
            <a:endParaRPr lang="en-US" sz="5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64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11316" y="2452579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endParaRPr lang="en-US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972800" y="1555899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" y="13421"/>
            <a:ext cx="9144000" cy="6858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28600" y="4191001"/>
            <a:ext cx="8686800" cy="152399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135086" y="2165499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ধ</a:t>
            </a:r>
            <a:r>
              <a:rPr lang="bn-BD" sz="7200" b="1" dirty="0" smtClean="0"/>
              <a:t> </a:t>
            </a:r>
            <a:endParaRPr lang="en-US" sz="7200" b="1" dirty="0"/>
          </a:p>
        </p:txBody>
      </p:sp>
      <p:sp>
        <p:nvSpPr>
          <p:cNvPr id="18" name="Rectangle 17"/>
          <p:cNvSpPr/>
          <p:nvPr/>
        </p:nvSpPr>
        <p:spPr>
          <a:xfrm>
            <a:off x="4000500" y="2528021"/>
            <a:ext cx="11430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 ন্য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257800" y="2909779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400800" y="3366979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দ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28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1539</TotalTime>
  <Words>495</Words>
  <Application>Microsoft Office PowerPoint</Application>
  <PresentationFormat>On-screen Show (4:3)</PresentationFormat>
  <Paragraphs>120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                              উঃ ৫০.৫০ ও ৪৯.৫০টা.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ARNAB</dc:creator>
  <cp:lastModifiedBy>ARNAB</cp:lastModifiedBy>
  <cp:revision>201</cp:revision>
  <dcterms:created xsi:type="dcterms:W3CDTF">2013-04-13T06:59:55Z</dcterms:created>
  <dcterms:modified xsi:type="dcterms:W3CDTF">2013-12-02T06:31:37Z</dcterms:modified>
</cp:coreProperties>
</file>