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6" r:id="rId2"/>
    <p:sldId id="270" r:id="rId3"/>
    <p:sldId id="257" r:id="rId4"/>
    <p:sldId id="258" r:id="rId5"/>
    <p:sldId id="267" r:id="rId6"/>
    <p:sldId id="293" r:id="rId7"/>
    <p:sldId id="264" r:id="rId8"/>
    <p:sldId id="275" r:id="rId9"/>
    <p:sldId id="279" r:id="rId10"/>
    <p:sldId id="278" r:id="rId11"/>
    <p:sldId id="280" r:id="rId12"/>
    <p:sldId id="281" r:id="rId13"/>
    <p:sldId id="282" r:id="rId14"/>
    <p:sldId id="283" r:id="rId15"/>
    <p:sldId id="287" r:id="rId16"/>
    <p:sldId id="288" r:id="rId17"/>
    <p:sldId id="289" r:id="rId18"/>
    <p:sldId id="290" r:id="rId19"/>
    <p:sldId id="291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FF"/>
    <a:srgbClr val="E5FD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131BC-0916-47F7-B192-1EB6853EEF57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30CDE9-1704-42ED-8C07-6F351D63CD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0CDE9-1704-42ED-8C07-6F351D63CDE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SutonnyMJ" pitchFamily="2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0CDE9-1704-42ED-8C07-6F351D63CDE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wmf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835024" y="1143000"/>
            <a:ext cx="6045245" cy="830997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‡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KvY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‡f‡`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wÎfyR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KZ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cÖKvi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?</a:t>
            </a:r>
            <a:endParaRPr lang="en-US" sz="4800" dirty="0">
              <a:solidFill>
                <a:schemeClr val="tx2">
                  <a:lumMod val="75000"/>
                </a:schemeClr>
              </a:solidFill>
              <a:latin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62387" y="3617554"/>
            <a:ext cx="5979522" cy="830997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4800" dirty="0" smtClean="0">
                <a:latin typeface="SutonnyMJ" pitchFamily="2" charset="0"/>
              </a:rPr>
              <a:t>‡</a:t>
            </a:r>
            <a:r>
              <a:rPr lang="en-US" sz="4800" dirty="0" err="1" smtClean="0">
                <a:latin typeface="SutonnyMJ" pitchFamily="2" charset="0"/>
              </a:rPr>
              <a:t>KvY</a:t>
            </a:r>
            <a:r>
              <a:rPr lang="en-US" sz="4800" dirty="0" smtClean="0">
                <a:latin typeface="SutonnyMJ" pitchFamily="2" charset="0"/>
              </a:rPr>
              <a:t> †f‡` </a:t>
            </a:r>
            <a:r>
              <a:rPr lang="en-US" sz="4800" dirty="0" err="1" smtClean="0">
                <a:latin typeface="SutonnyMJ" pitchFamily="2" charset="0"/>
              </a:rPr>
              <a:t>wÎfyR</a:t>
            </a:r>
            <a:r>
              <a:rPr lang="en-US" sz="4800" dirty="0" smtClean="0">
                <a:latin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</a:rPr>
              <a:t>wZb</a:t>
            </a:r>
            <a:r>
              <a:rPr lang="en-US" sz="4800" dirty="0" smtClean="0">
                <a:latin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</a:rPr>
              <a:t>cÖKvi</a:t>
            </a:r>
            <a:r>
              <a:rPr lang="en-US" sz="4800" dirty="0" smtClean="0">
                <a:latin typeface="SutonnyMJ" pitchFamily="2" charset="0"/>
              </a:rPr>
              <a:t>|</a:t>
            </a:r>
            <a:endParaRPr lang="en-US" sz="4800" dirty="0">
              <a:latin typeface="SutonnyMJ" pitchFamily="2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>
            <a:off x="3581400" y="4243558"/>
            <a:ext cx="2020580" cy="1016872"/>
          </a:xfrm>
          <a:prstGeom prst="rtTriangl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283774" y="4191000"/>
            <a:ext cx="1981200" cy="1066800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12816" y="838200"/>
            <a:ext cx="1676400" cy="646331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SutonnyMJ" pitchFamily="2" charset="0"/>
              </a:rPr>
              <a:t>wÎfyR</a:t>
            </a:r>
            <a:endParaRPr lang="en-US" sz="3600" dirty="0">
              <a:latin typeface="SutonnyMJ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4215839" y="1835487"/>
            <a:ext cx="712322" cy="1588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387380" y="2257098"/>
            <a:ext cx="6495898" cy="1588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949596" y="2721168"/>
            <a:ext cx="892909" cy="1588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7446006" y="2715908"/>
            <a:ext cx="892909" cy="1588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4120286" y="2736934"/>
            <a:ext cx="892909" cy="1588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12978" y="3289708"/>
            <a:ext cx="2401622" cy="58477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</a:rPr>
              <a:t>m~²‡KvYx </a:t>
            </a:r>
            <a:r>
              <a:rPr lang="en-US" sz="3200" dirty="0" err="1" smtClean="0">
                <a:solidFill>
                  <a:srgbClr val="FF0000"/>
                </a:solidFill>
                <a:latin typeface="SutonnyMJ" pitchFamily="2" charset="0"/>
              </a:rPr>
              <a:t>wÎfyR</a:t>
            </a:r>
            <a:endParaRPr lang="en-US" sz="3200" dirty="0" smtClean="0">
              <a:solidFill>
                <a:srgbClr val="FF0000"/>
              </a:solidFill>
              <a:latin typeface="SutonnyMJ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00214" y="3292338"/>
            <a:ext cx="2559296" cy="58477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FF00"/>
                </a:solidFill>
                <a:latin typeface="SutonnyMJ" pitchFamily="2" charset="0"/>
              </a:rPr>
              <a:t>mg‡KvYx</a:t>
            </a:r>
            <a:r>
              <a:rPr lang="en-US" sz="3200" dirty="0" smtClean="0"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utonnyMJ" pitchFamily="2" charset="0"/>
              </a:rPr>
              <a:t>wÎfyR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32132" y="3271312"/>
            <a:ext cx="2559296" cy="58477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66FFFF"/>
                </a:solidFill>
                <a:latin typeface="SutonnyMJ" pitchFamily="2" charset="0"/>
              </a:rPr>
              <a:t>¯’~</a:t>
            </a:r>
            <a:r>
              <a:rPr lang="en-US" sz="3200" dirty="0" err="1" smtClean="0">
                <a:solidFill>
                  <a:srgbClr val="66FFFF"/>
                </a:solidFill>
                <a:latin typeface="SutonnyMJ" pitchFamily="2" charset="0"/>
              </a:rPr>
              <a:t>j‡KvYx</a:t>
            </a:r>
            <a:r>
              <a:rPr lang="en-US" sz="3200" dirty="0" smtClean="0">
                <a:solidFill>
                  <a:srgbClr val="66FFFF"/>
                </a:solidFill>
                <a:latin typeface="SutonnyMJ" pitchFamily="2" charset="0"/>
              </a:rPr>
              <a:t> </a:t>
            </a:r>
            <a:r>
              <a:rPr lang="en-US" sz="3200" dirty="0" err="1" smtClean="0">
                <a:solidFill>
                  <a:srgbClr val="66FFFF"/>
                </a:solidFill>
                <a:latin typeface="SutonnyMJ" pitchFamily="2" charset="0"/>
              </a:rPr>
              <a:t>wÎfyR</a:t>
            </a:r>
            <a:endParaRPr lang="en-US" sz="2000" dirty="0">
              <a:solidFill>
                <a:srgbClr val="66FFFF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324600" y="4191000"/>
            <a:ext cx="2438400" cy="1144588"/>
            <a:chOff x="6324600" y="4191000"/>
            <a:chExt cx="2438400" cy="1144588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7010400" y="5334000"/>
              <a:ext cx="1752600" cy="158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V="1">
              <a:off x="6096000" y="4419600"/>
              <a:ext cx="1143000" cy="6858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324600" y="4191000"/>
              <a:ext cx="2438400" cy="11430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1" grpId="0" animBg="1"/>
      <p:bldP spid="29" grpId="0" animBg="1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78937" y="3147529"/>
            <a:ext cx="381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>
                  <a:solidFill>
                    <a:srgbClr val="002060"/>
                  </a:solidFill>
                </a:ln>
              </a:rPr>
              <a:t>A</a:t>
            </a:r>
            <a:endParaRPr lang="en-US" sz="2400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7687" y="3124403"/>
            <a:ext cx="381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>
                  <a:solidFill>
                    <a:srgbClr val="002060"/>
                  </a:solidFill>
                </a:ln>
              </a:rPr>
              <a:t>B</a:t>
            </a:r>
            <a:endParaRPr lang="en-US" sz="2400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66507" y="1740163"/>
            <a:ext cx="381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n>
                  <a:solidFill>
                    <a:srgbClr val="002060"/>
                  </a:solidFill>
                </a:ln>
              </a:rPr>
              <a:t>C</a:t>
            </a:r>
            <a:endParaRPr lang="en-US" sz="2400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6" name="Arc 5"/>
          <p:cNvSpPr/>
          <p:nvPr/>
        </p:nvSpPr>
        <p:spPr>
          <a:xfrm rot="-8760000">
            <a:off x="5155180" y="3108379"/>
            <a:ext cx="560070" cy="560070"/>
          </a:xfrm>
          <a:prstGeom prst="arc">
            <a:avLst>
              <a:gd name="adj1" fmla="val 3217772"/>
              <a:gd name="adj2" fmla="val 8690415"/>
            </a:avLst>
          </a:prstGeom>
          <a:solidFill>
            <a:srgbClr val="00B050"/>
          </a:solidFill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Elbow Connector 7"/>
          <p:cNvCxnSpPr/>
          <p:nvPr/>
        </p:nvCxnSpPr>
        <p:spPr>
          <a:xfrm rot="5400000">
            <a:off x="4963870" y="3908735"/>
            <a:ext cx="1219200" cy="158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12" idx="5"/>
          </p:cNvCxnSpPr>
          <p:nvPr/>
        </p:nvCxnSpPr>
        <p:spPr>
          <a:xfrm>
            <a:off x="6263008" y="2756002"/>
            <a:ext cx="1901262" cy="2220327"/>
          </a:xfrm>
          <a:prstGeom prst="bentConnector2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7327011" y="5176472"/>
            <a:ext cx="1643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BC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SutonnyMJ" pitchFamily="2" charset="0"/>
              </a:rPr>
              <a:t>AwZfyR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SutonnyMJ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07285" y="4876800"/>
            <a:ext cx="16877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SutonnyMJ" pitchFamily="2" charset="0"/>
                <a:sym typeface="Symbol"/>
              </a:rPr>
              <a:t></a:t>
            </a:r>
            <a:r>
              <a:rPr lang="en-US" sz="2800" dirty="0" smtClean="0">
                <a:solidFill>
                  <a:srgbClr val="C00000"/>
                </a:solidFill>
                <a:latin typeface="Times New Roman"/>
                <a:cs typeface="Times New Roman"/>
                <a:sym typeface="Symbol"/>
              </a:rPr>
              <a:t>A </a:t>
            </a:r>
            <a:r>
              <a:rPr lang="en-US" sz="2800" dirty="0" err="1" smtClean="0">
                <a:solidFill>
                  <a:srgbClr val="C00000"/>
                </a:solidFill>
                <a:latin typeface="SutonnyMJ" pitchFamily="2" charset="0"/>
              </a:rPr>
              <a:t>mg‡KvY</a:t>
            </a:r>
            <a:endParaRPr lang="en-US" sz="2800" dirty="0">
              <a:solidFill>
                <a:srgbClr val="C00000"/>
              </a:solidFill>
              <a:latin typeface="SutonnyMJ" pitchFamily="2" charset="0"/>
            </a:endParaRPr>
          </a:p>
        </p:txBody>
      </p:sp>
      <p:sp>
        <p:nvSpPr>
          <p:cNvPr id="12" name="Right Triangle 11"/>
          <p:cNvSpPr/>
          <p:nvPr/>
        </p:nvSpPr>
        <p:spPr>
          <a:xfrm>
            <a:off x="5428839" y="2130552"/>
            <a:ext cx="1668337" cy="1250899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62493" y="2266090"/>
            <a:ext cx="35285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atin typeface="SutonnyMJ" pitchFamily="2" charset="0"/>
              </a:rPr>
              <a:t>wP‡Î</a:t>
            </a:r>
            <a:r>
              <a:rPr lang="en-US" sz="3600" dirty="0" smtClean="0">
                <a:latin typeface="SutonnyMJ" pitchFamily="2" charset="0"/>
              </a:rPr>
              <a:t>,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en-US" sz="3600" dirty="0" smtClean="0">
                <a:latin typeface="SutonnyMJ" pitchFamily="2" charset="0"/>
              </a:rPr>
              <a:t> </a:t>
            </a:r>
          </a:p>
          <a:p>
            <a:r>
              <a:rPr lang="en-US" sz="3600" dirty="0" err="1" smtClean="0">
                <a:latin typeface="SutonnyMJ" pitchFamily="2" charset="0"/>
              </a:rPr>
              <a:t>GKwU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mg‡KvYx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wÎfyR</a:t>
            </a:r>
            <a:endParaRPr lang="en-US" sz="3600" dirty="0">
              <a:latin typeface="SutonnyMJ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37" grpId="0"/>
      <p:bldP spid="38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04800" y="228600"/>
            <a:ext cx="4267200" cy="6248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 smtClean="0">
              <a:solidFill>
                <a:schemeClr val="tx2">
                  <a:lumMod val="75000"/>
                </a:schemeClr>
              </a:solidFill>
              <a:latin typeface="SutonnyMJ" pitchFamily="2" charset="0"/>
            </a:endParaRPr>
          </a:p>
        </p:txBody>
      </p:sp>
      <p:sp>
        <p:nvSpPr>
          <p:cNvPr id="34" name="Right Triangle 33"/>
          <p:cNvSpPr/>
          <p:nvPr/>
        </p:nvSpPr>
        <p:spPr>
          <a:xfrm>
            <a:off x="6199959" y="2323657"/>
            <a:ext cx="1564066" cy="1172718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5316" y="3505200"/>
            <a:ext cx="1568196" cy="1568196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021836" y="2304661"/>
            <a:ext cx="1170432" cy="1182624"/>
          </a:xfrm>
          <a:prstGeom prst="rect">
            <a:avLst/>
          </a:prstGeom>
          <a:solidFill>
            <a:srgbClr val="FFFF0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2220000">
            <a:off x="6591118" y="1166960"/>
            <a:ext cx="1943100" cy="1943100"/>
          </a:xfrm>
          <a:prstGeom prst="rect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6595" y="2664305"/>
            <a:ext cx="401680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mg‡KvYx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wÎfy‡Ri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AwZfy‡Ri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Dci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Aw¼Z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eM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©‡¶‡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Îi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†¶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Îdj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Aci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`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yB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evûi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Dci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Aw¼Z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eM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©‡¶‡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Îi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†¶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Îd‡ji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mgwói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mgvb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SutonnyMJ" pitchFamily="2" charset="0"/>
              </a:rPr>
              <a:t>|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042336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mg‡KvYx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wÎfy‡Ri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GKwU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we‡kl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ag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© </a:t>
            </a: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nj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SutonnyMJ" pitchFamily="2" charset="0"/>
              </a:rPr>
              <a:t> 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4" grpId="0" animBg="1"/>
      <p:bldP spid="57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/>
        </p:nvSpPr>
        <p:spPr>
          <a:xfrm rot="-12540000">
            <a:off x="1835741" y="3916111"/>
            <a:ext cx="1386840" cy="7620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-1740000">
            <a:off x="1328795" y="2675121"/>
            <a:ext cx="1373606" cy="137160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5569" y="2845683"/>
            <a:ext cx="990204" cy="990204"/>
          </a:xfrm>
          <a:prstGeom prst="rect">
            <a:avLst/>
          </a:prstGeom>
          <a:solidFill>
            <a:schemeClr val="accent2">
              <a:lumMod val="5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-1680000">
            <a:off x="1576339" y="3612260"/>
            <a:ext cx="904334" cy="475671"/>
          </a:xfrm>
          <a:prstGeom prst="rtTriangle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 rot="25320000">
            <a:off x="1081111" y="3127843"/>
            <a:ext cx="877204" cy="475671"/>
          </a:xfrm>
          <a:prstGeom prst="rtTriangle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 rot="9120000">
            <a:off x="1579574" y="2618093"/>
            <a:ext cx="868522" cy="475671"/>
          </a:xfrm>
          <a:prstGeom prst="rtTriangle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 rot="14520000">
            <a:off x="2075355" y="3125309"/>
            <a:ext cx="868161" cy="475671"/>
          </a:xfrm>
          <a:prstGeom prst="rtTriangle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-1740000">
            <a:off x="3084700" y="3403056"/>
            <a:ext cx="762000" cy="762000"/>
          </a:xfrm>
          <a:prstGeom prst="rect">
            <a:avLst/>
          </a:prstGeom>
          <a:solidFill>
            <a:schemeClr val="accent1">
              <a:alpha val="53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-60000">
            <a:off x="3183355" y="3508469"/>
            <a:ext cx="538734" cy="5387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/>
          <p:cNvSpPr/>
          <p:nvPr/>
        </p:nvSpPr>
        <p:spPr>
          <a:xfrm rot="-1680000">
            <a:off x="3211539" y="3926883"/>
            <a:ext cx="527746" cy="249774"/>
          </a:xfrm>
          <a:prstGeom prst="rtTriangle">
            <a:avLst/>
          </a:prstGeom>
          <a:solidFill>
            <a:srgbClr val="00B050">
              <a:alpha val="92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/>
        </p:nvSpPr>
        <p:spPr>
          <a:xfrm rot="25320000">
            <a:off x="2924910" y="3661551"/>
            <a:ext cx="496857" cy="244876"/>
          </a:xfrm>
          <a:prstGeom prst="rtTriangle">
            <a:avLst/>
          </a:prstGeom>
          <a:solidFill>
            <a:srgbClr val="00B050">
              <a:alpha val="92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/>
          <p:cNvSpPr/>
          <p:nvPr/>
        </p:nvSpPr>
        <p:spPr>
          <a:xfrm rot="9180000">
            <a:off x="3223447" y="3373515"/>
            <a:ext cx="491838" cy="244876"/>
          </a:xfrm>
          <a:prstGeom prst="rtTriangle">
            <a:avLst/>
          </a:prstGeom>
          <a:solidFill>
            <a:srgbClr val="00B050">
              <a:alpha val="92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/>
          <p:cNvSpPr/>
          <p:nvPr/>
        </p:nvSpPr>
        <p:spPr>
          <a:xfrm rot="14520000">
            <a:off x="3484965" y="3646490"/>
            <a:ext cx="496702" cy="244876"/>
          </a:xfrm>
          <a:prstGeom prst="rtTriangle">
            <a:avLst/>
          </a:prstGeom>
          <a:solidFill>
            <a:srgbClr val="00B050">
              <a:alpha val="92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732087" y="4308201"/>
            <a:ext cx="1584198" cy="1600200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733952" y="4323837"/>
            <a:ext cx="990204" cy="990204"/>
          </a:xfrm>
          <a:prstGeom prst="rect">
            <a:avLst/>
          </a:prstGeom>
          <a:solidFill>
            <a:schemeClr val="accent2">
              <a:lumMod val="5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/>
          <p:cNvSpPr/>
          <p:nvPr/>
        </p:nvSpPr>
        <p:spPr>
          <a:xfrm rot="19860000">
            <a:off x="1790854" y="5078043"/>
            <a:ext cx="895291" cy="499545"/>
          </a:xfrm>
          <a:prstGeom prst="rtTriangle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/>
          <p:cNvSpPr/>
          <p:nvPr/>
        </p:nvSpPr>
        <p:spPr>
          <a:xfrm rot="9060000">
            <a:off x="1799776" y="5675018"/>
            <a:ext cx="868522" cy="475671"/>
          </a:xfrm>
          <a:prstGeom prst="rtTriangle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/>
          <p:cNvSpPr/>
          <p:nvPr/>
        </p:nvSpPr>
        <p:spPr>
          <a:xfrm rot="14520000">
            <a:off x="2302404" y="4570771"/>
            <a:ext cx="885611" cy="475671"/>
          </a:xfrm>
          <a:prstGeom prst="rtTriangle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Triangle 21"/>
          <p:cNvSpPr/>
          <p:nvPr/>
        </p:nvSpPr>
        <p:spPr>
          <a:xfrm rot="3720000">
            <a:off x="2880859" y="4612016"/>
            <a:ext cx="877204" cy="475671"/>
          </a:xfrm>
          <a:prstGeom prst="rtTriangle">
            <a:avLst/>
          </a:prstGeom>
          <a:solidFill>
            <a:srgbClr val="FFFF00">
              <a:alpha val="5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21540000">
            <a:off x="2703939" y="5336812"/>
            <a:ext cx="613227" cy="56577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Triangle 23"/>
          <p:cNvSpPr/>
          <p:nvPr/>
        </p:nvSpPr>
        <p:spPr>
          <a:xfrm rot="3720000">
            <a:off x="2452470" y="5527793"/>
            <a:ext cx="496857" cy="244876"/>
          </a:xfrm>
          <a:prstGeom prst="rtTriangle">
            <a:avLst/>
          </a:prstGeom>
          <a:solidFill>
            <a:srgbClr val="00B050">
              <a:alpha val="92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/>
          <p:cNvSpPr/>
          <p:nvPr/>
        </p:nvSpPr>
        <p:spPr>
          <a:xfrm rot="19920000">
            <a:off x="2807787" y="4174029"/>
            <a:ext cx="506847" cy="277837"/>
          </a:xfrm>
          <a:prstGeom prst="rtTriangle">
            <a:avLst/>
          </a:prstGeom>
          <a:solidFill>
            <a:srgbClr val="00B050">
              <a:alpha val="92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/>
          <p:cNvSpPr/>
          <p:nvPr/>
        </p:nvSpPr>
        <p:spPr>
          <a:xfrm rot="14460000">
            <a:off x="1494743" y="5503565"/>
            <a:ext cx="486768" cy="242427"/>
          </a:xfrm>
          <a:prstGeom prst="rtTriangle">
            <a:avLst/>
          </a:prstGeom>
          <a:solidFill>
            <a:srgbClr val="00B050">
              <a:alpha val="92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/>
          <p:cNvSpPr/>
          <p:nvPr/>
        </p:nvSpPr>
        <p:spPr>
          <a:xfrm rot="9180000">
            <a:off x="2766247" y="5202886"/>
            <a:ext cx="491838" cy="244876"/>
          </a:xfrm>
          <a:prstGeom prst="rtTriangle">
            <a:avLst/>
          </a:prstGeom>
          <a:solidFill>
            <a:srgbClr val="00B050">
              <a:alpha val="92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362200" y="46642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dirty="0" err="1" smtClean="0">
                <a:latin typeface="SutonnyMJ" pitchFamily="2" charset="0"/>
              </a:rPr>
              <a:t>G‡mv</a:t>
            </a:r>
            <a:r>
              <a:rPr lang="en-US" sz="3600" dirty="0" smtClean="0">
                <a:latin typeface="SutonnyMJ" pitchFamily="2" charset="0"/>
              </a:rPr>
              <a:t>, </a:t>
            </a:r>
            <a:r>
              <a:rPr lang="en-US" sz="3600" dirty="0" err="1" smtClean="0">
                <a:latin typeface="SutonnyMJ" pitchFamily="2" charset="0"/>
              </a:rPr>
              <a:t>GKwU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we‡kl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c×wZ‡Z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Gi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mZ¨ZvwU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cix¶v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Kwi</a:t>
            </a:r>
            <a:r>
              <a:rPr lang="en-US" sz="3600" dirty="0" smtClean="0">
                <a:latin typeface="SutonnyMJ" pitchFamily="2" charset="0"/>
              </a:rPr>
              <a:t>|</a:t>
            </a:r>
            <a:endParaRPr lang="en-US" sz="3600" dirty="0">
              <a:latin typeface="SutonnyMJ" pitchFamily="2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5021836" y="1166960"/>
            <a:ext cx="3512382" cy="3906436"/>
            <a:chOff x="5021836" y="1166960"/>
            <a:chExt cx="3512382" cy="3906436"/>
          </a:xfrm>
        </p:grpSpPr>
        <p:sp>
          <p:nvSpPr>
            <p:cNvPr id="34" name="Right Triangle 33"/>
            <p:cNvSpPr/>
            <p:nvPr/>
          </p:nvSpPr>
          <p:spPr>
            <a:xfrm>
              <a:off x="6199959" y="2323657"/>
              <a:ext cx="1564066" cy="1172718"/>
            </a:xfrm>
            <a:prstGeom prst="rtTriangle">
              <a:avLst/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195316" y="3505200"/>
              <a:ext cx="1568196" cy="1568196"/>
            </a:xfrm>
            <a:prstGeom prst="rect">
              <a:avLst/>
            </a:prstGeom>
            <a:solidFill>
              <a:srgbClr val="00B05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021836" y="2304661"/>
              <a:ext cx="1170432" cy="1182624"/>
            </a:xfrm>
            <a:prstGeom prst="rect">
              <a:avLst/>
            </a:prstGeom>
            <a:solidFill>
              <a:srgbClr val="FFFF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 rot="2220000">
              <a:off x="6591118" y="1166960"/>
              <a:ext cx="1943100" cy="1943100"/>
            </a:xfrm>
            <a:prstGeom prst="rect">
              <a:avLst/>
            </a:prstGeom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ext Box 2"/>
          <p:cNvSpPr txBox="1">
            <a:spLocks noChangeArrowheads="1"/>
          </p:cNvSpPr>
          <p:nvPr/>
        </p:nvSpPr>
        <p:spPr bwMode="auto">
          <a:xfrm>
            <a:off x="4421188" y="939800"/>
            <a:ext cx="4460875" cy="1049338"/>
          </a:xfrm>
          <a:prstGeom prst="rect">
            <a:avLst/>
          </a:prstGeom>
          <a:gradFill rotWithShape="0">
            <a:gsLst>
              <a:gs pos="0">
                <a:srgbClr val="6699FF">
                  <a:gamma/>
                  <a:shade val="66275"/>
                  <a:invGamma/>
                </a:srgbClr>
              </a:gs>
              <a:gs pos="50000">
                <a:srgbClr val="6699FF"/>
              </a:gs>
              <a:gs pos="100000">
                <a:srgbClr val="6699FF">
                  <a:gamma/>
                  <a:shade val="6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>
                <a:solidFill>
                  <a:schemeClr val="bg1"/>
                </a:solidFill>
                <a:latin typeface="Comic Sans MS" pitchFamily="66" charset="0"/>
              </a:rPr>
              <a:t>We first need to show that the angle between angle x and angle y is a right angle.</a:t>
            </a:r>
            <a:endParaRPr lang="en-GB" sz="1400">
              <a:solidFill>
                <a:srgbClr val="FFFF00"/>
              </a:solidFill>
              <a:latin typeface="Comic Sans MS" pitchFamily="66" charset="0"/>
              <a:sym typeface="Wingdings" pitchFamily="2" charset="2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1400">
                <a:latin typeface="Comic Sans MS" pitchFamily="66" charset="0"/>
                <a:sym typeface="Wingdings" pitchFamily="2" charset="2"/>
              </a:rPr>
              <a:t>This angle is 90</a:t>
            </a:r>
            <a:r>
              <a:rPr lang="en-GB" sz="1400" baseline="30000">
                <a:latin typeface="Comic Sans MS" pitchFamily="66" charset="0"/>
                <a:sym typeface="Wingdings" pitchFamily="2" charset="2"/>
              </a:rPr>
              <a:t>o</a:t>
            </a:r>
            <a:r>
              <a:rPr lang="en-GB" sz="1400">
                <a:latin typeface="Comic Sans MS" pitchFamily="66" charset="0"/>
                <a:sym typeface="Wingdings" pitchFamily="2" charset="2"/>
              </a:rPr>
              <a:t> since x + y = 90</a:t>
            </a:r>
            <a:r>
              <a:rPr lang="en-GB" sz="1400" baseline="30000">
                <a:latin typeface="Comic Sans MS" pitchFamily="66" charset="0"/>
                <a:sym typeface="Wingdings" pitchFamily="2" charset="2"/>
              </a:rPr>
              <a:t>o</a:t>
            </a:r>
            <a:r>
              <a:rPr lang="en-GB" sz="1400">
                <a:latin typeface="Comic Sans MS" pitchFamily="66" charset="0"/>
              </a:rPr>
              <a:t> (angle sum of a triangle) and angles </a:t>
            </a:r>
            <a:r>
              <a:rPr lang="en-GB" sz="1400">
                <a:solidFill>
                  <a:srgbClr val="FFFF00"/>
                </a:solidFill>
                <a:latin typeface="Comic Sans MS" pitchFamily="66" charset="0"/>
              </a:rPr>
              <a:t>on a straight line</a:t>
            </a:r>
            <a:r>
              <a:rPr lang="en-GB" sz="1400">
                <a:latin typeface="Comic Sans MS" pitchFamily="66" charset="0"/>
              </a:rPr>
              <a:t> add to </a:t>
            </a:r>
            <a:r>
              <a:rPr lang="en-GB" sz="1400">
                <a:solidFill>
                  <a:srgbClr val="FFFF00"/>
                </a:solidFill>
                <a:latin typeface="Comic Sans MS" pitchFamily="66" charset="0"/>
              </a:rPr>
              <a:t>180</a:t>
            </a:r>
            <a:r>
              <a:rPr lang="en-GB" sz="1400" baseline="30000">
                <a:solidFill>
                  <a:srgbClr val="FFFF00"/>
                </a:solidFill>
                <a:latin typeface="Comic Sans MS" pitchFamily="66" charset="0"/>
              </a:rPr>
              <a:t>o </a:t>
            </a:r>
            <a:r>
              <a:rPr lang="en-GB" sz="1400">
                <a:solidFill>
                  <a:srgbClr val="FFFF00"/>
                </a:solidFill>
                <a:latin typeface="Comic Sans MS" pitchFamily="66" charset="0"/>
                <a:sym typeface="Wingdings" pitchFamily="2" charset="2"/>
              </a:rPr>
              <a:t></a:t>
            </a:r>
          </a:p>
        </p:txBody>
      </p:sp>
      <p:sp>
        <p:nvSpPr>
          <p:cNvPr id="175107" name="Text Box 3"/>
          <p:cNvSpPr txBox="1">
            <a:spLocks noChangeArrowheads="1"/>
          </p:cNvSpPr>
          <p:nvPr/>
        </p:nvSpPr>
        <p:spPr bwMode="auto">
          <a:xfrm>
            <a:off x="6689725" y="15652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152400" y="6096000"/>
            <a:ext cx="8461375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Comic Sans MS" pitchFamily="66" charset="0"/>
              </a:rPr>
              <a:t>Take 1 identical copy of this right-angled triangle and arrange like so.</a:t>
            </a:r>
          </a:p>
        </p:txBody>
      </p:sp>
      <p:sp>
        <p:nvSpPr>
          <p:cNvPr id="175109" name="Text Box 5"/>
          <p:cNvSpPr txBox="1">
            <a:spLocks noChangeArrowheads="1"/>
          </p:cNvSpPr>
          <p:nvPr/>
        </p:nvSpPr>
        <p:spPr bwMode="auto">
          <a:xfrm>
            <a:off x="5043488" y="2254250"/>
            <a:ext cx="3792537" cy="3238500"/>
          </a:xfrm>
          <a:prstGeom prst="rect">
            <a:avLst/>
          </a:prstGeom>
          <a:gradFill rotWithShape="0">
            <a:gsLst>
              <a:gs pos="0">
                <a:srgbClr val="6699FF">
                  <a:gamma/>
                  <a:shade val="46275"/>
                  <a:invGamma/>
                </a:srgbClr>
              </a:gs>
              <a:gs pos="50000">
                <a:srgbClr val="6699FF"/>
              </a:gs>
              <a:gs pos="100000">
                <a:srgbClr val="6699FF">
                  <a:gamma/>
                  <a:shade val="46275"/>
                  <a:invGamma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>
                <a:solidFill>
                  <a:schemeClr val="bg1"/>
                </a:solidFill>
                <a:latin typeface="Comic Sans MS" pitchFamily="66" charset="0"/>
              </a:rPr>
              <a:t>Area of trapezium</a:t>
            </a:r>
          </a:p>
          <a:p>
            <a:pPr>
              <a:spcBef>
                <a:spcPct val="50000"/>
              </a:spcBef>
            </a:pPr>
            <a:r>
              <a:rPr lang="en-GB" sz="1600">
                <a:latin typeface="Comic Sans MS" pitchFamily="66" charset="0"/>
              </a:rPr>
              <a:t> = ½ (a + b)(a + b) = </a:t>
            </a: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½ (a</a:t>
            </a:r>
            <a:r>
              <a:rPr lang="en-GB" sz="1600" baseline="3000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 +2ab + b</a:t>
            </a:r>
            <a:r>
              <a:rPr lang="en-GB" sz="1600" baseline="3000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)</a:t>
            </a:r>
          </a:p>
          <a:p>
            <a:pPr algn="ctr">
              <a:spcBef>
                <a:spcPct val="50000"/>
              </a:spcBef>
            </a:pPr>
            <a:r>
              <a:rPr lang="en-GB" sz="1600">
                <a:solidFill>
                  <a:schemeClr val="bg1"/>
                </a:solidFill>
                <a:latin typeface="Comic Sans MS" pitchFamily="66" charset="0"/>
              </a:rPr>
              <a:t>Area of trapezium is also equal to the areas of the 3 right-angled triangles.</a:t>
            </a:r>
            <a:r>
              <a:rPr lang="en-GB" sz="1600">
                <a:latin typeface="Comic Sans MS" pitchFamily="66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GB" sz="1600">
                <a:latin typeface="Comic Sans MS" pitchFamily="66" charset="0"/>
              </a:rPr>
              <a:t>= </a:t>
            </a: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½ ab + ½ ab + ½ c</a:t>
            </a:r>
            <a:r>
              <a:rPr lang="en-GB" sz="1600" baseline="30000">
                <a:solidFill>
                  <a:srgbClr val="FFFF00"/>
                </a:solidFill>
                <a:latin typeface="Comic Sans MS" pitchFamily="66" charset="0"/>
              </a:rPr>
              <a:t>2</a:t>
            </a:r>
            <a:endParaRPr lang="en-GB" sz="1600">
              <a:solidFill>
                <a:srgbClr val="FFFF00"/>
              </a:solidFill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GB" sz="1600">
                <a:latin typeface="Comic Sans MS" pitchFamily="66" charset="0"/>
              </a:rPr>
              <a:t>So</a:t>
            </a:r>
          </a:p>
          <a:p>
            <a:pPr>
              <a:spcBef>
                <a:spcPct val="50000"/>
              </a:spcBef>
              <a:buFont typeface="Symbol" pitchFamily="18" charset="2"/>
              <a:buChar char="Þ"/>
            </a:pP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 ½ (a</a:t>
            </a:r>
            <a:r>
              <a:rPr lang="en-GB" sz="1600" baseline="3000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 +2ab + b</a:t>
            </a:r>
            <a:r>
              <a:rPr lang="en-GB" sz="1600" baseline="3000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) = ½ ab + ½ ab + ½ c</a:t>
            </a:r>
            <a:r>
              <a:rPr lang="en-GB" sz="1600" baseline="30000">
                <a:solidFill>
                  <a:srgbClr val="FFFF00"/>
                </a:solidFill>
                <a:latin typeface="Comic Sans MS" pitchFamily="66" charset="0"/>
              </a:rPr>
              <a:t>2</a:t>
            </a:r>
            <a:endParaRPr lang="en-GB" sz="160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  <a:buFont typeface="Symbol" pitchFamily="18" charset="2"/>
              <a:buChar char="Þ"/>
            </a:pP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 a</a:t>
            </a:r>
            <a:r>
              <a:rPr lang="en-GB" sz="1600" baseline="3000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 +2ab + b</a:t>
            </a:r>
            <a:r>
              <a:rPr lang="en-GB" sz="1600" baseline="30000">
                <a:solidFill>
                  <a:srgbClr val="FFFF00"/>
                </a:solidFill>
                <a:latin typeface="Comic Sans MS" pitchFamily="66" charset="0"/>
              </a:rPr>
              <a:t>2</a:t>
            </a:r>
            <a:r>
              <a:rPr lang="en-GB" sz="1600">
                <a:solidFill>
                  <a:srgbClr val="FFFF00"/>
                </a:solidFill>
                <a:latin typeface="Comic Sans MS" pitchFamily="66" charset="0"/>
              </a:rPr>
              <a:t> = 2ab + c</a:t>
            </a:r>
            <a:r>
              <a:rPr lang="en-GB" sz="1600" baseline="30000">
                <a:solidFill>
                  <a:srgbClr val="FFFF00"/>
                </a:solidFill>
                <a:latin typeface="Comic Sans MS" pitchFamily="66" charset="0"/>
              </a:rPr>
              <a:t>2</a:t>
            </a:r>
          </a:p>
          <a:p>
            <a:pPr>
              <a:spcBef>
                <a:spcPct val="50000"/>
              </a:spcBef>
              <a:buFont typeface="Symbol" pitchFamily="18" charset="2"/>
              <a:buChar char="Þ"/>
            </a:pPr>
            <a:r>
              <a:rPr lang="en-GB" sz="2000" b="1">
                <a:solidFill>
                  <a:srgbClr val="FFFF00"/>
                </a:solidFill>
                <a:latin typeface="Comic Sans MS" pitchFamily="66" charset="0"/>
                <a:sym typeface="Symbol" pitchFamily="18" charset="2"/>
              </a:rPr>
              <a:t> a</a:t>
            </a:r>
            <a:r>
              <a:rPr lang="en-GB" sz="2000" b="1" baseline="30000">
                <a:solidFill>
                  <a:srgbClr val="FFFF00"/>
                </a:solidFill>
                <a:latin typeface="Comic Sans MS" pitchFamily="66" charset="0"/>
                <a:sym typeface="Symbol" pitchFamily="18" charset="2"/>
              </a:rPr>
              <a:t>2</a:t>
            </a:r>
            <a:r>
              <a:rPr lang="en-GB" sz="2000" b="1">
                <a:solidFill>
                  <a:srgbClr val="FFFF00"/>
                </a:solidFill>
                <a:latin typeface="Comic Sans MS" pitchFamily="66" charset="0"/>
                <a:sym typeface="Symbol" pitchFamily="18" charset="2"/>
              </a:rPr>
              <a:t> + b</a:t>
            </a:r>
            <a:r>
              <a:rPr lang="en-GB" sz="2000" b="1" baseline="30000">
                <a:solidFill>
                  <a:srgbClr val="FFFF00"/>
                </a:solidFill>
                <a:latin typeface="Comic Sans MS" pitchFamily="66" charset="0"/>
                <a:sym typeface="Symbol" pitchFamily="18" charset="2"/>
              </a:rPr>
              <a:t>2</a:t>
            </a:r>
            <a:r>
              <a:rPr lang="en-GB" sz="2000" b="1">
                <a:solidFill>
                  <a:srgbClr val="FFFF00"/>
                </a:solidFill>
                <a:latin typeface="Comic Sans MS" pitchFamily="66" charset="0"/>
                <a:sym typeface="Symbol" pitchFamily="18" charset="2"/>
              </a:rPr>
              <a:t> = c</a:t>
            </a:r>
            <a:r>
              <a:rPr lang="en-GB" sz="2000" b="1" baseline="30000">
                <a:solidFill>
                  <a:srgbClr val="FFFF00"/>
                </a:solidFill>
                <a:latin typeface="Comic Sans MS" pitchFamily="66" charset="0"/>
                <a:sym typeface="Symbol" pitchFamily="18" charset="2"/>
              </a:rPr>
              <a:t>2</a:t>
            </a:r>
            <a:r>
              <a:rPr lang="en-GB" sz="2000" b="1">
                <a:solidFill>
                  <a:srgbClr val="FFFF00"/>
                </a:solidFill>
                <a:latin typeface="Comic Sans MS" pitchFamily="66" charset="0"/>
                <a:sym typeface="Symbol" pitchFamily="18" charset="2"/>
              </a:rPr>
              <a:t>          </a:t>
            </a:r>
            <a:r>
              <a:rPr lang="en-GB" sz="1600" b="1">
                <a:solidFill>
                  <a:schemeClr val="bg1"/>
                </a:solidFill>
                <a:latin typeface="Comic Sans MS" pitchFamily="66" charset="0"/>
                <a:sym typeface="Symbol" pitchFamily="18" charset="2"/>
              </a:rPr>
              <a:t>QED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4227513"/>
            <a:ext cx="3429000" cy="1752600"/>
            <a:chOff x="96" y="2736"/>
            <a:chExt cx="2160" cy="1104"/>
          </a:xfrm>
        </p:grpSpPr>
        <p:sp>
          <p:nvSpPr>
            <p:cNvPr id="175111" name="AutoShape 7"/>
            <p:cNvSpPr>
              <a:spLocks noChangeArrowheads="1"/>
            </p:cNvSpPr>
            <p:nvPr/>
          </p:nvSpPr>
          <p:spPr bwMode="auto">
            <a:xfrm>
              <a:off x="336" y="2736"/>
              <a:ext cx="1920" cy="816"/>
            </a:xfrm>
            <a:prstGeom prst="rtTriangl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2" name="Text Box 8"/>
            <p:cNvSpPr txBox="1">
              <a:spLocks noChangeArrowheads="1"/>
            </p:cNvSpPr>
            <p:nvPr/>
          </p:nvSpPr>
          <p:spPr bwMode="auto">
            <a:xfrm>
              <a:off x="96" y="3024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latin typeface="Comic Sans MS" pitchFamily="66" charset="0"/>
                </a:rPr>
                <a:t>a</a:t>
              </a:r>
            </a:p>
          </p:txBody>
        </p:sp>
        <p:sp>
          <p:nvSpPr>
            <p:cNvPr id="175113" name="Text Box 9"/>
            <p:cNvSpPr txBox="1">
              <a:spLocks noChangeArrowheads="1"/>
            </p:cNvSpPr>
            <p:nvPr/>
          </p:nvSpPr>
          <p:spPr bwMode="auto">
            <a:xfrm>
              <a:off x="1008" y="3552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latin typeface="Comic Sans MS" pitchFamily="66" charset="0"/>
                </a:rPr>
                <a:t>b</a:t>
              </a:r>
            </a:p>
          </p:txBody>
        </p:sp>
        <p:sp>
          <p:nvSpPr>
            <p:cNvPr id="175114" name="Text Box 10"/>
            <p:cNvSpPr txBox="1">
              <a:spLocks noChangeArrowheads="1"/>
            </p:cNvSpPr>
            <p:nvPr/>
          </p:nvSpPr>
          <p:spPr bwMode="auto">
            <a:xfrm>
              <a:off x="1104" y="2832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latin typeface="Comic Sans MS" pitchFamily="66" charset="0"/>
                </a:rPr>
                <a:t>c</a:t>
              </a:r>
            </a:p>
          </p:txBody>
        </p:sp>
        <p:sp>
          <p:nvSpPr>
            <p:cNvPr id="175115" name="Text Box 11"/>
            <p:cNvSpPr txBox="1">
              <a:spLocks noChangeArrowheads="1"/>
            </p:cNvSpPr>
            <p:nvPr/>
          </p:nvSpPr>
          <p:spPr bwMode="auto">
            <a:xfrm>
              <a:off x="312" y="2796"/>
              <a:ext cx="28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600" b="1">
                  <a:latin typeface="Comic Sans MS" pitchFamily="66" charset="0"/>
                </a:rPr>
                <a:t>x</a:t>
              </a:r>
              <a:r>
                <a:rPr lang="en-GB" sz="1600" b="1" baseline="30000">
                  <a:latin typeface="Comic Sans MS" pitchFamily="66" charset="0"/>
                </a:rPr>
                <a:t>o</a:t>
              </a:r>
              <a:endParaRPr lang="en-GB" sz="1600" b="1">
                <a:latin typeface="Comic Sans MS" pitchFamily="66" charset="0"/>
              </a:endParaRPr>
            </a:p>
          </p:txBody>
        </p:sp>
        <p:sp>
          <p:nvSpPr>
            <p:cNvPr id="175116" name="Text Box 12"/>
            <p:cNvSpPr txBox="1">
              <a:spLocks noChangeArrowheads="1"/>
            </p:cNvSpPr>
            <p:nvPr/>
          </p:nvSpPr>
          <p:spPr bwMode="auto">
            <a:xfrm>
              <a:off x="1710" y="3360"/>
              <a:ext cx="28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600" b="1">
                  <a:latin typeface="Comic Sans MS" pitchFamily="66" charset="0"/>
                </a:rPr>
                <a:t>y</a:t>
              </a:r>
              <a:r>
                <a:rPr lang="en-GB" sz="1600" b="1" baseline="30000">
                  <a:latin typeface="Comic Sans MS" pitchFamily="66" charset="0"/>
                </a:rPr>
                <a:t>o</a:t>
              </a:r>
              <a:endParaRPr lang="en-GB" sz="1600" b="1">
                <a:latin typeface="Comic Sans MS" pitchFamily="66" charset="0"/>
              </a:endParaRPr>
            </a:p>
          </p:txBody>
        </p:sp>
        <p:sp>
          <p:nvSpPr>
            <p:cNvPr id="175117" name="Rectangle 13"/>
            <p:cNvSpPr>
              <a:spLocks noChangeArrowheads="1"/>
            </p:cNvSpPr>
            <p:nvPr/>
          </p:nvSpPr>
          <p:spPr bwMode="auto">
            <a:xfrm>
              <a:off x="336" y="3414"/>
              <a:ext cx="132" cy="13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3429000" y="2474913"/>
            <a:ext cx="1666875" cy="3505200"/>
            <a:chOff x="2160" y="1559"/>
            <a:chExt cx="1050" cy="2208"/>
          </a:xfrm>
        </p:grpSpPr>
        <p:sp>
          <p:nvSpPr>
            <p:cNvPr id="175119" name="AutoShape 15"/>
            <p:cNvSpPr>
              <a:spLocks noChangeArrowheads="1"/>
            </p:cNvSpPr>
            <p:nvPr/>
          </p:nvSpPr>
          <p:spPr bwMode="auto">
            <a:xfrm rot="16200000">
              <a:off x="1608" y="2111"/>
              <a:ext cx="1920" cy="816"/>
            </a:xfrm>
            <a:prstGeom prst="rtTriangl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0" name="Text Box 16"/>
            <p:cNvSpPr txBox="1">
              <a:spLocks noChangeArrowheads="1"/>
            </p:cNvSpPr>
            <p:nvPr/>
          </p:nvSpPr>
          <p:spPr bwMode="auto">
            <a:xfrm>
              <a:off x="2448" y="3479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latin typeface="Comic Sans MS" pitchFamily="66" charset="0"/>
                </a:rPr>
                <a:t>a</a:t>
              </a:r>
            </a:p>
          </p:txBody>
        </p:sp>
        <p:sp>
          <p:nvSpPr>
            <p:cNvPr id="175121" name="Text Box 17"/>
            <p:cNvSpPr txBox="1">
              <a:spLocks noChangeArrowheads="1"/>
            </p:cNvSpPr>
            <p:nvPr/>
          </p:nvSpPr>
          <p:spPr bwMode="auto">
            <a:xfrm>
              <a:off x="2970" y="2501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latin typeface="Comic Sans MS" pitchFamily="66" charset="0"/>
                </a:rPr>
                <a:t>b</a:t>
              </a:r>
            </a:p>
          </p:txBody>
        </p:sp>
        <p:sp>
          <p:nvSpPr>
            <p:cNvPr id="175122" name="Text Box 18"/>
            <p:cNvSpPr txBox="1">
              <a:spLocks noChangeArrowheads="1"/>
            </p:cNvSpPr>
            <p:nvPr/>
          </p:nvSpPr>
          <p:spPr bwMode="auto">
            <a:xfrm>
              <a:off x="2256" y="2423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latin typeface="Comic Sans MS" pitchFamily="66" charset="0"/>
                </a:rPr>
                <a:t>c</a:t>
              </a:r>
            </a:p>
          </p:txBody>
        </p:sp>
        <p:sp>
          <p:nvSpPr>
            <p:cNvPr id="175123" name="Text Box 19"/>
            <p:cNvSpPr txBox="1">
              <a:spLocks noChangeArrowheads="1"/>
            </p:cNvSpPr>
            <p:nvPr/>
          </p:nvSpPr>
          <p:spPr bwMode="auto">
            <a:xfrm>
              <a:off x="2190" y="3281"/>
              <a:ext cx="28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600" b="1">
                  <a:latin typeface="Comic Sans MS" pitchFamily="66" charset="0"/>
                </a:rPr>
                <a:t>x</a:t>
              </a:r>
              <a:r>
                <a:rPr lang="en-GB" sz="1600" b="1" baseline="30000">
                  <a:latin typeface="Comic Sans MS" pitchFamily="66" charset="0"/>
                </a:rPr>
                <a:t>o</a:t>
              </a:r>
              <a:endParaRPr lang="en-GB" sz="1600" b="1">
                <a:latin typeface="Comic Sans MS" pitchFamily="66" charset="0"/>
              </a:endParaRPr>
            </a:p>
          </p:txBody>
        </p:sp>
        <p:sp>
          <p:nvSpPr>
            <p:cNvPr id="175124" name="Text Box 20"/>
            <p:cNvSpPr txBox="1">
              <a:spLocks noChangeArrowheads="1"/>
            </p:cNvSpPr>
            <p:nvPr/>
          </p:nvSpPr>
          <p:spPr bwMode="auto">
            <a:xfrm>
              <a:off x="2754" y="1913"/>
              <a:ext cx="28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600" b="1">
                  <a:latin typeface="Comic Sans MS" pitchFamily="66" charset="0"/>
                </a:rPr>
                <a:t>y</a:t>
              </a:r>
              <a:r>
                <a:rPr lang="en-GB" sz="1600" b="1" baseline="30000">
                  <a:latin typeface="Comic Sans MS" pitchFamily="66" charset="0"/>
                </a:rPr>
                <a:t>o</a:t>
              </a:r>
              <a:endParaRPr lang="en-GB" sz="1600" b="1">
                <a:latin typeface="Comic Sans MS" pitchFamily="66" charset="0"/>
              </a:endParaRPr>
            </a:p>
          </p:txBody>
        </p:sp>
        <p:sp>
          <p:nvSpPr>
            <p:cNvPr id="175125" name="Rectangle 21"/>
            <p:cNvSpPr>
              <a:spLocks noChangeArrowheads="1"/>
            </p:cNvSpPr>
            <p:nvPr/>
          </p:nvSpPr>
          <p:spPr bwMode="auto">
            <a:xfrm>
              <a:off x="2844" y="3341"/>
              <a:ext cx="132" cy="13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66700" y="2265363"/>
            <a:ext cx="4471988" cy="1966912"/>
            <a:chOff x="168" y="1427"/>
            <a:chExt cx="2817" cy="1239"/>
          </a:xfrm>
        </p:grpSpPr>
        <p:sp>
          <p:nvSpPr>
            <p:cNvPr id="175127" name="Line 23"/>
            <p:cNvSpPr>
              <a:spLocks noChangeShapeType="1"/>
            </p:cNvSpPr>
            <p:nvPr/>
          </p:nvSpPr>
          <p:spPr bwMode="auto">
            <a:xfrm flipV="1">
              <a:off x="237" y="1568"/>
              <a:ext cx="2748" cy="10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5128" name="Text Box 24"/>
            <p:cNvSpPr txBox="1">
              <a:spLocks noChangeArrowheads="1"/>
            </p:cNvSpPr>
            <p:nvPr/>
          </p:nvSpPr>
          <p:spPr bwMode="auto">
            <a:xfrm>
              <a:off x="168" y="1427"/>
              <a:ext cx="2610" cy="212"/>
            </a:xfrm>
            <a:prstGeom prst="rect">
              <a:avLst/>
            </a:prstGeom>
            <a:solidFill>
              <a:srgbClr val="FF99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400" b="1">
                  <a:solidFill>
                    <a:srgbClr val="FFFF00"/>
                  </a:solidFill>
                  <a:latin typeface="Comic Sans MS" pitchFamily="66" charset="0"/>
                </a:rPr>
                <a:t>Draw line</a:t>
              </a:r>
              <a:r>
                <a:rPr lang="en-GB" sz="1400">
                  <a:latin typeface="Comic Sans MS" pitchFamily="66" charset="0"/>
                </a:rPr>
                <a:t>:The boundary shape is a trapezium</a:t>
              </a:r>
              <a:r>
                <a:rPr lang="en-GB" sz="1600">
                  <a:latin typeface="Comic Sans MS" pitchFamily="66" charset="0"/>
                </a:rPr>
                <a:t> </a:t>
              </a:r>
            </a:p>
          </p:txBody>
        </p:sp>
        <p:sp>
          <p:nvSpPr>
            <p:cNvPr id="175129" name="Line 25"/>
            <p:cNvSpPr>
              <a:spLocks noChangeShapeType="1"/>
            </p:cNvSpPr>
            <p:nvPr/>
          </p:nvSpPr>
          <p:spPr bwMode="auto">
            <a:xfrm>
              <a:off x="1269" y="1678"/>
              <a:ext cx="504" cy="36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5130" name="Rectangle 26"/>
          <p:cNvSpPr>
            <a:spLocks noChangeArrowheads="1"/>
          </p:cNvSpPr>
          <p:nvPr/>
        </p:nvSpPr>
        <p:spPr bwMode="auto">
          <a:xfrm rot="-4000227">
            <a:off x="3235325" y="5230813"/>
            <a:ext cx="247650" cy="2476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204788" y="239713"/>
            <a:ext cx="8763000" cy="1944687"/>
            <a:chOff x="129" y="151"/>
            <a:chExt cx="5520" cy="1225"/>
          </a:xfrm>
        </p:grpSpPr>
        <p:sp>
          <p:nvSpPr>
            <p:cNvPr id="175132" name="Text Box 28"/>
            <p:cNvSpPr txBox="1">
              <a:spLocks noChangeArrowheads="1"/>
            </p:cNvSpPr>
            <p:nvPr/>
          </p:nvSpPr>
          <p:spPr bwMode="auto">
            <a:xfrm>
              <a:off x="3383" y="174"/>
              <a:ext cx="2266" cy="250"/>
            </a:xfrm>
            <a:prstGeom prst="rect">
              <a:avLst/>
            </a:prstGeom>
            <a:solidFill>
              <a:srgbClr val="FF33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 b="1">
                  <a:latin typeface="Comic Sans MS" pitchFamily="66" charset="0"/>
                </a:rPr>
                <a:t>To prove that a</a:t>
              </a:r>
              <a:r>
                <a:rPr lang="en-GB" sz="2000" b="1" baseline="30000">
                  <a:latin typeface="Comic Sans MS" pitchFamily="66" charset="0"/>
                </a:rPr>
                <a:t>2</a:t>
              </a:r>
              <a:r>
                <a:rPr lang="en-GB" sz="2000" b="1">
                  <a:latin typeface="Comic Sans MS" pitchFamily="66" charset="0"/>
                </a:rPr>
                <a:t> + b</a:t>
              </a:r>
              <a:r>
                <a:rPr lang="en-GB" sz="2000" b="1" baseline="30000">
                  <a:latin typeface="Comic Sans MS" pitchFamily="66" charset="0"/>
                </a:rPr>
                <a:t>2</a:t>
              </a:r>
              <a:r>
                <a:rPr lang="en-GB" sz="2000" b="1">
                  <a:latin typeface="Comic Sans MS" pitchFamily="66" charset="0"/>
                </a:rPr>
                <a:t> = c</a:t>
              </a:r>
              <a:r>
                <a:rPr lang="en-GB" sz="2000" b="1" baseline="30000">
                  <a:latin typeface="Comic Sans MS" pitchFamily="66" charset="0"/>
                </a:rPr>
                <a:t>2</a:t>
              </a:r>
              <a:endParaRPr lang="en-GB" sz="2000" b="1">
                <a:latin typeface="Comic Sans MS" pitchFamily="66" charset="0"/>
              </a:endParaRPr>
            </a:p>
          </p:txBody>
        </p:sp>
        <p:sp>
          <p:nvSpPr>
            <p:cNvPr id="175133" name="Text Box 29"/>
            <p:cNvSpPr txBox="1">
              <a:spLocks noChangeArrowheads="1"/>
            </p:cNvSpPr>
            <p:nvPr/>
          </p:nvSpPr>
          <p:spPr bwMode="auto">
            <a:xfrm>
              <a:off x="129" y="151"/>
              <a:ext cx="3142" cy="250"/>
            </a:xfrm>
            <a:prstGeom prst="rect">
              <a:avLst/>
            </a:prstGeom>
            <a:solidFill>
              <a:srgbClr val="FF33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 b="1">
                  <a:solidFill>
                    <a:schemeClr val="bg1"/>
                  </a:solidFill>
                  <a:latin typeface="Comic Sans MS" pitchFamily="66" charset="0"/>
                </a:rPr>
                <a:t>President James Garfield’s Proof</a:t>
              </a:r>
              <a:r>
                <a:rPr lang="en-GB" sz="1400" b="1">
                  <a:solidFill>
                    <a:schemeClr val="bg1"/>
                  </a:solidFill>
                  <a:latin typeface="Comic Sans MS" pitchFamily="66" charset="0"/>
                </a:rPr>
                <a:t>(1876</a:t>
              </a:r>
              <a:r>
                <a:rPr lang="en-GB" sz="1400">
                  <a:solidFill>
                    <a:schemeClr val="bg1"/>
                  </a:solidFill>
                  <a:latin typeface="Comic Sans MS" pitchFamily="66" charset="0"/>
                </a:rPr>
                <a:t>)</a:t>
              </a:r>
            </a:p>
          </p:txBody>
        </p:sp>
        <p:pic>
          <p:nvPicPr>
            <p:cNvPr id="175134" name="Picture 3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78" y="571"/>
              <a:ext cx="978" cy="657"/>
            </a:xfrm>
            <a:prstGeom prst="rect">
              <a:avLst/>
            </a:prstGeom>
            <a:solidFill>
              <a:srgbClr val="FF33CC"/>
            </a:solidFill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5135" name="Picture 31" descr="jamesgarfield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16" y="455"/>
              <a:ext cx="706" cy="921"/>
            </a:xfrm>
            <a:prstGeom prst="rect">
              <a:avLst/>
            </a:prstGeom>
            <a:noFill/>
          </p:spPr>
        </p:pic>
      </p:grpSp>
      <p:sp>
        <p:nvSpPr>
          <p:cNvPr id="175136" name="Rectangle 32"/>
          <p:cNvSpPr>
            <a:spLocks noChangeArrowheads="1"/>
          </p:cNvSpPr>
          <p:nvPr/>
        </p:nvSpPr>
        <p:spPr bwMode="auto">
          <a:xfrm>
            <a:off x="0" y="0"/>
            <a:ext cx="9144000" cy="889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6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37" name="Rectangle 33"/>
          <p:cNvSpPr>
            <a:spLocks noChangeArrowheads="1"/>
          </p:cNvSpPr>
          <p:nvPr/>
        </p:nvSpPr>
        <p:spPr bwMode="auto">
          <a:xfrm>
            <a:off x="0" y="6769100"/>
            <a:ext cx="9144000" cy="889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6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6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38" name="Rectangle 34"/>
          <p:cNvSpPr>
            <a:spLocks noChangeArrowheads="1"/>
          </p:cNvSpPr>
          <p:nvPr/>
        </p:nvSpPr>
        <p:spPr bwMode="auto">
          <a:xfrm>
            <a:off x="0" y="0"/>
            <a:ext cx="88900" cy="68580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6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6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39" name="Rectangle 35"/>
          <p:cNvSpPr>
            <a:spLocks noChangeArrowheads="1"/>
          </p:cNvSpPr>
          <p:nvPr/>
        </p:nvSpPr>
        <p:spPr bwMode="auto">
          <a:xfrm>
            <a:off x="9055100" y="0"/>
            <a:ext cx="88900" cy="68580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6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6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 advClick="0" advTm="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7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"/>
                                        <p:tgtEl>
                                          <p:spTgt spid="1751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75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"/>
                                        <p:tgtEl>
                                          <p:spTgt spid="175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4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"/>
                                        <p:tgtEl>
                                          <p:spTgt spid="175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525"/>
                            </p:stCondLst>
                            <p:childTnLst>
                              <p:par>
                                <p:cTn id="40" presetID="7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25"/>
                            </p:stCondLst>
                            <p:childTnLst>
                              <p:par>
                                <p:cTn id="45" presetID="2" presetClass="entr" presetSubtype="8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525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"/>
                                        <p:tgtEl>
                                          <p:spTgt spid="1751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6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"/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9725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"/>
                                        <p:tgtEl>
                                          <p:spTgt spid="175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"/>
                                        <p:tgtEl>
                                          <p:spTgt spid="175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84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"/>
                                        <p:tgtEl>
                                          <p:spTgt spid="175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3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"/>
                                        <p:tgtEl>
                                          <p:spTgt spid="175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14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75"/>
                                        <p:tgtEl>
                                          <p:spTgt spid="175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"/>
                                        <p:tgtEl>
                                          <p:spTgt spid="175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64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"/>
                                        <p:tgtEl>
                                          <p:spTgt spid="175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 build="p" animBg="1" autoUpdateAnimBg="0"/>
      <p:bldP spid="175107" grpId="0" autoUpdateAnimBg="0"/>
      <p:bldP spid="175108" grpId="0" animBg="1" autoUpdateAnimBg="0"/>
      <p:bldP spid="175109" grpId="0" build="p" animBg="1" autoUpdateAnimBg="0"/>
      <p:bldP spid="1751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53000" y="990600"/>
            <a:ext cx="3553012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228600" y="228600"/>
            <a:ext cx="4267200" cy="632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76332" y="566065"/>
            <a:ext cx="396706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atin typeface="SutonnyMJ" pitchFamily="2" charset="0"/>
              </a:rPr>
              <a:t>me© </a:t>
            </a:r>
            <a:r>
              <a:rPr lang="en-US" sz="3600" dirty="0" err="1" smtClean="0">
                <a:latin typeface="SutonnyMJ" pitchFamily="2" charset="0"/>
              </a:rPr>
              <a:t>cÖ_g</a:t>
            </a:r>
            <a:r>
              <a:rPr lang="en-US" sz="3600" dirty="0" smtClean="0">
                <a:latin typeface="SutonnyMJ" pitchFamily="2" charset="0"/>
              </a:rPr>
              <a:t> GB </a:t>
            </a:r>
            <a:r>
              <a:rPr lang="en-US" sz="3600" dirty="0" err="1" smtClean="0">
                <a:latin typeface="SutonnyMJ" pitchFamily="2" charset="0"/>
              </a:rPr>
              <a:t>mZ¨wU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cÖgvY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K‡ib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GKRb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MÖxK</a:t>
            </a:r>
            <a:endParaRPr lang="en-US" sz="3600" dirty="0" smtClean="0">
              <a:latin typeface="SutonnyMJ" pitchFamily="2" charset="0"/>
            </a:endParaRPr>
          </a:p>
          <a:p>
            <a:pPr algn="ctr"/>
            <a:r>
              <a:rPr lang="en-US" sz="3600" dirty="0" smtClean="0">
                <a:latin typeface="SutonnyMJ" pitchFamily="2" charset="0"/>
              </a:rPr>
              <a:t>`</a:t>
            </a:r>
            <a:r>
              <a:rPr lang="en-US" sz="3600" dirty="0" err="1" smtClean="0">
                <a:latin typeface="SutonnyMJ" pitchFamily="2" charset="0"/>
              </a:rPr>
              <a:t>vk©wbK</a:t>
            </a:r>
            <a:r>
              <a:rPr lang="en-US" sz="3600" dirty="0" smtClean="0">
                <a:latin typeface="SutonnyMJ" pitchFamily="2" charset="0"/>
              </a:rPr>
              <a:t> I </a:t>
            </a:r>
            <a:r>
              <a:rPr lang="en-US" sz="3600" dirty="0" err="1" smtClean="0">
                <a:latin typeface="SutonnyMJ" pitchFamily="2" charset="0"/>
              </a:rPr>
              <a:t>MwYZwe</a:t>
            </a:r>
            <a:r>
              <a:rPr lang="en-US" sz="3600" dirty="0" smtClean="0">
                <a:latin typeface="SutonnyMJ" pitchFamily="2" charset="0"/>
              </a:rPr>
              <a:t>` </a:t>
            </a:r>
          </a:p>
          <a:p>
            <a:pPr algn="ctr"/>
            <a:endParaRPr lang="en-US" sz="1000" dirty="0" smtClean="0">
              <a:latin typeface="SutonnyMJ" pitchFamily="2" charset="0"/>
            </a:endParaRPr>
          </a:p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</a:rPr>
              <a:t>wc_v‡Mvivm</a:t>
            </a:r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</a:rPr>
              <a:t>|</a:t>
            </a:r>
          </a:p>
          <a:p>
            <a:pPr algn="ctr"/>
            <a:endParaRPr lang="en-US" sz="1400" dirty="0" smtClean="0">
              <a:solidFill>
                <a:srgbClr val="FF0000"/>
              </a:solidFill>
              <a:latin typeface="SutonnyMJ" pitchFamily="2" charset="0"/>
            </a:endParaRPr>
          </a:p>
          <a:p>
            <a:pPr algn="ctr"/>
            <a:r>
              <a:rPr lang="en-US" sz="3200" dirty="0" smtClean="0">
                <a:latin typeface="SutonnyMJ" pitchFamily="2" charset="0"/>
              </a:rPr>
              <a:t>‡</a:t>
            </a:r>
            <a:r>
              <a:rPr lang="en-US" sz="3200" dirty="0" err="1" smtClean="0">
                <a:latin typeface="SutonnyMJ" pitchFamily="2" charset="0"/>
              </a:rPr>
              <a:t>mBRb</a:t>
            </a:r>
            <a:r>
              <a:rPr lang="en-US" sz="3200" dirty="0" smtClean="0">
                <a:latin typeface="SutonnyMJ" pitchFamily="2" charset="0"/>
              </a:rPr>
              <a:t>¨ GB </a:t>
            </a:r>
            <a:r>
              <a:rPr lang="en-US" sz="3200" dirty="0" err="1" smtClean="0">
                <a:latin typeface="SutonnyMJ" pitchFamily="2" charset="0"/>
              </a:rPr>
              <a:t>Dccv`¨wUi</a:t>
            </a:r>
            <a:r>
              <a:rPr lang="en-US" sz="3200" dirty="0" smtClean="0">
                <a:latin typeface="SutonnyMJ" pitchFamily="2" charset="0"/>
              </a:rPr>
              <a:t> </a:t>
            </a:r>
          </a:p>
          <a:p>
            <a:pPr algn="ctr"/>
            <a:r>
              <a:rPr lang="en-US" sz="3200" dirty="0" err="1" smtClean="0">
                <a:latin typeface="SutonnyMJ" pitchFamily="2" charset="0"/>
              </a:rPr>
              <a:t>bvg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nq</a:t>
            </a:r>
            <a:r>
              <a:rPr lang="en-US" sz="3200" dirty="0" smtClean="0">
                <a:latin typeface="SutonnyMJ" pitchFamily="2" charset="0"/>
              </a:rPr>
              <a:t> :</a:t>
            </a:r>
          </a:p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SutonnyMJ" pitchFamily="2" charset="0"/>
              </a:rPr>
              <a:t>Òwc_v‡Mviv‡mi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SutonnyMJ" pitchFamily="2" charset="0"/>
              </a:rPr>
              <a:t>Dccv`¨Ó</a:t>
            </a:r>
            <a:endParaRPr lang="en-US" sz="3200" dirty="0" smtClean="0">
              <a:solidFill>
                <a:srgbClr val="FF0000"/>
              </a:solidFill>
              <a:latin typeface="SutonnyMJ" pitchFamily="2" charset="0"/>
            </a:endParaRPr>
          </a:p>
          <a:p>
            <a:pPr algn="ctr"/>
            <a:endParaRPr lang="en-US" sz="1400" dirty="0" smtClean="0">
              <a:latin typeface="SutonnyMJ" pitchFamily="2" charset="0"/>
            </a:endParaRPr>
          </a:p>
          <a:p>
            <a:r>
              <a:rPr lang="en-US" sz="3600" b="1" dirty="0" smtClean="0">
                <a:latin typeface="SutonnyMJ" pitchFamily="2" charset="0"/>
                <a:cs typeface="SutonnyMJ" pitchFamily="2" charset="0"/>
              </a:rPr>
              <a:t>569</a:t>
            </a:r>
            <a:r>
              <a:rPr lang="en-US" sz="3600" b="1" dirty="0" smtClean="0"/>
              <a:t> </a:t>
            </a:r>
            <a:r>
              <a:rPr lang="en-US" sz="3600" b="1" dirty="0" smtClean="0"/>
              <a:t>B.C. – </a:t>
            </a:r>
            <a:r>
              <a:rPr lang="en-US" sz="3600" b="1" dirty="0" smtClean="0">
                <a:latin typeface="SutonnyMJ" pitchFamily="2" charset="0"/>
                <a:cs typeface="SutonnyMJ" pitchFamily="2" charset="0"/>
              </a:rPr>
              <a:t>475</a:t>
            </a:r>
            <a:r>
              <a:rPr lang="en-US" sz="3600" b="1" dirty="0" smtClean="0"/>
              <a:t> B.C</a:t>
            </a:r>
            <a:r>
              <a:rPr lang="en-US" sz="3600" b="1" dirty="0" smtClean="0"/>
              <a:t>.</a:t>
            </a:r>
            <a:endParaRPr lang="en-US" sz="3600" b="1" dirty="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ight Triangle 41"/>
          <p:cNvSpPr/>
          <p:nvPr/>
        </p:nvSpPr>
        <p:spPr>
          <a:xfrm>
            <a:off x="5370008" y="2318084"/>
            <a:ext cx="2085421" cy="156362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370007" y="3879270"/>
            <a:ext cx="2083746" cy="208374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3827657" y="2331379"/>
            <a:ext cx="1541537" cy="1541538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 rot="18420000">
            <a:off x="5907125" y="772750"/>
            <a:ext cx="2595804" cy="259580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rot="16200000" flipH="1">
            <a:off x="3559872" y="3102148"/>
            <a:ext cx="1541538" cy="1509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3" idx="0"/>
            <a:endCxn id="43" idx="2"/>
          </p:cNvCxnSpPr>
          <p:nvPr/>
        </p:nvCxnSpPr>
        <p:spPr>
          <a:xfrm rot="16200000" flipH="1">
            <a:off x="5370007" y="4921143"/>
            <a:ext cx="20837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 flipH="1" flipV="1">
            <a:off x="5973469" y="1141923"/>
            <a:ext cx="2073101" cy="156219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6200000" flipH="1">
            <a:off x="4098556" y="3090333"/>
            <a:ext cx="1541538" cy="1509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16200000" flipH="1">
            <a:off x="4823396" y="4924099"/>
            <a:ext cx="2083746" cy="15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6200000" flipH="1">
            <a:off x="5890030" y="4927055"/>
            <a:ext cx="2083746" cy="15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 flipH="1" flipV="1">
            <a:off x="5533227" y="796129"/>
            <a:ext cx="2073101" cy="156219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 flipH="1" flipV="1">
            <a:off x="6404853" y="1455020"/>
            <a:ext cx="2073101" cy="156219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 flipH="1" flipV="1">
            <a:off x="6797824" y="1777079"/>
            <a:ext cx="2073101" cy="156219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3" idx="1"/>
            <a:endCxn id="43" idx="3"/>
          </p:cNvCxnSpPr>
          <p:nvPr/>
        </p:nvCxnSpPr>
        <p:spPr>
          <a:xfrm rot="10800000" flipH="1">
            <a:off x="5370007" y="4921143"/>
            <a:ext cx="20837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6310300" y="1094547"/>
            <a:ext cx="2073101" cy="156219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6632360" y="654305"/>
            <a:ext cx="2073101" cy="156219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5997354" y="1514726"/>
            <a:ext cx="2073101" cy="156219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5698691" y="1917410"/>
            <a:ext cx="2073101" cy="156219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0800000" flipH="1">
            <a:off x="5373909" y="4404424"/>
            <a:ext cx="2083746" cy="15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0800000" flipH="1">
            <a:off x="5375918" y="5441167"/>
            <a:ext cx="2083746" cy="15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10800000" flipH="1">
            <a:off x="3829679" y="3373194"/>
            <a:ext cx="1541537" cy="1509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10800000" flipH="1">
            <a:off x="3833569" y="2850246"/>
            <a:ext cx="1541537" cy="1509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129945" y="108887"/>
            <a:ext cx="3547872" cy="6629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04800" y="1600200"/>
            <a:ext cx="32765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latin typeface="SutonnyMJ" pitchFamily="2" charset="0"/>
              </a:rPr>
              <a:t>wc_v‡Mvivm</a:t>
            </a:r>
            <a:r>
              <a:rPr lang="en-US" sz="4000" dirty="0" smtClean="0">
                <a:latin typeface="SutonnyMJ" pitchFamily="2" charset="0"/>
              </a:rPr>
              <a:t> †</a:t>
            </a:r>
            <a:r>
              <a:rPr lang="en-US" sz="4000" dirty="0" err="1" smtClean="0">
                <a:latin typeface="SutonnyMJ" pitchFamily="2" charset="0"/>
              </a:rPr>
              <a:t>hfv‡e</a:t>
            </a:r>
            <a:r>
              <a:rPr lang="en-US" sz="4000" dirty="0" smtClean="0">
                <a:latin typeface="SutonnyMJ" pitchFamily="2" charset="0"/>
              </a:rPr>
              <a:t> GB </a:t>
            </a:r>
            <a:r>
              <a:rPr lang="en-US" sz="4000" dirty="0" err="1" smtClean="0">
                <a:latin typeface="SutonnyMJ" pitchFamily="2" charset="0"/>
              </a:rPr>
              <a:t>Dccv`¨wU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cÖgvY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K‡ib</a:t>
            </a:r>
            <a:r>
              <a:rPr lang="en-US" sz="4000" dirty="0" smtClean="0">
                <a:latin typeface="SutonnyMJ" pitchFamily="2" charset="0"/>
              </a:rPr>
              <a:t> </a:t>
            </a:r>
          </a:p>
          <a:p>
            <a:pPr algn="ctr"/>
            <a:r>
              <a:rPr lang="en-US" sz="4000" dirty="0" err="1" smtClean="0">
                <a:latin typeface="SutonnyMJ" pitchFamily="2" charset="0"/>
              </a:rPr>
              <a:t>Zv</a:t>
            </a:r>
            <a:r>
              <a:rPr lang="en-US" sz="4000" dirty="0" smtClean="0">
                <a:latin typeface="SutonnyMJ" pitchFamily="2" charset="0"/>
              </a:rPr>
              <a:t> †`L</a:t>
            </a:r>
            <a:endParaRPr lang="en-US" sz="4000" dirty="0">
              <a:latin typeface="SutonnyMJ" pitchFamily="2" charset="0"/>
            </a:endParaRP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64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8346" y="457200"/>
            <a:ext cx="4452254" cy="6019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3400" y="914401"/>
            <a:ext cx="441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 smtClean="0">
                <a:latin typeface="SutonnyMJ" pitchFamily="2" charset="0"/>
              </a:rPr>
              <a:t>cieZx</a:t>
            </a:r>
            <a:r>
              <a:rPr lang="en-US" sz="4400" dirty="0" smtClean="0">
                <a:latin typeface="SutonnyMJ" pitchFamily="2" charset="0"/>
              </a:rPr>
              <a:t>©‡Z GB </a:t>
            </a:r>
            <a:r>
              <a:rPr lang="en-US" sz="4400" dirty="0" err="1" smtClean="0">
                <a:latin typeface="SutonnyMJ" pitchFamily="2" charset="0"/>
              </a:rPr>
              <a:t>weL¨vZ</a:t>
            </a:r>
            <a:r>
              <a:rPr lang="en-US" sz="4400" dirty="0" smtClean="0">
                <a:latin typeface="SutonnyMJ" pitchFamily="2" charset="0"/>
              </a:rPr>
              <a:t> </a:t>
            </a:r>
          </a:p>
          <a:p>
            <a:r>
              <a:rPr lang="en-US" sz="4400" dirty="0" err="1" smtClean="0">
                <a:latin typeface="SutonnyMJ" pitchFamily="2" charset="0"/>
              </a:rPr>
              <a:t>Dccv`¨wU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cÖgvY</a:t>
            </a: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</a:rPr>
              <a:t>K‡ib</a:t>
            </a:r>
            <a:r>
              <a:rPr lang="en-US" sz="4400" dirty="0" smtClean="0">
                <a:latin typeface="SutonnyMJ" pitchFamily="2" charset="0"/>
              </a:rPr>
              <a:t> </a:t>
            </a:r>
          </a:p>
          <a:p>
            <a:r>
              <a:rPr lang="en-US" sz="4400" dirty="0" err="1" smtClean="0">
                <a:latin typeface="SutonnyMJ" pitchFamily="2" charset="0"/>
              </a:rPr>
              <a:t>Avi</a:t>
            </a:r>
            <a:r>
              <a:rPr lang="en-US" sz="4400" dirty="0" smtClean="0">
                <a:latin typeface="SutonnyMJ" pitchFamily="2" charset="0"/>
              </a:rPr>
              <a:t> GK </a:t>
            </a:r>
            <a:r>
              <a:rPr lang="en-US" sz="4400" dirty="0" err="1" smtClean="0">
                <a:latin typeface="SutonnyMJ" pitchFamily="2" charset="0"/>
              </a:rPr>
              <a:t>weL¨vZ</a:t>
            </a:r>
            <a:endParaRPr lang="en-US" sz="4400" dirty="0" smtClean="0">
              <a:latin typeface="SutonnyMJ" pitchFamily="2" charset="0"/>
            </a:endParaRPr>
          </a:p>
          <a:p>
            <a:r>
              <a:rPr lang="en-US" sz="4400" dirty="0" err="1" smtClean="0">
                <a:latin typeface="SutonnyMJ" pitchFamily="2" charset="0"/>
              </a:rPr>
              <a:t>MwYZwe</a:t>
            </a:r>
            <a:r>
              <a:rPr lang="en-US" sz="4400" dirty="0" smtClean="0">
                <a:latin typeface="SutonnyMJ" pitchFamily="2" charset="0"/>
              </a:rPr>
              <a:t>` </a:t>
            </a:r>
            <a:r>
              <a:rPr lang="en-US" sz="6000" dirty="0" err="1" smtClean="0">
                <a:solidFill>
                  <a:srgbClr val="FF0000"/>
                </a:solidFill>
                <a:latin typeface="SutonnyMJ" pitchFamily="2" charset="0"/>
              </a:rPr>
              <a:t>BDwK¬W</a:t>
            </a:r>
            <a:endParaRPr lang="en-US" sz="4400" dirty="0">
              <a:solidFill>
                <a:srgbClr val="FF0000"/>
              </a:solidFill>
              <a:latin typeface="SutonnyMJ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149213"/>
            <a:ext cx="34861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/>
        </p:nvSpPr>
        <p:spPr>
          <a:xfrm rot="8580000">
            <a:off x="5044991" y="2470484"/>
            <a:ext cx="2085421" cy="156362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8580000">
            <a:off x="3957185" y="746332"/>
            <a:ext cx="2083746" cy="208374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8580000">
            <a:off x="6771278" y="1378786"/>
            <a:ext cx="1541537" cy="1541538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4783189" y="3244134"/>
            <a:ext cx="2595804" cy="259580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450080" y="30480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324600" y="149352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376160" y="306324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00400" y="1295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212080" y="3048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8595360" y="201168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7543800" y="67056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526280" y="577596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299960" y="573024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43" name="Right Triangle 42"/>
          <p:cNvSpPr/>
          <p:nvPr/>
        </p:nvSpPr>
        <p:spPr>
          <a:xfrm>
            <a:off x="5052771" y="2467372"/>
            <a:ext cx="2085421" cy="156362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64481" y="381000"/>
            <a:ext cx="4333238" cy="52014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SutonnyMJ" pitchFamily="2" charset="0"/>
              </a:rPr>
              <a:t>g‡b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Kwi</a:t>
            </a:r>
            <a:r>
              <a:rPr lang="en-US" sz="2800" dirty="0" smtClean="0">
                <a:latin typeface="SutonnyMJ" pitchFamily="2" charset="0"/>
              </a:rPr>
              <a:t>,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GKwU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mg‡KvYx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wÎfyR</a:t>
            </a:r>
            <a:r>
              <a:rPr lang="en-US" sz="2800" dirty="0" smtClean="0">
                <a:latin typeface="SutonnyMJ" pitchFamily="2" charset="0"/>
              </a:rPr>
              <a:t>, </a:t>
            </a:r>
          </a:p>
          <a:p>
            <a:r>
              <a:rPr lang="en-US" sz="2800" dirty="0" err="1" smtClean="0">
                <a:latin typeface="SutonnyMJ" pitchFamily="2" charset="0"/>
              </a:rPr>
              <a:t>hvi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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SutonnyMJ" pitchFamily="2" charset="0"/>
              </a:rPr>
              <a:t> = </a:t>
            </a:r>
            <a:r>
              <a:rPr lang="en-US" sz="2800" dirty="0" err="1" smtClean="0">
                <a:latin typeface="SutonnyMJ" pitchFamily="2" charset="0"/>
              </a:rPr>
              <a:t>mg‡KvY</a:t>
            </a:r>
            <a:endParaRPr lang="en-US" sz="2800" dirty="0" smtClean="0">
              <a:latin typeface="SutonnyMJ" pitchFamily="2" charset="0"/>
            </a:endParaRPr>
          </a:p>
          <a:p>
            <a:r>
              <a:rPr lang="en-US" sz="2800" dirty="0" err="1" smtClean="0">
                <a:latin typeface="SutonnyMJ" pitchFamily="2" charset="0"/>
              </a:rPr>
              <a:t>cÖgvY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Ki‡Z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n‡e</a:t>
            </a:r>
            <a:r>
              <a:rPr lang="en-US" sz="2800" dirty="0" smtClean="0">
                <a:latin typeface="SutonnyMJ" pitchFamily="2" charset="0"/>
              </a:rPr>
              <a:t> †h,</a:t>
            </a:r>
          </a:p>
          <a:p>
            <a:r>
              <a:rPr lang="en-US" sz="2800" dirty="0" err="1" smtClean="0">
                <a:latin typeface="SutonnyMJ" pitchFamily="2" charset="0"/>
              </a:rPr>
              <a:t>AwZfyR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Dci</a:t>
            </a:r>
            <a:r>
              <a:rPr lang="en-US" sz="2800" dirty="0" smtClean="0">
                <a:latin typeface="SutonnyMJ" pitchFamily="2" charset="0"/>
              </a:rPr>
              <a:t> Aw¼Z </a:t>
            </a:r>
          </a:p>
          <a:p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©‡¶‡</a:t>
            </a:r>
            <a:r>
              <a:rPr lang="en-US" sz="2800" dirty="0" err="1" smtClean="0">
                <a:latin typeface="SutonnyMJ" pitchFamily="2" charset="0"/>
              </a:rPr>
              <a:t>Îi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=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evûi</a:t>
            </a:r>
            <a:r>
              <a:rPr lang="en-US" sz="2800" dirty="0" smtClean="0">
                <a:latin typeface="SutonnyMJ" pitchFamily="2" charset="0"/>
              </a:rPr>
              <a:t> </a:t>
            </a:r>
          </a:p>
          <a:p>
            <a:r>
              <a:rPr lang="en-US" sz="2800" dirty="0" err="1" smtClean="0">
                <a:latin typeface="SutonnyMJ" pitchFamily="2" charset="0"/>
              </a:rPr>
              <a:t>Dci</a:t>
            </a:r>
            <a:r>
              <a:rPr lang="en-US" sz="2800" dirty="0" smtClean="0">
                <a:latin typeface="SutonnyMJ" pitchFamily="2" charset="0"/>
              </a:rPr>
              <a:t> Aw¼Z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©‡¶‡</a:t>
            </a:r>
            <a:r>
              <a:rPr lang="en-US" sz="2800" dirty="0" err="1" smtClean="0">
                <a:latin typeface="SutonnyMJ" pitchFamily="2" charset="0"/>
              </a:rPr>
              <a:t>Îi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</a:t>
            </a:r>
          </a:p>
          <a:p>
            <a:r>
              <a:rPr lang="en-US" sz="2800" dirty="0" smtClean="0">
                <a:latin typeface="SutonnyMJ" pitchFamily="2" charset="0"/>
              </a:rPr>
              <a:t>+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evûi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Dci</a:t>
            </a:r>
            <a:r>
              <a:rPr lang="en-US" sz="2800" dirty="0" smtClean="0">
                <a:latin typeface="SutonnyMJ" pitchFamily="2" charset="0"/>
              </a:rPr>
              <a:t> Aw¼Z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©‡¶‡</a:t>
            </a:r>
            <a:r>
              <a:rPr lang="en-US" sz="2800" dirty="0" err="1" smtClean="0">
                <a:latin typeface="SutonnyMJ" pitchFamily="2" charset="0"/>
              </a:rPr>
              <a:t>Îi</a:t>
            </a:r>
            <a:r>
              <a:rPr lang="en-US" sz="2800" dirty="0" smtClean="0">
                <a:latin typeface="SutonnyMJ" pitchFamily="2" charset="0"/>
              </a:rPr>
              <a:t> </a:t>
            </a:r>
          </a:p>
          <a:p>
            <a:r>
              <a:rPr lang="en-US" sz="2800" dirty="0" smtClean="0">
                <a:latin typeface="SutonnyMJ" pitchFamily="2" charset="0"/>
              </a:rPr>
              <a:t>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|</a:t>
            </a:r>
          </a:p>
          <a:p>
            <a:endParaRPr lang="en-US" sz="2400" dirty="0" smtClean="0">
              <a:latin typeface="SutonnyMJ" pitchFamily="2" charset="0"/>
            </a:endParaRPr>
          </a:p>
          <a:p>
            <a:r>
              <a:rPr lang="en-US" sz="2800" dirty="0" err="1" smtClean="0">
                <a:latin typeface="SutonnyMJ" pitchFamily="2" charset="0"/>
              </a:rPr>
              <a:t>A_©vr</a:t>
            </a:r>
            <a:r>
              <a:rPr lang="en-US" sz="2800" dirty="0" smtClean="0">
                <a:latin typeface="SutonnyMJ" pitchFamily="2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AB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+ AC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dirty="0">
              <a:latin typeface="SutonnyMJ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580000">
                                      <p:cBhvr>
                                        <p:cTn id="1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000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43" grpId="0" animBg="1"/>
      <p:bldP spid="4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 rot="8580000">
            <a:off x="5044991" y="2470484"/>
            <a:ext cx="2085421" cy="156362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8580000">
            <a:off x="3957185" y="746332"/>
            <a:ext cx="2083746" cy="208374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8580000">
            <a:off x="6766640" y="1383585"/>
            <a:ext cx="1541537" cy="1556953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5400000">
            <a:off x="4783189" y="3244134"/>
            <a:ext cx="2595804" cy="259580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 flipH="1" flipV="1">
            <a:off x="3677449" y="3090976"/>
            <a:ext cx="3875119" cy="1661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60000">
            <a:off x="3523858" y="1619193"/>
            <a:ext cx="388620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4534646" y="3942151"/>
            <a:ext cx="3810000" cy="1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50080" y="30480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24600" y="149352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160" y="306324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0400" y="1295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12080" y="3048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595360" y="201168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43800" y="67056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248400" y="5867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526280" y="577596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299960" y="573024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459895" y="316619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20349" y="2642711"/>
            <a:ext cx="3639138" cy="3477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SutonnyMJ" pitchFamily="2" charset="0"/>
              </a:rPr>
              <a:t>A¼b t</a:t>
            </a:r>
            <a:endParaRPr lang="en-US" sz="2400" dirty="0" smtClean="0">
              <a:latin typeface="SutonnyMJ" pitchFamily="2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wÎfy‡Ri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ewnf©v‡M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BCQP</a:t>
            </a:r>
            <a:r>
              <a:rPr lang="en-US" sz="2400" dirty="0" smtClean="0">
                <a:latin typeface="SutonnyMJ" pitchFamily="2" charset="0"/>
              </a:rPr>
              <a:t>,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ACFG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Ges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ABDE </a:t>
            </a:r>
          </a:p>
          <a:p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eM</a:t>
            </a:r>
            <a:r>
              <a:rPr lang="en-US" sz="2400" dirty="0" smtClean="0">
                <a:latin typeface="SutonnyMJ" pitchFamily="2" charset="0"/>
              </a:rPr>
              <a:t>©‡¶Î </a:t>
            </a:r>
            <a:r>
              <a:rPr lang="en-US" sz="2400" dirty="0" err="1" smtClean="0">
                <a:latin typeface="SutonnyMJ" pitchFamily="2" charset="0"/>
              </a:rPr>
              <a:t>wZbwU</a:t>
            </a:r>
            <a:r>
              <a:rPr lang="en-US" sz="2400" dirty="0" smtClean="0">
                <a:latin typeface="SutonnyMJ" pitchFamily="2" charset="0"/>
              </a:rPr>
              <a:t> A¼b </a:t>
            </a:r>
            <a:r>
              <a:rPr lang="en-US" sz="2400" dirty="0" err="1" smtClean="0">
                <a:latin typeface="SutonnyMJ" pitchFamily="2" charset="0"/>
              </a:rPr>
              <a:t>Kwi</a:t>
            </a:r>
            <a:r>
              <a:rPr lang="en-US" sz="2400" dirty="0" smtClean="0">
                <a:latin typeface="SutonnyMJ" pitchFamily="2" charset="0"/>
              </a:rPr>
              <a:t>| 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we›`y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w`‡q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BP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Gi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mgvš—ivj</a:t>
            </a:r>
            <a:endParaRPr lang="en-US" sz="2400" dirty="0" smtClean="0">
              <a:latin typeface="SutonnyMJ" pitchFamily="2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en-US" sz="2400" dirty="0" smtClean="0">
                <a:latin typeface="SutonnyMJ" pitchFamily="2" charset="0"/>
              </a:rPr>
              <a:t> †</a:t>
            </a:r>
            <a:r>
              <a:rPr lang="en-US" sz="2400" dirty="0" err="1" smtClean="0">
                <a:latin typeface="SutonnyMJ" pitchFamily="2" charset="0"/>
              </a:rPr>
              <a:t>iLvsk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AvuwK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hv</a:t>
            </a:r>
            <a:endParaRPr lang="en-US" sz="2400" dirty="0" smtClean="0">
              <a:latin typeface="SutonnyMJ" pitchFamily="2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400" dirty="0" smtClean="0">
                <a:latin typeface="SutonnyMJ" pitchFamily="2" charset="0"/>
              </a:rPr>
              <a:t> †K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Ges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PQ</a:t>
            </a:r>
            <a:r>
              <a:rPr lang="en-US" sz="2400" dirty="0" smtClean="0">
                <a:latin typeface="SutonnyMJ" pitchFamily="2" charset="0"/>
              </a:rPr>
              <a:t> †K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400" dirty="0" err="1" smtClean="0">
                <a:latin typeface="SutonnyMJ" pitchFamily="2" charset="0"/>
              </a:rPr>
              <a:t>we›`y‡Z</a:t>
            </a:r>
            <a:endParaRPr lang="en-US" sz="2400" dirty="0" smtClean="0">
              <a:latin typeface="SutonnyMJ" pitchFamily="2" charset="0"/>
            </a:endParaRPr>
          </a:p>
          <a:p>
            <a:r>
              <a:rPr lang="en-US" sz="2400" dirty="0" smtClean="0">
                <a:latin typeface="SutonnyMJ" pitchFamily="2" charset="0"/>
              </a:rPr>
              <a:t>†Q` </a:t>
            </a:r>
            <a:r>
              <a:rPr lang="en-US" sz="2400" dirty="0" err="1" smtClean="0">
                <a:latin typeface="SutonnyMJ" pitchFamily="2" charset="0"/>
              </a:rPr>
              <a:t>K‡i</a:t>
            </a:r>
            <a:r>
              <a:rPr lang="en-US" sz="2400" dirty="0" smtClean="0">
                <a:latin typeface="SutonnyMJ" pitchFamily="2" charset="0"/>
              </a:rPr>
              <a:t>|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D, C </a:t>
            </a:r>
            <a:r>
              <a:rPr lang="en-US" sz="2400" dirty="0" err="1" smtClean="0">
                <a:latin typeface="SutonnyMJ" pitchFamily="2" charset="0"/>
              </a:rPr>
              <a:t>Ges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A, P</a:t>
            </a:r>
            <a:r>
              <a:rPr lang="en-US" sz="2400" dirty="0" smtClean="0">
                <a:latin typeface="SutonnyMJ" pitchFamily="2" charset="0"/>
              </a:rPr>
              <a:t> †</a:t>
            </a:r>
            <a:r>
              <a:rPr lang="en-US" sz="2400" dirty="0" err="1" smtClean="0">
                <a:latin typeface="SutonnyMJ" pitchFamily="2" charset="0"/>
              </a:rPr>
              <a:t>hvM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Kwi</a:t>
            </a:r>
            <a:r>
              <a:rPr lang="en-US" sz="2400" dirty="0" smtClean="0">
                <a:latin typeface="SutonnyMJ" pitchFamily="2" charset="0"/>
              </a:rPr>
              <a:t>|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40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rot="8580000">
            <a:off x="5044991" y="2470484"/>
            <a:ext cx="2085421" cy="156362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8580000">
            <a:off x="3957185" y="746332"/>
            <a:ext cx="2083746" cy="208374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8580000">
            <a:off x="6766640" y="1383585"/>
            <a:ext cx="1541537" cy="1556953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783189" y="3244134"/>
            <a:ext cx="2595804" cy="259580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 flipH="1" flipV="1">
            <a:off x="3677449" y="3090976"/>
            <a:ext cx="3875119" cy="1661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60000">
            <a:off x="3523858" y="1619193"/>
            <a:ext cx="388620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4534646" y="3942151"/>
            <a:ext cx="3810000" cy="1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50080" y="30480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324600" y="149352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376160" y="306324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1295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212080" y="3048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595360" y="201168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43800" y="67056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248400" y="5867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526280" y="577596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299960" y="573024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459895" y="316619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55681" y="2124674"/>
            <a:ext cx="4192173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SutonnyMJ" pitchFamily="2" charset="0"/>
              </a:rPr>
              <a:t>cÖgvY</a:t>
            </a:r>
            <a:r>
              <a:rPr lang="en-US" sz="2800" dirty="0" smtClean="0">
                <a:latin typeface="SutonnyMJ" pitchFamily="2" charset="0"/>
              </a:rPr>
              <a:t> t</a:t>
            </a:r>
          </a:p>
          <a:p>
            <a:endParaRPr lang="en-US" sz="2800" dirty="0" smtClean="0">
              <a:sym typeface="Symbol"/>
            </a:endParaRPr>
          </a:p>
          <a:p>
            <a:r>
              <a:rPr lang="en-US" sz="2800" dirty="0" smtClean="0">
                <a:sym typeface="Symbol"/>
              </a:rPr>
              <a:t></a:t>
            </a:r>
            <a:r>
              <a:rPr lang="en-US" sz="2800" dirty="0" smtClean="0"/>
              <a:t>BAC = </a:t>
            </a:r>
            <a:r>
              <a:rPr lang="en-US" sz="2800" dirty="0" err="1" smtClean="0">
                <a:latin typeface="SutonnyMJ" pitchFamily="2" charset="0"/>
              </a:rPr>
              <a:t>GKmg‡KvY</a:t>
            </a:r>
            <a:r>
              <a:rPr lang="en-US" sz="2800" dirty="0" smtClean="0">
                <a:latin typeface="SutonnyMJ" pitchFamily="2" charset="0"/>
              </a:rPr>
              <a:t> </a:t>
            </a:r>
          </a:p>
          <a:p>
            <a:r>
              <a:rPr lang="en-US" sz="2800" dirty="0" err="1" smtClean="0">
                <a:latin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>
                <a:sym typeface="Symbol"/>
              </a:rPr>
              <a:t></a:t>
            </a:r>
            <a:r>
              <a:rPr lang="en-US" sz="2800" dirty="0" smtClean="0"/>
              <a:t>BAE = </a:t>
            </a:r>
            <a:r>
              <a:rPr lang="en-US" sz="2800" dirty="0" smtClean="0">
                <a:latin typeface="SutonnyMJ" pitchFamily="2" charset="0"/>
              </a:rPr>
              <a:t>GK </a:t>
            </a:r>
            <a:r>
              <a:rPr lang="en-US" sz="2800" dirty="0" err="1" smtClean="0">
                <a:latin typeface="SutonnyMJ" pitchFamily="2" charset="0"/>
              </a:rPr>
              <a:t>mg‡KvY</a:t>
            </a:r>
            <a:endParaRPr lang="en-US" sz="2800" dirty="0" smtClean="0">
              <a:latin typeface="SutonnyMJ" pitchFamily="2" charset="0"/>
            </a:endParaRPr>
          </a:p>
          <a:p>
            <a:r>
              <a:rPr lang="en-US" sz="2800" dirty="0" smtClean="0">
                <a:latin typeface="Times New Roman"/>
                <a:cs typeface="Times New Roman"/>
                <a:sym typeface="Symbol"/>
              </a:rPr>
              <a:t></a:t>
            </a:r>
            <a:r>
              <a:rPr lang="en-US" sz="2800" dirty="0" smtClean="0">
                <a:latin typeface="Times New Roman"/>
                <a:cs typeface="Times New Roman"/>
              </a:rPr>
              <a:t>BAC</a:t>
            </a:r>
            <a:r>
              <a:rPr lang="en-US" sz="2800" dirty="0" smtClean="0">
                <a:latin typeface="Times New Roman"/>
                <a:cs typeface="Times New Roman"/>
                <a:sym typeface="Symbol"/>
              </a:rPr>
              <a:t>+ BA</a:t>
            </a:r>
            <a:r>
              <a:rPr lang="en-US" sz="2800" dirty="0" smtClean="0">
                <a:latin typeface="SutonnyMJ" pitchFamily="2" charset="0"/>
              </a:rPr>
              <a:t>2 </a:t>
            </a:r>
            <a:r>
              <a:rPr lang="en-US" sz="2800" dirty="0" err="1" smtClean="0">
                <a:latin typeface="SutonnyMJ" pitchFamily="2" charset="0"/>
              </a:rPr>
              <a:t>mg‡KvY</a:t>
            </a:r>
            <a:endParaRPr lang="en-US" sz="2800" dirty="0" smtClean="0">
              <a:latin typeface="SutonnyMJ" pitchFamily="2" charset="0"/>
            </a:endParaRPr>
          </a:p>
          <a:p>
            <a:r>
              <a:rPr lang="en-US" sz="2800" dirty="0" smtClean="0">
                <a:latin typeface="SutonnyMJ" pitchFamily="2" charset="0"/>
              </a:rPr>
              <a:t>∴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AE</a:t>
            </a:r>
            <a:r>
              <a:rPr lang="en-US" sz="2800" dirty="0" smtClean="0">
                <a:latin typeface="SutonnyMJ" pitchFamily="2" charset="0"/>
              </a:rPr>
              <a:t> GKB </a:t>
            </a:r>
            <a:r>
              <a:rPr lang="en-US" sz="2800" dirty="0" err="1" smtClean="0">
                <a:latin typeface="SutonnyMJ" pitchFamily="2" charset="0"/>
              </a:rPr>
              <a:t>mij‡iLvq</a:t>
            </a:r>
            <a:r>
              <a:rPr lang="en-US" sz="2800" dirty="0" smtClean="0">
                <a:latin typeface="SutonnyMJ" pitchFamily="2" charset="0"/>
              </a:rPr>
              <a:t> </a:t>
            </a:r>
          </a:p>
          <a:p>
            <a:r>
              <a:rPr lang="en-US" sz="2800" dirty="0" err="1" smtClean="0">
                <a:latin typeface="SutonnyMJ" pitchFamily="2" charset="0"/>
              </a:rPr>
              <a:t>Aew¯’Z</a:t>
            </a:r>
            <a:r>
              <a:rPr lang="en-US" sz="2800" dirty="0" smtClean="0">
                <a:latin typeface="SutonnyMJ" pitchFamily="2" charset="0"/>
              </a:rPr>
              <a:t>|</a:t>
            </a:r>
          </a:p>
          <a:p>
            <a:endParaRPr lang="en-US" sz="2800" dirty="0">
              <a:latin typeface="SutonnyMJ" pitchFamily="2" charset="0"/>
            </a:endParaRPr>
          </a:p>
        </p:txBody>
      </p:sp>
      <p:sp>
        <p:nvSpPr>
          <p:cNvPr id="23" name="Arc 22"/>
          <p:cNvSpPr/>
          <p:nvPr/>
        </p:nvSpPr>
        <p:spPr>
          <a:xfrm rot="-240000">
            <a:off x="6131928" y="1696304"/>
            <a:ext cx="644652" cy="637794"/>
          </a:xfrm>
          <a:prstGeom prst="arc">
            <a:avLst>
              <a:gd name="adj1" fmla="val 8823007"/>
              <a:gd name="adj2" fmla="val 14541549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 rot="-300000">
            <a:off x="6117613" y="1661435"/>
            <a:ext cx="645469" cy="672153"/>
          </a:xfrm>
          <a:prstGeom prst="arc">
            <a:avLst>
              <a:gd name="adj1" fmla="val 3135599"/>
              <a:gd name="adj2" fmla="val 8986041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 rot="8580000">
            <a:off x="5268923" y="2545128"/>
            <a:ext cx="2085421" cy="156362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8580000">
            <a:off x="4181117" y="820976"/>
            <a:ext cx="2083746" cy="2083746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8580000">
            <a:off x="6990572" y="1458229"/>
            <a:ext cx="1541537" cy="1556953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5400000">
            <a:off x="5007121" y="3318778"/>
            <a:ext cx="2595804" cy="259580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 flipH="1" flipV="1">
            <a:off x="3901381" y="3165620"/>
            <a:ext cx="3875119" cy="1661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60000">
            <a:off x="3747790" y="1693837"/>
            <a:ext cx="388620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4758578" y="4016795"/>
            <a:ext cx="3810000" cy="1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74012" y="312264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48532" y="156816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00092" y="313788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4332" y="137004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36012" y="10512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819292" y="208632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767732" y="74520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472332" y="594204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750212" y="585060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523892" y="580488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683827" y="324083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2392" y="3244334"/>
            <a:ext cx="46858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SutonnyMJ" pitchFamily="2" charset="0"/>
              </a:rPr>
              <a:t>Avevi</a:t>
            </a:r>
            <a:r>
              <a:rPr lang="en-US" sz="2400" dirty="0" smtClean="0">
                <a:latin typeface="SutonnyMJ" pitchFamily="2" charset="0"/>
              </a:rPr>
              <a:t>,</a:t>
            </a:r>
          </a:p>
          <a:p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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CBP</a:t>
            </a:r>
            <a:r>
              <a:rPr lang="en-US" sz="2400" dirty="0" smtClean="0">
                <a:latin typeface="SutonnyMJ" pitchFamily="2" charset="0"/>
              </a:rPr>
              <a:t>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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ABD</a:t>
            </a:r>
            <a:r>
              <a:rPr lang="en-US" sz="2400" dirty="0" smtClean="0">
                <a:latin typeface="SutonnyMJ" pitchFamily="2" charset="0"/>
              </a:rPr>
              <a:t> = GK </a:t>
            </a:r>
            <a:r>
              <a:rPr lang="en-US" sz="2400" dirty="0" err="1" smtClean="0">
                <a:latin typeface="SutonnyMJ" pitchFamily="2" charset="0"/>
              </a:rPr>
              <a:t>mg‡KvY</a:t>
            </a:r>
            <a:r>
              <a:rPr lang="en-US" sz="2400" dirty="0" smtClean="0">
                <a:latin typeface="SutonnyMJ" pitchFamily="2" charset="0"/>
              </a:rPr>
              <a:t> 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>
                <a:latin typeface="SutonnyMJ" pitchFamily="2" charset="0"/>
              </a:rPr>
              <a:t>Dfqcv‡k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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ABC</a:t>
            </a:r>
            <a:r>
              <a:rPr lang="en-US" sz="2400" dirty="0" smtClean="0">
                <a:latin typeface="SutonnyMJ" pitchFamily="2" charset="0"/>
              </a:rPr>
              <a:t> †</a:t>
            </a:r>
            <a:r>
              <a:rPr lang="en-US" sz="2400" dirty="0" err="1" smtClean="0">
                <a:latin typeface="SutonnyMJ" pitchFamily="2" charset="0"/>
              </a:rPr>
              <a:t>hvM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K‡i</a:t>
            </a:r>
            <a:r>
              <a:rPr lang="en-US" sz="2400" dirty="0" smtClean="0">
                <a:latin typeface="SutonnyMJ" pitchFamily="2" charset="0"/>
              </a:rPr>
              <a:t> </a:t>
            </a:r>
          </a:p>
          <a:p>
            <a:r>
              <a:rPr lang="en-US" sz="2400" dirty="0" smtClean="0">
                <a:latin typeface="SutonnyMJ" pitchFamily="2" charset="0"/>
                <a:sym typeface="Symbol"/>
              </a:rPr>
              <a:t> 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CB</a:t>
            </a:r>
            <a:r>
              <a:rPr lang="el-GR" sz="2400" dirty="0" smtClean="0">
                <a:latin typeface="Times New Roman"/>
                <a:cs typeface="Times New Roman"/>
                <a:sym typeface="Symbol"/>
              </a:rPr>
              <a:t>Ρ+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ABCABD+ABC</a:t>
            </a:r>
          </a:p>
          <a:p>
            <a:r>
              <a:rPr lang="en-US" sz="2400" dirty="0" smtClean="0">
                <a:sym typeface="Symbol"/>
              </a:rPr>
              <a:t>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AB</a:t>
            </a:r>
            <a:r>
              <a:rPr lang="el-GR" sz="2400" dirty="0" smtClean="0">
                <a:latin typeface="Times New Roman"/>
                <a:cs typeface="Times New Roman"/>
                <a:sym typeface="Symbol"/>
              </a:rPr>
              <a:t>Ρ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 </a:t>
            </a:r>
            <a:r>
              <a:rPr lang="el-GR" sz="2400" dirty="0" smtClean="0">
                <a:latin typeface="Times New Roman"/>
                <a:cs typeface="Times New Roman"/>
                <a:sym typeface="Symbol"/>
              </a:rPr>
              <a:t>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CBD</a:t>
            </a:r>
            <a:endParaRPr lang="en-US" sz="2400" dirty="0" smtClean="0"/>
          </a:p>
        </p:txBody>
      </p:sp>
      <p:sp>
        <p:nvSpPr>
          <p:cNvPr id="21" name="Arc 20"/>
          <p:cNvSpPr/>
          <p:nvPr/>
        </p:nvSpPr>
        <p:spPr>
          <a:xfrm>
            <a:off x="4643532" y="2970244"/>
            <a:ext cx="762000" cy="762000"/>
          </a:xfrm>
          <a:prstGeom prst="arc">
            <a:avLst>
              <a:gd name="adj1" fmla="val 13997093"/>
              <a:gd name="adj2" fmla="val 18947092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/>
          <p:nvPr/>
        </p:nvSpPr>
        <p:spPr>
          <a:xfrm>
            <a:off x="4609322" y="2898712"/>
            <a:ext cx="822960" cy="822960"/>
          </a:xfrm>
          <a:prstGeom prst="arc">
            <a:avLst>
              <a:gd name="adj1" fmla="val 188219"/>
              <a:gd name="adj2" fmla="val 558159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/>
          <p:cNvSpPr/>
          <p:nvPr/>
        </p:nvSpPr>
        <p:spPr>
          <a:xfrm>
            <a:off x="4612433" y="2901823"/>
            <a:ext cx="888797" cy="888797"/>
          </a:xfrm>
          <a:prstGeom prst="arc">
            <a:avLst>
              <a:gd name="adj1" fmla="val 19004069"/>
              <a:gd name="adj2" fmla="val 5828113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4646644" y="2973356"/>
            <a:ext cx="762000" cy="762000"/>
          </a:xfrm>
          <a:prstGeom prst="arc">
            <a:avLst>
              <a:gd name="adj1" fmla="val 13997093"/>
              <a:gd name="adj2" fmla="val 2134467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3165227" y="30480"/>
            <a:ext cx="5887333" cy="6298585"/>
            <a:chOff x="3165227" y="30480"/>
            <a:chExt cx="5887333" cy="6298585"/>
          </a:xfrm>
        </p:grpSpPr>
        <p:sp>
          <p:nvSpPr>
            <p:cNvPr id="2" name="Right Triangle 1"/>
            <p:cNvSpPr/>
            <p:nvPr/>
          </p:nvSpPr>
          <p:spPr>
            <a:xfrm rot="8580000">
              <a:off x="5044991" y="2470484"/>
              <a:ext cx="2085421" cy="1563624"/>
            </a:xfrm>
            <a:prstGeom prst="rtTriangle">
              <a:avLst/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 rot="8580000">
              <a:off x="3957185" y="746332"/>
              <a:ext cx="2083746" cy="2083746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 rot="8580000">
              <a:off x="6766640" y="1383585"/>
              <a:ext cx="1541537" cy="1556953"/>
            </a:xfrm>
            <a:prstGeom prst="rect">
              <a:avLst/>
            </a:prstGeom>
            <a:noFill/>
            <a:ln w="952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5400000">
              <a:off x="4783189" y="3244134"/>
              <a:ext cx="2595804" cy="2595804"/>
            </a:xfrm>
            <a:prstGeom prst="rect">
              <a:avLst/>
            </a:prstGeom>
            <a:noFill/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 flipH="1" flipV="1">
              <a:off x="3677449" y="3090976"/>
              <a:ext cx="3875119" cy="16617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60000">
              <a:off x="3523858" y="1619193"/>
              <a:ext cx="3886200" cy="16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4534646" y="3942151"/>
              <a:ext cx="3810000" cy="1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450080" y="30480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B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24600" y="149352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76160" y="306324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00400" y="12954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D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12080" y="3048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E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595360" y="201168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F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543800" y="67056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G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48400" y="58674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M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26280" y="577596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P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99960" y="573024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Q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59895" y="316619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L</a:t>
              </a:r>
              <a:endParaRPr lang="en-US" dirty="0"/>
            </a:p>
          </p:txBody>
        </p:sp>
        <p:sp>
          <p:nvSpPr>
            <p:cNvPr id="28" name="Isosceles Triangle 27"/>
            <p:cNvSpPr/>
            <p:nvPr/>
          </p:nvSpPr>
          <p:spPr>
            <a:xfrm rot="-3960000">
              <a:off x="3081792" y="3194402"/>
              <a:ext cx="4155948" cy="1023595"/>
            </a:xfrm>
            <a:prstGeom prst="triangle">
              <a:avLst>
                <a:gd name="adj" fmla="val 56803"/>
              </a:avLst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 rot="12180000">
              <a:off x="3165227" y="2375702"/>
              <a:ext cx="4197507" cy="1013359"/>
            </a:xfrm>
            <a:prstGeom prst="triangle">
              <a:avLst>
                <a:gd name="adj" fmla="val 56803"/>
              </a:avLst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472049" y="3541978"/>
            <a:ext cx="64310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∆ABP</a:t>
            </a:r>
            <a:r>
              <a:rPr lang="en-US" sz="2400" dirty="0" smtClean="0">
                <a:latin typeface="SutonnyMJ" pitchFamily="2" charset="0"/>
              </a:rPr>
              <a:t> I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∆CBD</a:t>
            </a:r>
            <a:r>
              <a:rPr lang="en-US" sz="2400" dirty="0" smtClean="0">
                <a:latin typeface="SutonnyMJ" pitchFamily="2" charset="0"/>
              </a:rPr>
              <a:t> - G 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/>
                <a:cs typeface="Times New Roman"/>
              </a:rPr>
              <a:t>B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BD,  B</a:t>
            </a:r>
            <a:r>
              <a:rPr lang="el-GR" sz="2400" dirty="0" smtClean="0">
                <a:latin typeface="Times New Roman"/>
                <a:cs typeface="Times New Roman"/>
                <a:sym typeface="Symbol"/>
              </a:rPr>
              <a:t>Ρ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BC</a:t>
            </a:r>
          </a:p>
          <a:p>
            <a:r>
              <a:rPr lang="en-US" sz="2400" dirty="0" err="1" smtClean="0">
                <a:latin typeface="SutonnyMJ" pitchFamily="2" charset="0"/>
              </a:rPr>
              <a:t>Aš</a:t>
            </a:r>
            <a:r>
              <a:rPr lang="en-US" sz="2400" dirty="0" smtClean="0">
                <a:latin typeface="SutonnyMJ" pitchFamily="2" charset="0"/>
              </a:rPr>
              <a:t>—f©~³ </a:t>
            </a:r>
            <a:r>
              <a:rPr lang="en-US" sz="2400" dirty="0" smtClean="0">
                <a:latin typeface="SutonnyMJ" pitchFamily="2" charset="0"/>
                <a:sym typeface="Symbol"/>
              </a:rPr>
              <a:t>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AB</a:t>
            </a:r>
            <a:r>
              <a:rPr lang="el-GR" sz="2400" dirty="0" smtClean="0">
                <a:latin typeface="Times New Roman"/>
                <a:cs typeface="Times New Roman"/>
                <a:sym typeface="Symbol"/>
              </a:rPr>
              <a:t>Ρ</a:t>
            </a:r>
            <a:r>
              <a:rPr lang="en-US" sz="2400" dirty="0" smtClean="0">
                <a:latin typeface="SutonnyMJ" pitchFamily="2" charset="0"/>
              </a:rPr>
              <a:t> = </a:t>
            </a:r>
            <a:r>
              <a:rPr lang="en-US" sz="2400" dirty="0" err="1" smtClean="0">
                <a:latin typeface="SutonnyMJ" pitchFamily="2" charset="0"/>
              </a:rPr>
              <a:t>Aš</a:t>
            </a:r>
            <a:r>
              <a:rPr lang="en-US" sz="2400" dirty="0" smtClean="0">
                <a:latin typeface="SutonnyMJ" pitchFamily="2" charset="0"/>
              </a:rPr>
              <a:t>—f©~³ </a:t>
            </a:r>
            <a:r>
              <a:rPr lang="en-US" sz="2400" dirty="0" smtClean="0">
                <a:latin typeface="SutonnyMJ" pitchFamily="2" charset="0"/>
                <a:sym typeface="Symbol"/>
              </a:rPr>
              <a:t>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CBD</a:t>
            </a:r>
            <a:r>
              <a:rPr lang="en-US" sz="2400" dirty="0" smtClean="0">
                <a:latin typeface="SutonnyMJ" pitchFamily="2" charset="0"/>
              </a:rPr>
              <a:t> </a:t>
            </a:r>
          </a:p>
          <a:p>
            <a:r>
              <a:rPr lang="en-US" sz="2400" dirty="0" smtClean="0">
                <a:latin typeface="SutonnyMJ" pitchFamily="2" charset="0"/>
                <a:sym typeface="Symbol"/>
              </a:rPr>
              <a:t>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∆AB</a:t>
            </a:r>
            <a:r>
              <a:rPr lang="el-GR" sz="2400" dirty="0" smtClean="0">
                <a:latin typeface="Times New Roman"/>
                <a:cs typeface="Times New Roman"/>
                <a:sym typeface="Symbol"/>
              </a:rPr>
              <a:t>Ρ∆</a:t>
            </a:r>
            <a:r>
              <a:rPr lang="en-US" sz="2400" dirty="0" smtClean="0">
                <a:latin typeface="Times New Roman"/>
                <a:cs typeface="Times New Roman"/>
                <a:sym typeface="Symbol"/>
              </a:rPr>
              <a:t>CBD</a:t>
            </a:r>
          </a:p>
          <a:p>
            <a:r>
              <a:rPr lang="en-US" sz="2400" dirty="0" smtClean="0">
                <a:latin typeface="Times New Roman"/>
                <a:cs typeface="Times New Roman"/>
                <a:sym typeface="Symbol"/>
              </a:rPr>
              <a:t></a:t>
            </a:r>
            <a:r>
              <a:rPr lang="en-US" sz="2400" dirty="0" smtClean="0">
                <a:latin typeface="Times New Roman"/>
                <a:cs typeface="Times New Roman"/>
              </a:rPr>
              <a:t>∆</a:t>
            </a:r>
            <a:r>
              <a:rPr lang="en-US" sz="2400" dirty="0" smtClean="0">
                <a:latin typeface="SutonnyMJ" pitchFamily="2" charset="0"/>
              </a:rPr>
              <a:t>‡¶Î </a:t>
            </a:r>
            <a:r>
              <a:rPr lang="en-US" sz="2400" dirty="0" smtClean="0">
                <a:latin typeface="Times New Roman"/>
                <a:cs typeface="Times New Roman"/>
              </a:rPr>
              <a:t>∆AB</a:t>
            </a:r>
            <a:r>
              <a:rPr lang="el-GR" sz="2400" dirty="0" smtClean="0">
                <a:latin typeface="Times New Roman"/>
                <a:cs typeface="Times New Roman"/>
              </a:rPr>
              <a:t>Ρ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Gi</a:t>
            </a:r>
            <a:r>
              <a:rPr lang="en-US" sz="2400" dirty="0" smtClean="0">
                <a:latin typeface="SutonnyMJ" pitchFamily="2" charset="0"/>
              </a:rPr>
              <a:t> †¶</a:t>
            </a:r>
            <a:r>
              <a:rPr lang="en-US" sz="2400" dirty="0" err="1" smtClean="0">
                <a:latin typeface="SutonnyMJ" pitchFamily="2" charset="0"/>
              </a:rPr>
              <a:t>Îdj</a:t>
            </a:r>
            <a:r>
              <a:rPr lang="en-US" sz="2400" dirty="0" smtClean="0">
                <a:latin typeface="SutonnyMJ" pitchFamily="2" charset="0"/>
              </a:rPr>
              <a:t> = </a:t>
            </a:r>
            <a:r>
              <a:rPr lang="en-US" sz="2400" dirty="0" smtClean="0">
                <a:latin typeface="Times New Roman"/>
                <a:cs typeface="Times New Roman"/>
              </a:rPr>
              <a:t>∆</a:t>
            </a:r>
            <a:r>
              <a:rPr lang="en-US" sz="2400" dirty="0" smtClean="0">
                <a:latin typeface="SutonnyMJ" pitchFamily="2" charset="0"/>
              </a:rPr>
              <a:t>‡¶Î </a:t>
            </a:r>
            <a:r>
              <a:rPr lang="en-US" sz="2400" dirty="0" smtClean="0">
                <a:latin typeface="Times New Roman"/>
                <a:cs typeface="Times New Roman"/>
              </a:rPr>
              <a:t>∆CBD </a:t>
            </a:r>
            <a:r>
              <a:rPr lang="en-US" sz="2400" dirty="0" err="1" smtClean="0">
                <a:latin typeface="SutonnyMJ" pitchFamily="2" charset="0"/>
              </a:rPr>
              <a:t>Gi</a:t>
            </a:r>
            <a:r>
              <a:rPr lang="en-US" sz="2400" dirty="0" smtClean="0">
                <a:latin typeface="SutonnyMJ" pitchFamily="2" charset="0"/>
              </a:rPr>
              <a:t> †¶</a:t>
            </a:r>
            <a:r>
              <a:rPr lang="en-US" sz="2400" dirty="0" err="1" smtClean="0">
                <a:latin typeface="SutonnyMJ" pitchFamily="2" charset="0"/>
              </a:rPr>
              <a:t>Îdj</a:t>
            </a:r>
            <a:endParaRPr lang="en-US" sz="2400" dirty="0" smtClean="0">
              <a:latin typeface="SutonnyMJ" pitchFamily="2" charset="0"/>
            </a:endParaRPr>
          </a:p>
          <a:p>
            <a:endParaRPr lang="en-US" sz="2400" dirty="0" smtClean="0">
              <a:latin typeface="Times New Roman"/>
              <a:cs typeface="Times New Roman"/>
              <a:sym typeface="Symbol"/>
            </a:endParaRPr>
          </a:p>
          <a:p>
            <a:endParaRPr lang="en-US" sz="2400" dirty="0" smtClean="0">
              <a:latin typeface="SutonnyMJ" pitchFamily="2" charset="0"/>
            </a:endParaRPr>
          </a:p>
          <a:p>
            <a:endParaRPr lang="en-US" sz="2400" dirty="0">
              <a:latin typeface="SutonnyMJ" pitchFamily="2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7640000">
            <a:off x="4898280" y="2808506"/>
            <a:ext cx="2909164" cy="716516"/>
          </a:xfrm>
          <a:prstGeom prst="triangle">
            <a:avLst>
              <a:gd name="adj" fmla="val 56803"/>
            </a:avLst>
          </a:prstGeom>
          <a:solidFill>
            <a:schemeClr val="accent1">
              <a:alpha val="48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 rot="12180000">
            <a:off x="4938024" y="2235416"/>
            <a:ext cx="2938255" cy="709351"/>
          </a:xfrm>
          <a:prstGeom prst="triangle">
            <a:avLst>
              <a:gd name="adj" fmla="val 56803"/>
            </a:avLst>
          </a:prstGeom>
          <a:solidFill>
            <a:srgbClr val="00B050">
              <a:alpha val="48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33195E-6 L 0.09861 -0.0524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220614" y="3429000"/>
            <a:ext cx="831458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∆</a:t>
            </a:r>
            <a:r>
              <a:rPr lang="en-US" sz="2800" dirty="0" smtClean="0">
                <a:latin typeface="SutonnyMJ" pitchFamily="2" charset="0"/>
              </a:rPr>
              <a:t> †¶Î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ABP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AvqZ</a:t>
            </a:r>
            <a:r>
              <a:rPr lang="en-US" sz="2800" dirty="0" smtClean="0">
                <a:latin typeface="SutonnyMJ" pitchFamily="2" charset="0"/>
              </a:rPr>
              <a:t>‡¶Î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BPML</a:t>
            </a:r>
          </a:p>
          <a:p>
            <a:r>
              <a:rPr lang="en-US" sz="2800" dirty="0" smtClean="0">
                <a:latin typeface="SutonnyMJ" pitchFamily="2" charset="0"/>
              </a:rPr>
              <a:t>GKB </a:t>
            </a:r>
            <a:r>
              <a:rPr lang="en-US" sz="2800" dirty="0" err="1" smtClean="0">
                <a:latin typeface="SutonnyMJ" pitchFamily="2" charset="0"/>
              </a:rPr>
              <a:t>f~wg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BP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Dci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</a:rPr>
              <a:t> GKB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mgvš—ivj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hyMj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BP</a:t>
            </a:r>
            <a:r>
              <a:rPr lang="en-US" sz="2800" dirty="0" smtClean="0">
                <a:latin typeface="SutonnyMJ" pitchFamily="2" charset="0"/>
              </a:rPr>
              <a:t> I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g‡a</a:t>
            </a:r>
            <a:r>
              <a:rPr lang="en-US" sz="2800" dirty="0" smtClean="0">
                <a:latin typeface="SutonnyMJ" pitchFamily="2" charset="0"/>
              </a:rPr>
              <a:t>¨ </a:t>
            </a:r>
          </a:p>
          <a:p>
            <a:r>
              <a:rPr lang="en-US" sz="2800" dirty="0" err="1" smtClean="0">
                <a:latin typeface="SutonnyMJ" pitchFamily="2" charset="0"/>
              </a:rPr>
              <a:t>Aew¯’Z</a:t>
            </a:r>
            <a:r>
              <a:rPr lang="en-US" sz="2800" dirty="0" smtClean="0">
                <a:latin typeface="SutonnyMJ" pitchFamily="2" charset="0"/>
              </a:rPr>
              <a:t>|</a:t>
            </a:r>
          </a:p>
          <a:p>
            <a:endParaRPr lang="en-US" sz="2000" dirty="0" smtClean="0">
              <a:latin typeface="SutonnyMJ" pitchFamily="2" charset="0"/>
            </a:endParaRPr>
          </a:p>
          <a:p>
            <a:r>
              <a:rPr lang="en-US" sz="2800" dirty="0" smtClean="0">
                <a:latin typeface="SutonnyMJ" pitchFamily="2" charset="0"/>
                <a:sym typeface="Symbol"/>
              </a:rPr>
              <a:t>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AvqZ</a:t>
            </a:r>
            <a:r>
              <a:rPr lang="en-US" sz="2800" dirty="0" smtClean="0">
                <a:latin typeface="SutonnyMJ" pitchFamily="2" charset="0"/>
              </a:rPr>
              <a:t>‡¶Î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BPML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=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SutonnyMJ" pitchFamily="2" charset="0"/>
              </a:rPr>
              <a:t> (</a:t>
            </a:r>
            <a:r>
              <a:rPr lang="en-US" sz="2800" dirty="0" smtClean="0">
                <a:latin typeface="Times New Roman"/>
                <a:cs typeface="Times New Roman"/>
              </a:rPr>
              <a:t>∆</a:t>
            </a:r>
            <a:r>
              <a:rPr lang="en-US" sz="2800" dirty="0" smtClean="0">
                <a:latin typeface="SutonnyMJ" pitchFamily="2" charset="0"/>
              </a:rPr>
              <a:t>†¶Î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ABP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)</a:t>
            </a:r>
          </a:p>
        </p:txBody>
      </p:sp>
      <p:sp>
        <p:nvSpPr>
          <p:cNvPr id="3" name="Right Triangle 2"/>
          <p:cNvSpPr/>
          <p:nvPr/>
        </p:nvSpPr>
        <p:spPr>
          <a:xfrm rot="8580000">
            <a:off x="5793448" y="2586536"/>
            <a:ext cx="1584920" cy="118835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8580000">
            <a:off x="4966715" y="1276181"/>
            <a:ext cx="1583647" cy="158364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8580000">
            <a:off x="7101901" y="1760493"/>
            <a:ext cx="1171567" cy="1183284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5594478" y="3174510"/>
            <a:ext cx="1972811" cy="1972811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H="1" flipV="1">
            <a:off x="4754116" y="3058110"/>
            <a:ext cx="2945090" cy="1262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60000">
            <a:off x="4637387" y="1939555"/>
            <a:ext cx="2953512" cy="1216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405586" y="3705003"/>
            <a:ext cx="2895600" cy="1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41315" y="3025448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65951" y="1844044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565136" y="303703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91559" y="169347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920435" y="732133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491728" y="2237845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692542" y="1218594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708039" y="516819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399227" y="5098698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07224" y="506395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868775" y="3115273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</a:t>
            </a:r>
            <a:endParaRPr lang="en-US" dirty="0"/>
          </a:p>
        </p:txBody>
      </p:sp>
      <p:sp>
        <p:nvSpPr>
          <p:cNvPr id="21" name="Isosceles Triangle 20"/>
          <p:cNvSpPr/>
          <p:nvPr/>
        </p:nvSpPr>
        <p:spPr>
          <a:xfrm rot="17640000">
            <a:off x="4301417" y="3136714"/>
            <a:ext cx="3158520" cy="777932"/>
          </a:xfrm>
          <a:prstGeom prst="triangle">
            <a:avLst>
              <a:gd name="adj" fmla="val 56803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12180000">
            <a:off x="4364828" y="2514502"/>
            <a:ext cx="3190105" cy="770153"/>
          </a:xfrm>
          <a:prstGeom prst="triangle">
            <a:avLst>
              <a:gd name="adj" fmla="val 56803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10800000">
            <a:off x="5608611" y="3163654"/>
            <a:ext cx="1247584" cy="19789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 rot="17640000">
            <a:off x="4296291" y="3136802"/>
            <a:ext cx="3190105" cy="770153"/>
          </a:xfrm>
          <a:prstGeom prst="triangle">
            <a:avLst>
              <a:gd name="adj" fmla="val 56803"/>
            </a:avLst>
          </a:prstGeom>
          <a:solidFill>
            <a:srgbClr val="FFFF00">
              <a:alpha val="48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 rot="16260000" flipH="1">
            <a:off x="2886188" y="3031181"/>
            <a:ext cx="5440680" cy="8000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8420000" flipH="1">
            <a:off x="4675726" y="1530367"/>
            <a:ext cx="4374412" cy="33166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allAtOnce"/>
      <p:bldP spid="29" grpId="1" build="allAtOnce"/>
      <p:bldP spid="30" grpId="0" animBg="1"/>
      <p:bldP spid="30" grpId="1" animBg="1"/>
      <p:bldP spid="31" grpId="0" animBg="1"/>
      <p:bldP spid="3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201953" y="3429000"/>
            <a:ext cx="831458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∆</a:t>
            </a:r>
            <a:r>
              <a:rPr lang="en-US" sz="2800" dirty="0" smtClean="0">
                <a:latin typeface="SutonnyMJ" pitchFamily="2" charset="0"/>
              </a:rPr>
              <a:t> †¶Î </a:t>
            </a:r>
            <a:r>
              <a:rPr lang="en-US" sz="2800" dirty="0" smtClean="0">
                <a:latin typeface="Times New Roman"/>
                <a:cs typeface="Times New Roman"/>
              </a:rPr>
              <a:t>CBD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©‡¶Î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ABD</a:t>
            </a:r>
            <a:r>
              <a:rPr lang="en-US" sz="2800" dirty="0" smtClean="0">
                <a:latin typeface="Times New Roman"/>
                <a:cs typeface="Times New Roman"/>
                <a:sym typeface="Symbol"/>
              </a:rPr>
              <a:t>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SutonnyMJ" pitchFamily="2" charset="0"/>
              </a:rPr>
              <a:t>GKB </a:t>
            </a:r>
            <a:r>
              <a:rPr lang="en-US" sz="2800" dirty="0" err="1" smtClean="0">
                <a:latin typeface="SutonnyMJ" pitchFamily="2" charset="0"/>
              </a:rPr>
              <a:t>f~wg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/>
                <a:cs typeface="Times New Roman"/>
              </a:rPr>
              <a:t>D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Dci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</a:rPr>
              <a:t> GKB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mgvš—ivj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hyMj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/>
                <a:cs typeface="Times New Roman"/>
              </a:rPr>
              <a:t>D</a:t>
            </a:r>
            <a:r>
              <a:rPr lang="en-US" sz="2800" dirty="0" smtClean="0">
                <a:latin typeface="SutonnyMJ" pitchFamily="2" charset="0"/>
              </a:rPr>
              <a:t> I </a:t>
            </a:r>
            <a:r>
              <a:rPr lang="en-US" sz="2800" dirty="0" smtClean="0">
                <a:latin typeface="Times New Roman"/>
                <a:cs typeface="Times New Roman"/>
              </a:rPr>
              <a:t>C</a:t>
            </a:r>
            <a:r>
              <a:rPr lang="en-US" sz="2800" dirty="0" smtClean="0">
                <a:latin typeface="Times New Roman"/>
                <a:cs typeface="Times New Roman"/>
                <a:sym typeface="Symbol"/>
              </a:rPr>
              <a:t>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g‡a</a:t>
            </a:r>
            <a:r>
              <a:rPr lang="en-US" sz="2800" dirty="0" smtClean="0">
                <a:latin typeface="SutonnyMJ" pitchFamily="2" charset="0"/>
              </a:rPr>
              <a:t>¨ </a:t>
            </a:r>
          </a:p>
          <a:p>
            <a:r>
              <a:rPr lang="en-US" sz="2800" dirty="0" err="1" smtClean="0">
                <a:latin typeface="SutonnyMJ" pitchFamily="2" charset="0"/>
              </a:rPr>
              <a:t>Aew¯’Z</a:t>
            </a:r>
            <a:r>
              <a:rPr lang="en-US" sz="2800" dirty="0" smtClean="0">
                <a:latin typeface="SutonnyMJ" pitchFamily="2" charset="0"/>
              </a:rPr>
              <a:t>|</a:t>
            </a:r>
          </a:p>
          <a:p>
            <a:endParaRPr lang="en-US" sz="2000" dirty="0" smtClean="0">
              <a:latin typeface="SutonnyMJ" pitchFamily="2" charset="0"/>
            </a:endParaRPr>
          </a:p>
          <a:p>
            <a:r>
              <a:rPr lang="en-US" sz="2800" dirty="0" smtClean="0">
                <a:latin typeface="SutonnyMJ" pitchFamily="2" charset="0"/>
                <a:sym typeface="Symbol"/>
              </a:rPr>
              <a:t>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©‡¶Î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ABD</a:t>
            </a:r>
            <a:r>
              <a:rPr lang="en-US" sz="2800" dirty="0" smtClean="0">
                <a:latin typeface="Times New Roman"/>
                <a:cs typeface="Times New Roman"/>
                <a:sym typeface="Symbol"/>
              </a:rPr>
              <a:t>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=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SutonnyMJ" pitchFamily="2" charset="0"/>
              </a:rPr>
              <a:t> (</a:t>
            </a:r>
            <a:r>
              <a:rPr lang="en-US" sz="2800" dirty="0" smtClean="0">
                <a:latin typeface="Times New Roman"/>
                <a:cs typeface="Times New Roman"/>
              </a:rPr>
              <a:t>∆</a:t>
            </a:r>
            <a:r>
              <a:rPr lang="en-US" sz="2800" dirty="0" smtClean="0">
                <a:latin typeface="SutonnyMJ" pitchFamily="2" charset="0"/>
              </a:rPr>
              <a:t>†¶Î </a:t>
            </a:r>
            <a:r>
              <a:rPr lang="en-US" sz="2800" dirty="0" smtClean="0">
                <a:latin typeface="Times New Roman"/>
                <a:cs typeface="Times New Roman"/>
              </a:rPr>
              <a:t>CBD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)</a:t>
            </a:r>
          </a:p>
        </p:txBody>
      </p:sp>
      <p:sp>
        <p:nvSpPr>
          <p:cNvPr id="3" name="Right Triangle 2"/>
          <p:cNvSpPr/>
          <p:nvPr/>
        </p:nvSpPr>
        <p:spPr>
          <a:xfrm rot="8580000">
            <a:off x="5793448" y="2586536"/>
            <a:ext cx="1584920" cy="118835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8580000">
            <a:off x="4966715" y="1276181"/>
            <a:ext cx="1583647" cy="158364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8580000">
            <a:off x="7101901" y="1760493"/>
            <a:ext cx="1171567" cy="1183284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5594478" y="3174510"/>
            <a:ext cx="1972811" cy="1972811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H="1" flipV="1">
            <a:off x="4754116" y="3058110"/>
            <a:ext cx="2945090" cy="1262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60000">
            <a:off x="4637387" y="1939555"/>
            <a:ext cx="2953512" cy="1216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405586" y="3705003"/>
            <a:ext cx="2895600" cy="1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41315" y="3025448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65951" y="1844044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565136" y="303703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91559" y="169347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920435" y="732133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491728" y="2237845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692542" y="1218594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708039" y="516819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399227" y="5098698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07224" y="506395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868775" y="3115273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</a:t>
            </a:r>
            <a:endParaRPr lang="en-US" dirty="0"/>
          </a:p>
        </p:txBody>
      </p:sp>
      <p:sp>
        <p:nvSpPr>
          <p:cNvPr id="21" name="Isosceles Triangle 20"/>
          <p:cNvSpPr/>
          <p:nvPr/>
        </p:nvSpPr>
        <p:spPr>
          <a:xfrm rot="17640000">
            <a:off x="4301417" y="3136714"/>
            <a:ext cx="3158520" cy="777932"/>
          </a:xfrm>
          <a:prstGeom prst="triangle">
            <a:avLst>
              <a:gd name="adj" fmla="val 56803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12180000">
            <a:off x="4364828" y="2514502"/>
            <a:ext cx="3190105" cy="770153"/>
          </a:xfrm>
          <a:prstGeom prst="triangle">
            <a:avLst>
              <a:gd name="adj" fmla="val 56803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8580000">
            <a:off x="4968739" y="1279137"/>
            <a:ext cx="1583647" cy="15836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 rot="12180000">
            <a:off x="4385512" y="2517459"/>
            <a:ext cx="3190105" cy="770153"/>
          </a:xfrm>
          <a:prstGeom prst="triangle">
            <a:avLst>
              <a:gd name="adj" fmla="val 56803"/>
            </a:avLst>
          </a:prstGeom>
          <a:solidFill>
            <a:srgbClr val="FFFF00">
              <a:alpha val="48000"/>
            </a:srgb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 rot="16200000" flipH="1">
            <a:off x="4918319" y="877232"/>
            <a:ext cx="4374412" cy="33166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6200000" flipH="1">
            <a:off x="3224198" y="1395397"/>
            <a:ext cx="4908673" cy="37305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allAtOnce"/>
      <p:bldP spid="30" grpId="0" animBg="1"/>
      <p:bldP spid="30" grpId="1" animBg="1"/>
      <p:bldP spid="31" grpId="0" animBg="1"/>
      <p:bldP spid="3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60000">
            <a:off x="2342084" y="1361064"/>
            <a:ext cx="2953512" cy="1216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2180000">
            <a:off x="2069525" y="1936011"/>
            <a:ext cx="3190105" cy="770153"/>
          </a:xfrm>
          <a:prstGeom prst="triangle">
            <a:avLst>
              <a:gd name="adj" fmla="val 56803"/>
            </a:avLst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2"/>
          <p:cNvSpPr/>
          <p:nvPr/>
        </p:nvSpPr>
        <p:spPr>
          <a:xfrm rot="8580000">
            <a:off x="3498145" y="2008045"/>
            <a:ext cx="1584920" cy="118835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8580000">
            <a:off x="2671412" y="697690"/>
            <a:ext cx="1583647" cy="158364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8580000">
            <a:off x="4806598" y="1182002"/>
            <a:ext cx="1171567" cy="1183284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3299175" y="2596019"/>
            <a:ext cx="1972811" cy="1972811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H="1" flipV="1">
            <a:off x="2458813" y="2479619"/>
            <a:ext cx="2945090" cy="1262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110283" y="3126512"/>
            <a:ext cx="2895600" cy="1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46012" y="2446957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70648" y="1265553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269833" y="2458540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96256" y="111498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25132" y="15364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96425" y="1659354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97239" y="640103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12736" y="458970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103924" y="4520207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211921" y="4485460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573472" y="253678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688503" y="5326423"/>
            <a:ext cx="77524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SutonnyMJ" pitchFamily="2" charset="0"/>
              </a:rPr>
              <a:t>AvqZ</a:t>
            </a:r>
            <a:r>
              <a:rPr lang="en-US" sz="2800" dirty="0" smtClean="0">
                <a:latin typeface="SutonnyMJ" pitchFamily="2" charset="0"/>
              </a:rPr>
              <a:t>‡¶Î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BPML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/>
              <a:t>=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©‡¶Î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ABD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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 rot="8580000">
            <a:off x="2674524" y="700802"/>
            <a:ext cx="1583647" cy="1583647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315478" y="2609461"/>
            <a:ext cx="1219078" cy="196138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609600" y="5121223"/>
            <a:ext cx="777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SutonnyMJ" pitchFamily="2" charset="0"/>
              </a:rPr>
              <a:t>GKBfv‡e</a:t>
            </a:r>
            <a:r>
              <a:rPr lang="en-US" sz="2800" dirty="0" smtClean="0">
                <a:latin typeface="SutonnyMJ" pitchFamily="2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A, Q </a:t>
            </a:r>
            <a:r>
              <a:rPr lang="en-US" sz="2800" dirty="0" err="1" smtClean="0">
                <a:latin typeface="SutonnyMJ" pitchFamily="2" charset="0"/>
              </a:rPr>
              <a:t>Ges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B, F </a:t>
            </a:r>
            <a:r>
              <a:rPr lang="en-US" sz="2800" dirty="0" smtClean="0">
                <a:latin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</a:rPr>
              <a:t>hvM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K‡i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cÖgvY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Kiv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hvq</a:t>
            </a:r>
            <a:r>
              <a:rPr lang="en-US" sz="2800" dirty="0" smtClean="0">
                <a:latin typeface="SutonnyMJ" pitchFamily="2" charset="0"/>
              </a:rPr>
              <a:t> †h, </a:t>
            </a:r>
            <a:endParaRPr lang="en-US" sz="2800" dirty="0">
              <a:latin typeface="SutonnyMJ" pitchFamily="2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62000" y="5754469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SutonnyMJ" pitchFamily="2" charset="0"/>
              </a:rPr>
              <a:t>AvqZ</a:t>
            </a:r>
            <a:r>
              <a:rPr lang="en-US" sz="2800" dirty="0" smtClean="0">
                <a:latin typeface="SutonnyMJ" pitchFamily="2" charset="0"/>
              </a:rPr>
              <a:t>‡¶Î </a:t>
            </a:r>
            <a:r>
              <a:rPr lang="en-US" sz="2800" dirty="0" smtClean="0">
                <a:latin typeface="Times New Roman"/>
                <a:cs typeface="Times New Roman"/>
              </a:rPr>
              <a:t>CQML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smtClean="0"/>
              <a:t>=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©‡¶Î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/>
                <a:cs typeface="Times New Roman"/>
              </a:rPr>
              <a:t>CFG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ight Triangle 27"/>
          <p:cNvSpPr/>
          <p:nvPr/>
        </p:nvSpPr>
        <p:spPr>
          <a:xfrm rot="8580000">
            <a:off x="3498145" y="2008045"/>
            <a:ext cx="1584920" cy="118835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8580000">
            <a:off x="2671412" y="697690"/>
            <a:ext cx="1583647" cy="158364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8580000">
            <a:off x="4806598" y="1182002"/>
            <a:ext cx="1171567" cy="1183284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5400000">
            <a:off x="3299175" y="2596019"/>
            <a:ext cx="1972811" cy="1972811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3110283" y="3126512"/>
            <a:ext cx="2895600" cy="1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046012" y="2446957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470648" y="1265553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269833" y="2458540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96256" y="111498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3625132" y="15364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196425" y="1659354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397239" y="640103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4412736" y="458970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103924" y="4520207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5211921" y="4485460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73472" y="253678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 rot="8580000">
            <a:off x="2674524" y="700802"/>
            <a:ext cx="1583647" cy="1583647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315478" y="2609461"/>
            <a:ext cx="1219078" cy="196138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 rot="16260000" flipH="1">
            <a:off x="3469230" y="2731971"/>
            <a:ext cx="2886700" cy="755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3276601" y="1864568"/>
            <a:ext cx="2918658" cy="725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572000" y="2590800"/>
            <a:ext cx="68580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rot="-2220000">
            <a:off x="4830139" y="1195047"/>
            <a:ext cx="1139952" cy="116586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/>
        </p:nvSpPr>
        <p:spPr>
          <a:xfrm rot="8580000">
            <a:off x="3796721" y="2045367"/>
            <a:ext cx="1584920" cy="118835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8580000">
            <a:off x="2969988" y="735012"/>
            <a:ext cx="1583647" cy="158364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8580000">
            <a:off x="5105174" y="1219324"/>
            <a:ext cx="1171567" cy="1183284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3597751" y="2633341"/>
            <a:ext cx="1972811" cy="1972811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51283" y="2484279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731902" y="1190909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568409" y="249586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01527" y="1152303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30403" y="-14307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495001" y="1696676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695815" y="565459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402500" y="4557529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10497" y="452278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 rot="8580000">
            <a:off x="2973100" y="738124"/>
            <a:ext cx="1583647" cy="1583647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603195" y="2655810"/>
            <a:ext cx="1219078" cy="194177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837921" y="2646784"/>
            <a:ext cx="734983" cy="1942529"/>
          </a:xfrm>
          <a:prstGeom prst="rect">
            <a:avLst/>
          </a:prstGeom>
          <a:solidFill>
            <a:srgbClr val="E5FD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 rot="8580000">
            <a:off x="5089625" y="1222436"/>
            <a:ext cx="1171567" cy="1183284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81000" y="4956839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SutonnyMJ" pitchFamily="2" charset="0"/>
                <a:sym typeface="Symbol"/>
              </a:rPr>
              <a:t></a:t>
            </a:r>
            <a:r>
              <a:rPr lang="en-US" sz="2800" dirty="0" err="1" smtClean="0">
                <a:latin typeface="SutonnyMJ" pitchFamily="2" charset="0"/>
              </a:rPr>
              <a:t>AvqZ</a:t>
            </a:r>
            <a:r>
              <a:rPr lang="en-US" sz="2800" dirty="0" smtClean="0">
                <a:latin typeface="SutonnyMJ" pitchFamily="2" charset="0"/>
              </a:rPr>
              <a:t>‡¶Î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BPML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+ </a:t>
            </a:r>
            <a:r>
              <a:rPr lang="en-US" sz="2800" dirty="0" err="1" smtClean="0">
                <a:latin typeface="SutonnyMJ" pitchFamily="2" charset="0"/>
              </a:rPr>
              <a:t>AvqZ</a:t>
            </a:r>
            <a:r>
              <a:rPr lang="en-US" sz="2800" dirty="0" smtClean="0">
                <a:latin typeface="SutonnyMJ" pitchFamily="2" charset="0"/>
              </a:rPr>
              <a:t>‡¶Î </a:t>
            </a:r>
            <a:r>
              <a:rPr lang="en-US" sz="2800" dirty="0" smtClean="0">
                <a:latin typeface="Times New Roman"/>
                <a:cs typeface="Times New Roman"/>
              </a:rPr>
              <a:t>CQML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</a:t>
            </a:r>
          </a:p>
          <a:p>
            <a:pPr algn="ctr"/>
            <a:r>
              <a:rPr lang="en-US" sz="2800" dirty="0" smtClean="0">
                <a:latin typeface="SutonnyMJ" pitchFamily="2" charset="0"/>
              </a:rPr>
              <a:t>=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©‡¶Î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ABD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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+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©‡¶Î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/>
                <a:cs typeface="Times New Roman"/>
              </a:rPr>
              <a:t>CFG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endParaRPr lang="en-US" sz="2800" dirty="0">
              <a:latin typeface="SutonnyMJ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85956" y="458970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853387" y="2536782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</a:t>
            </a:r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3408859" y="3126512"/>
            <a:ext cx="2895600" cy="1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33400" y="5823036"/>
            <a:ext cx="800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SutonnyMJ" pitchFamily="2" charset="0"/>
              </a:rPr>
              <a:t>A_©vr</a:t>
            </a:r>
            <a:r>
              <a:rPr lang="en-US" sz="2800" dirty="0" smtClean="0">
                <a:latin typeface="SutonnyMJ" pitchFamily="2" charset="0"/>
              </a:rPr>
              <a:t>,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©‡¶Î  </a:t>
            </a:r>
            <a:r>
              <a:rPr lang="en-US" sz="2800" dirty="0" smtClean="0">
                <a:latin typeface="Times New Roman"/>
                <a:cs typeface="Times New Roman"/>
              </a:rPr>
              <a:t>BCQ</a:t>
            </a:r>
            <a:r>
              <a:rPr lang="el-GR" sz="2800" dirty="0" smtClean="0">
                <a:latin typeface="Times New Roman"/>
                <a:cs typeface="Times New Roman"/>
              </a:rPr>
              <a:t>Ρ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</a:t>
            </a:r>
          </a:p>
          <a:p>
            <a:pPr algn="ctr"/>
            <a:r>
              <a:rPr lang="en-US" sz="2800" dirty="0" smtClean="0">
                <a:latin typeface="SutonnyMJ" pitchFamily="2" charset="0"/>
              </a:rPr>
              <a:t>=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©‡¶Î </a:t>
            </a:r>
            <a:r>
              <a:rPr lang="en-US" sz="2800" dirty="0" smtClean="0">
                <a:latin typeface="Times New Roman"/>
                <a:cs typeface="Times New Roman"/>
              </a:rPr>
              <a:t>ABD</a:t>
            </a:r>
            <a:r>
              <a:rPr lang="en-US" sz="2800" dirty="0" smtClean="0">
                <a:latin typeface="Times New Roman"/>
                <a:cs typeface="Times New Roman"/>
                <a:sym typeface="Symbol"/>
              </a:rPr>
              <a:t>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r>
              <a:rPr lang="en-US" sz="2800" dirty="0" smtClean="0">
                <a:latin typeface="SutonnyMJ" pitchFamily="2" charset="0"/>
              </a:rPr>
              <a:t> + </a:t>
            </a:r>
            <a:r>
              <a:rPr lang="en-US" sz="2800" dirty="0" err="1" smtClean="0">
                <a:latin typeface="SutonnyMJ" pitchFamily="2" charset="0"/>
              </a:rPr>
              <a:t>eM</a:t>
            </a:r>
            <a:r>
              <a:rPr lang="en-US" sz="2800" dirty="0" smtClean="0">
                <a:latin typeface="SutonnyMJ" pitchFamily="2" charset="0"/>
              </a:rPr>
              <a:t>©‡¶Î </a:t>
            </a:r>
            <a:r>
              <a:rPr lang="en-US" sz="2800" dirty="0" smtClean="0">
                <a:latin typeface="Times New Roman"/>
                <a:cs typeface="Times New Roman"/>
              </a:rPr>
              <a:t>∆ACFG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Gi</a:t>
            </a:r>
            <a:r>
              <a:rPr lang="en-US" sz="2800" dirty="0" smtClean="0">
                <a:latin typeface="SutonnyMJ" pitchFamily="2" charset="0"/>
              </a:rPr>
              <a:t> †¶</a:t>
            </a:r>
            <a:r>
              <a:rPr lang="en-US" sz="2800" dirty="0" err="1" smtClean="0">
                <a:latin typeface="SutonnyMJ" pitchFamily="2" charset="0"/>
              </a:rPr>
              <a:t>Îdj</a:t>
            </a:r>
            <a:endParaRPr lang="en-US" sz="2800" dirty="0" smtClean="0">
              <a:latin typeface="SutonnyMJ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04751" y="2640570"/>
            <a:ext cx="1981772" cy="199485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3" grpId="0" animBg="1"/>
      <p:bldP spid="34" grpId="0" animBg="1"/>
      <p:bldP spid="37" grpId="0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1966" y="5192459"/>
            <a:ext cx="8915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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</a:rPr>
              <a:t>Gi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</a:rPr>
              <a:t>Dci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</a:rPr>
              <a:t> Aw¼Z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</a:rPr>
              <a:t>eM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</a:rPr>
              <a:t>©‡¶‡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</a:rPr>
              <a:t>Îi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</a:rPr>
              <a:t> †¶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</a:rPr>
              <a:t>Îdj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</a:rPr>
              <a:t>= 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2400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SutonnyMJ" pitchFamily="2" charset="0"/>
              </a:rPr>
              <a:t>evûi</a:t>
            </a:r>
            <a:r>
              <a:rPr lang="en-US" sz="2400" dirty="0" smtClean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SutonnyMJ" pitchFamily="2" charset="0"/>
              </a:rPr>
              <a:t>Dci</a:t>
            </a:r>
            <a:r>
              <a:rPr lang="en-US" sz="2400" dirty="0" smtClean="0">
                <a:solidFill>
                  <a:srgbClr val="00B050"/>
                </a:solidFill>
                <a:latin typeface="SutonnyMJ" pitchFamily="2" charset="0"/>
              </a:rPr>
              <a:t> Aw¼Z </a:t>
            </a:r>
            <a:r>
              <a:rPr lang="en-US" sz="2400" dirty="0" err="1" smtClean="0">
                <a:solidFill>
                  <a:srgbClr val="00B050"/>
                </a:solidFill>
                <a:latin typeface="SutonnyMJ" pitchFamily="2" charset="0"/>
              </a:rPr>
              <a:t>eM</a:t>
            </a:r>
            <a:r>
              <a:rPr lang="en-US" sz="2400" dirty="0" smtClean="0">
                <a:solidFill>
                  <a:srgbClr val="00B050"/>
                </a:solidFill>
                <a:latin typeface="SutonnyMJ" pitchFamily="2" charset="0"/>
              </a:rPr>
              <a:t>©‡¶‡</a:t>
            </a:r>
            <a:r>
              <a:rPr lang="en-US" sz="2400" dirty="0" err="1" smtClean="0">
                <a:solidFill>
                  <a:srgbClr val="00B050"/>
                </a:solidFill>
                <a:latin typeface="SutonnyMJ" pitchFamily="2" charset="0"/>
              </a:rPr>
              <a:t>Îi</a:t>
            </a:r>
            <a:r>
              <a:rPr lang="en-US" sz="2400" dirty="0" smtClean="0">
                <a:solidFill>
                  <a:srgbClr val="00B050"/>
                </a:solidFill>
                <a:latin typeface="SutonnyMJ" pitchFamily="2" charset="0"/>
              </a:rPr>
              <a:t> †¶</a:t>
            </a:r>
            <a:r>
              <a:rPr lang="en-US" sz="2400" dirty="0" err="1" smtClean="0">
                <a:solidFill>
                  <a:srgbClr val="00B050"/>
                </a:solidFill>
                <a:latin typeface="SutonnyMJ" pitchFamily="2" charset="0"/>
              </a:rPr>
              <a:t>Îdj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</a:rPr>
              <a:t>+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 </a:t>
            </a:r>
            <a:r>
              <a:rPr lang="en-US" sz="2400" dirty="0" err="1" smtClean="0">
                <a:solidFill>
                  <a:srgbClr val="002060"/>
                </a:solidFill>
                <a:latin typeface="SutonnyMJ" pitchFamily="2" charset="0"/>
              </a:rPr>
              <a:t>evûi</a:t>
            </a:r>
            <a:r>
              <a:rPr lang="en-US" sz="24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SutonnyMJ" pitchFamily="2" charset="0"/>
              </a:rPr>
              <a:t>Dci</a:t>
            </a:r>
            <a:r>
              <a:rPr lang="en-US" sz="2400" dirty="0" smtClean="0">
                <a:solidFill>
                  <a:srgbClr val="002060"/>
                </a:solidFill>
                <a:latin typeface="SutonnyMJ" pitchFamily="2" charset="0"/>
              </a:rPr>
              <a:t> Aw¼Z </a:t>
            </a:r>
            <a:r>
              <a:rPr lang="en-US" sz="2400" dirty="0" err="1" smtClean="0">
                <a:solidFill>
                  <a:srgbClr val="002060"/>
                </a:solidFill>
                <a:latin typeface="SutonnyMJ" pitchFamily="2" charset="0"/>
              </a:rPr>
              <a:t>eM</a:t>
            </a:r>
            <a:r>
              <a:rPr lang="en-US" sz="2400" dirty="0" smtClean="0">
                <a:solidFill>
                  <a:srgbClr val="002060"/>
                </a:solidFill>
                <a:latin typeface="SutonnyMJ" pitchFamily="2" charset="0"/>
              </a:rPr>
              <a:t>©‡¶‡</a:t>
            </a:r>
            <a:r>
              <a:rPr lang="en-US" sz="2400" dirty="0" err="1" smtClean="0">
                <a:solidFill>
                  <a:srgbClr val="002060"/>
                </a:solidFill>
                <a:latin typeface="SutonnyMJ" pitchFamily="2" charset="0"/>
              </a:rPr>
              <a:t>Îi</a:t>
            </a:r>
            <a:r>
              <a:rPr lang="en-US" sz="2400" dirty="0" smtClean="0">
                <a:solidFill>
                  <a:srgbClr val="002060"/>
                </a:solidFill>
                <a:latin typeface="SutonnyMJ" pitchFamily="2" charset="0"/>
              </a:rPr>
              <a:t>  †¶</a:t>
            </a:r>
            <a:r>
              <a:rPr lang="en-US" sz="2400" dirty="0" err="1" smtClean="0">
                <a:solidFill>
                  <a:srgbClr val="002060"/>
                </a:solidFill>
                <a:latin typeface="SutonnyMJ" pitchFamily="2" charset="0"/>
              </a:rPr>
              <a:t>Îdj</a:t>
            </a:r>
            <a:r>
              <a:rPr lang="en-US" sz="2400" dirty="0" smtClean="0">
                <a:solidFill>
                  <a:srgbClr val="002060"/>
                </a:solidFill>
                <a:latin typeface="SutonnyMJ" pitchFamily="2" charset="0"/>
              </a:rPr>
              <a:t>|</a:t>
            </a:r>
          </a:p>
          <a:p>
            <a:pPr algn="ctr"/>
            <a:r>
              <a:rPr lang="en-US" sz="2400" dirty="0" smtClean="0">
                <a:latin typeface="SutonnyMJ" pitchFamily="2" charset="0"/>
              </a:rPr>
              <a:t>             </a:t>
            </a:r>
            <a:r>
              <a:rPr lang="en-US" sz="2400" dirty="0" err="1" smtClean="0">
                <a:latin typeface="SutonnyMJ" pitchFamily="2" charset="0"/>
              </a:rPr>
              <a:t>A_©vr</a:t>
            </a:r>
            <a:r>
              <a:rPr lang="en-US" sz="2400" dirty="0" smtClean="0">
                <a:latin typeface="SutonnyMJ" pitchFamily="2" charset="0"/>
              </a:rPr>
              <a:t>,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en-US" sz="2400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400" dirty="0" smtClean="0">
                <a:latin typeface="SutonnyMJ" pitchFamily="2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SutonnyMJ" pitchFamily="2" charset="0"/>
                <a:cs typeface="Times New Roman" pitchFamily="18" charset="0"/>
                <a:sym typeface="Symbol"/>
              </a:rPr>
              <a:t></a:t>
            </a:r>
            <a:r>
              <a:rPr lang="en-US" sz="2400" dirty="0" err="1" smtClean="0">
                <a:latin typeface="SutonnyMJ" pitchFamily="2" charset="0"/>
              </a:rPr>
              <a:t>cÖgvwYZ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sym typeface="Symbol"/>
              </a:rPr>
              <a:t></a:t>
            </a:r>
            <a:endParaRPr lang="en-US" sz="2400" dirty="0" smtClean="0">
              <a:latin typeface="SutonnyMJ" pitchFamily="2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ight Triangle 23"/>
          <p:cNvSpPr/>
          <p:nvPr/>
        </p:nvSpPr>
        <p:spPr>
          <a:xfrm rot="8580000">
            <a:off x="3796721" y="2082689"/>
            <a:ext cx="1584920" cy="1188354"/>
          </a:xfrm>
          <a:prstGeom prst="rtTriangle">
            <a:avLst/>
          </a:prstGeom>
          <a:noFill/>
          <a:ln w="95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 rot="8580000">
            <a:off x="2969988" y="772334"/>
            <a:ext cx="1583647" cy="158364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8580000">
            <a:off x="5105174" y="1256646"/>
            <a:ext cx="1171567" cy="1183284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rot="5400000">
            <a:off x="3597751" y="2670663"/>
            <a:ext cx="1972811" cy="1972811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251283" y="252160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731902" y="122823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568409" y="2533184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01527" y="1189625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495001" y="141676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695815" y="60278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402500" y="4594851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510497" y="4560104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 rot="8580000">
            <a:off x="2973100" y="775446"/>
            <a:ext cx="1583647" cy="1583647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603195" y="2693132"/>
            <a:ext cx="1219078" cy="194177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837921" y="2684106"/>
            <a:ext cx="734983" cy="1942529"/>
          </a:xfrm>
          <a:prstGeom prst="rect">
            <a:avLst/>
          </a:prstGeom>
          <a:solidFill>
            <a:srgbClr val="E5FD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 rot="8580000">
            <a:off x="5089625" y="1259758"/>
            <a:ext cx="1171567" cy="1183284"/>
          </a:xfrm>
          <a:prstGeom prst="rect">
            <a:avLst/>
          </a:prstGeom>
          <a:solidFill>
            <a:srgbClr val="002060"/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604751" y="2677892"/>
            <a:ext cx="1981772" cy="19751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3830403" y="-32968"/>
            <a:ext cx="347472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932</Words>
  <Application>Microsoft Office PowerPoint</Application>
  <PresentationFormat>On-screen Show (4:3)</PresentationFormat>
  <Paragraphs>238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Md.Mahabubur Rahman</cp:lastModifiedBy>
  <cp:revision>175</cp:revision>
  <dcterms:created xsi:type="dcterms:W3CDTF">2006-08-16T00:00:00Z</dcterms:created>
  <dcterms:modified xsi:type="dcterms:W3CDTF">2013-03-28T05:27:31Z</dcterms:modified>
</cp:coreProperties>
</file>