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6" r:id="rId3"/>
    <p:sldId id="278" r:id="rId4"/>
    <p:sldId id="271" r:id="rId5"/>
    <p:sldId id="272" r:id="rId6"/>
    <p:sldId id="282" r:id="rId7"/>
    <p:sldId id="283" r:id="rId8"/>
    <p:sldId id="268" r:id="rId9"/>
    <p:sldId id="273" r:id="rId10"/>
    <p:sldId id="262" r:id="rId11"/>
    <p:sldId id="269" r:id="rId12"/>
    <p:sldId id="270" r:id="rId13"/>
    <p:sldId id="274" r:id="rId14"/>
    <p:sldId id="27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64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9900FB-8246-4A33-81AB-E63E654E3120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588668-8974-4826-9AD7-3A53FA8C3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528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88668-8974-4826-9AD7-3A53FA8C302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281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88668-8974-4826-9AD7-3A53FA8C302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320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88668-8974-4826-9AD7-3A53FA8C302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913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88668-8974-4826-9AD7-3A53FA8C302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54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1000" y="57150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98394" y="-2142024"/>
            <a:ext cx="8001000" cy="8584905"/>
            <a:chOff x="798394" y="-2142024"/>
            <a:chExt cx="8001000" cy="8584905"/>
          </a:xfrm>
        </p:grpSpPr>
        <p:sp>
          <p:nvSpPr>
            <p:cNvPr id="3" name="TextBox 2"/>
            <p:cNvSpPr txBox="1"/>
            <p:nvPr/>
          </p:nvSpPr>
          <p:spPr>
            <a:xfrm>
              <a:off x="3124200" y="-2142024"/>
              <a:ext cx="3886200" cy="4893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bn-BD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pPr algn="ctr"/>
              <a:endParaRPr lang="bn-BD" sz="40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pPr algn="ctr"/>
              <a:endParaRPr lang="bn-BD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pPr algn="ctr"/>
              <a:endParaRPr lang="bn-BD" sz="40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pPr algn="ctr"/>
              <a:r>
                <a:rPr lang="bn-BD" sz="72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স্বাগতম</a:t>
              </a:r>
            </a:p>
            <a:p>
              <a:endParaRPr lang="bn-BD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en-US" sz="40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394" y="1185081"/>
              <a:ext cx="8001000" cy="5257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9545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95300" y="457200"/>
            <a:ext cx="8343900" cy="6340971"/>
            <a:chOff x="495300" y="457200"/>
            <a:chExt cx="8343900" cy="6340971"/>
          </a:xfrm>
        </p:grpSpPr>
        <p:sp>
          <p:nvSpPr>
            <p:cNvPr id="4" name="TextBox 3"/>
            <p:cNvSpPr txBox="1"/>
            <p:nvPr/>
          </p:nvSpPr>
          <p:spPr>
            <a:xfrm>
              <a:off x="495300" y="5105400"/>
              <a:ext cx="83439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ikoshBAN" pitchFamily="2" charset="0"/>
                  <a:cs typeface="NikoshBAN" pitchFamily="2" charset="0"/>
                </a:rPr>
                <a:t>মোহাম্মদ এখলাছুর রহমান</a:t>
              </a:r>
            </a:p>
            <a:p>
              <a:pPr algn="ctr"/>
              <a:r>
                <a:rPr lang="bn-BD" sz="2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ikoshBAN" pitchFamily="2" charset="0"/>
                  <a:cs typeface="NikoshBAN" pitchFamily="2" charset="0"/>
                </a:rPr>
                <a:t>প্রভাষক</a:t>
              </a:r>
              <a:r>
                <a:rPr lang="en-US" sz="2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BD" sz="2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ikoshBAN" pitchFamily="2" charset="0"/>
                  <a:cs typeface="NikoshBAN" pitchFamily="2" charset="0"/>
                </a:rPr>
                <a:t>রসায়ন</a:t>
              </a:r>
              <a:r>
                <a:rPr lang="en-US" sz="2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ikoshBAN" pitchFamily="2" charset="0"/>
                  <a:cs typeface="NikoshBAN" pitchFamily="2" charset="0"/>
                </a:rPr>
                <a:t>)</a:t>
              </a:r>
            </a:p>
            <a:p>
              <a:pPr algn="ctr"/>
              <a:r>
                <a:rPr lang="en-US" sz="24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ikoshBAN" pitchFamily="2" charset="0"/>
                  <a:cs typeface="NikoshBAN" pitchFamily="2" charset="0"/>
                </a:rPr>
                <a:t>লালবাগ</a:t>
              </a:r>
              <a:r>
                <a:rPr lang="en-US" sz="2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ikoshBAN" pitchFamily="2" charset="0"/>
                  <a:cs typeface="NikoshBAN" pitchFamily="2" charset="0"/>
                </a:rPr>
                <a:t>মডেল</a:t>
              </a:r>
              <a:r>
                <a:rPr lang="en-US" sz="2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ikoshBAN" pitchFamily="2" charset="0"/>
                  <a:cs typeface="NikoshBAN" pitchFamily="2" charset="0"/>
                </a:rPr>
                <a:t>স্কুল</a:t>
              </a:r>
              <a:r>
                <a:rPr lang="en-US" sz="2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ikoshBAN" pitchFamily="2" charset="0"/>
                  <a:cs typeface="NikoshBAN" pitchFamily="2" charset="0"/>
                </a:rPr>
                <a:t>ওকলেজ</a:t>
              </a:r>
              <a:endParaRPr lang="bn-BD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bn-BD" sz="2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ikoshBAN" pitchFamily="2" charset="0"/>
                  <a:cs typeface="NikoshBAN" pitchFamily="2" charset="0"/>
                </a:rPr>
                <a:t>শ্রেণিঃ দশম   বিষয়ঃ রসায়ন</a:t>
              </a:r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457200"/>
              <a:ext cx="7010400" cy="43422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90541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7" t="9079" r="50971" b="74107"/>
          <a:stretch/>
        </p:blipFill>
        <p:spPr>
          <a:xfrm>
            <a:off x="672153" y="876300"/>
            <a:ext cx="2819400" cy="2362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038600" y="35814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01" t="27365" r="52360" b="55511"/>
          <a:stretch/>
        </p:blipFill>
        <p:spPr>
          <a:xfrm>
            <a:off x="5562600" y="732704"/>
            <a:ext cx="2743200" cy="26212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00" t="45136" r="49718" b="36571"/>
          <a:stretch/>
        </p:blipFill>
        <p:spPr>
          <a:xfrm>
            <a:off x="2971800" y="3565478"/>
            <a:ext cx="333375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527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57400" y="2623908"/>
            <a:ext cx="5257800" cy="1200329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অণুর আকৃতি</a:t>
            </a:r>
            <a:endParaRPr lang="en-US" sz="7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89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95600" y="533400"/>
            <a:ext cx="3581400" cy="92333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8143" y="2514600"/>
            <a:ext cx="8229600" cy="34163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 পাঠ শেষে শিক্ষার্থীরা</a:t>
            </a:r>
            <a:r>
              <a:rPr lang="en-US" sz="36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bn-BD" sz="36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36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685800" indent="-685800">
              <a:buFont typeface="Arial" pitchFamily="34" charset="0"/>
              <a:buChar char="•"/>
            </a:pPr>
            <a:r>
              <a:rPr lang="bn-BD" sz="36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অণুর</a:t>
            </a: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আকৃতি</a:t>
            </a:r>
            <a:r>
              <a:rPr lang="bn-BD" sz="36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36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কী বলতে পারবে।</a:t>
            </a:r>
          </a:p>
          <a:p>
            <a:pPr marL="685800" indent="-685800">
              <a:buFont typeface="Arial" pitchFamily="34" charset="0"/>
              <a:buChar char="•"/>
            </a:pPr>
            <a:r>
              <a:rPr lang="bn-BD" sz="36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বিভিন্ন অণুর গঠন ব্যাখ্যা  </a:t>
            </a:r>
            <a:r>
              <a:rPr lang="bn-BD" sz="36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করতে পারবে।</a:t>
            </a:r>
          </a:p>
          <a:p>
            <a:pPr marL="685800" indent="-685800">
              <a:buFont typeface="Arial" pitchFamily="34" charset="0"/>
              <a:buChar char="•"/>
            </a:pPr>
            <a:r>
              <a:rPr lang="bn-BD" sz="36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অণুর গঠনের পাথর্ক্যের কারণ বিশ্লেষণ করতে</a:t>
            </a:r>
            <a:r>
              <a:rPr lang="bn-BD" sz="36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পারবে।</a:t>
            </a:r>
            <a:endParaRPr lang="en-US" sz="36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059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48400" y="2909048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Be</a:t>
            </a:r>
            <a:endParaRPr lang="en-US" sz="4000" dirty="0"/>
          </a:p>
        </p:txBody>
      </p:sp>
      <p:sp>
        <p:nvSpPr>
          <p:cNvPr id="11" name="Right Arrow 10"/>
          <p:cNvSpPr/>
          <p:nvPr/>
        </p:nvSpPr>
        <p:spPr>
          <a:xfrm>
            <a:off x="3762512" y="3159569"/>
            <a:ext cx="657087" cy="381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-58503" y="3027290"/>
            <a:ext cx="3642317" cy="732810"/>
            <a:chOff x="-58503" y="3027290"/>
            <a:chExt cx="3642317" cy="732810"/>
          </a:xfrm>
        </p:grpSpPr>
        <p:sp>
          <p:nvSpPr>
            <p:cNvPr id="5" name="TextBox 4"/>
            <p:cNvSpPr txBox="1"/>
            <p:nvPr/>
          </p:nvSpPr>
          <p:spPr>
            <a:xfrm>
              <a:off x="2898014" y="3027290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err="1" smtClean="0"/>
                <a:t>Cl</a:t>
              </a:r>
              <a:endParaRPr lang="en-US" sz="40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-58503" y="3052214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err="1" smtClean="0"/>
                <a:t>Cl</a:t>
              </a:r>
              <a:endParaRPr lang="en-US" sz="4000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2123933" y="3343142"/>
              <a:ext cx="2286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143000" y="3337109"/>
              <a:ext cx="2286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Multiply 8"/>
            <p:cNvSpPr/>
            <p:nvPr/>
          </p:nvSpPr>
          <p:spPr>
            <a:xfrm>
              <a:off x="2516944" y="3203167"/>
              <a:ext cx="293567" cy="314543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Multiply 9"/>
            <p:cNvSpPr/>
            <p:nvPr/>
          </p:nvSpPr>
          <p:spPr>
            <a:xfrm>
              <a:off x="727880" y="3248886"/>
              <a:ext cx="293567" cy="314543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145843" y="3052214"/>
              <a:ext cx="98775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smtClean="0"/>
                <a:t>  Be</a:t>
              </a:r>
              <a:endParaRPr lang="en-US" sz="4000" dirty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419600" y="2989199"/>
            <a:ext cx="2007358" cy="707886"/>
            <a:chOff x="4419600" y="2989199"/>
            <a:chExt cx="2007358" cy="707886"/>
          </a:xfrm>
        </p:grpSpPr>
        <p:sp>
          <p:nvSpPr>
            <p:cNvPr id="15" name="Rectangle 14"/>
            <p:cNvSpPr/>
            <p:nvPr/>
          </p:nvSpPr>
          <p:spPr>
            <a:xfrm flipV="1">
              <a:off x="5120185" y="3373623"/>
              <a:ext cx="1306773" cy="45719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419600" y="2989199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err="1" smtClean="0"/>
                <a:t>Cl</a:t>
              </a:r>
              <a:endParaRPr lang="en-US" sz="4000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7273119" y="2921078"/>
            <a:ext cx="1952768" cy="707886"/>
            <a:chOff x="7273119" y="2921078"/>
            <a:chExt cx="1952768" cy="707886"/>
          </a:xfrm>
        </p:grpSpPr>
        <p:sp>
          <p:nvSpPr>
            <p:cNvPr id="14" name="Rectangle 13"/>
            <p:cNvSpPr/>
            <p:nvPr/>
          </p:nvSpPr>
          <p:spPr>
            <a:xfrm>
              <a:off x="7273119" y="3324395"/>
              <a:ext cx="1237397" cy="45719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540087" y="2921078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err="1" smtClean="0"/>
                <a:t>Cl</a:t>
              </a:r>
              <a:endParaRPr lang="en-US" sz="4000" dirty="0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164575" y="311728"/>
            <a:ext cx="2590800" cy="830997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সরল রৈখিক</a:t>
            </a:r>
            <a:endParaRPr lang="en-US" sz="48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351236" y="4648200"/>
            <a:ext cx="24223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/>
              <a:t>চিত্র</a:t>
            </a:r>
            <a:r>
              <a:rPr lang="en-US" sz="2800" dirty="0" smtClean="0"/>
              <a:t> – BeCl</a:t>
            </a:r>
            <a:r>
              <a:rPr lang="en-US" sz="2800" baseline="-25000" dirty="0"/>
              <a:t>2</a:t>
            </a:r>
            <a:endParaRPr lang="en-US" sz="2800" dirty="0"/>
          </a:p>
          <a:p>
            <a:pPr algn="ctr"/>
            <a:endParaRPr lang="en-US" sz="2800" dirty="0"/>
          </a:p>
        </p:txBody>
      </p:sp>
      <p:grpSp>
        <p:nvGrpSpPr>
          <p:cNvPr id="32" name="Group 31"/>
          <p:cNvGrpSpPr/>
          <p:nvPr/>
        </p:nvGrpSpPr>
        <p:grpSpPr>
          <a:xfrm>
            <a:off x="5563736" y="1502553"/>
            <a:ext cx="2588525" cy="1572291"/>
            <a:chOff x="5563736" y="1502553"/>
            <a:chExt cx="2588525" cy="1572291"/>
          </a:xfrm>
        </p:grpSpPr>
        <p:sp>
          <p:nvSpPr>
            <p:cNvPr id="25" name="Left Bracket 24"/>
            <p:cNvSpPr/>
            <p:nvPr/>
          </p:nvSpPr>
          <p:spPr>
            <a:xfrm rot="5400000">
              <a:off x="6610280" y="1615957"/>
              <a:ext cx="588558" cy="2329216"/>
            </a:xfrm>
            <a:prstGeom prst="lef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563736" y="1502553"/>
              <a:ext cx="258852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বন্ধন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কোণ</a:t>
              </a:r>
              <a:endParaRPr lang="en-US" sz="2400" dirty="0" smtClean="0"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১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80</a:t>
              </a:r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˙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6418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 animBg="1"/>
      <p:bldP spid="19" grpId="0" animBg="1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92551" y="3810853"/>
            <a:ext cx="83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Cl</a:t>
            </a:r>
            <a:endParaRPr lang="en-US" sz="4000" dirty="0"/>
          </a:p>
        </p:txBody>
      </p:sp>
      <p:sp>
        <p:nvSpPr>
          <p:cNvPr id="12" name="Right Arrow 11"/>
          <p:cNvSpPr/>
          <p:nvPr/>
        </p:nvSpPr>
        <p:spPr>
          <a:xfrm>
            <a:off x="4191000" y="2408592"/>
            <a:ext cx="1219200" cy="563208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705600" y="2266189"/>
            <a:ext cx="106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B</a:t>
            </a:r>
            <a:endParaRPr lang="en-US" sz="4000" dirty="0"/>
          </a:p>
        </p:txBody>
      </p:sp>
      <p:sp>
        <p:nvSpPr>
          <p:cNvPr id="15" name="Rectangle 14"/>
          <p:cNvSpPr/>
          <p:nvPr/>
        </p:nvSpPr>
        <p:spPr>
          <a:xfrm rot="1675285" flipH="1">
            <a:off x="6376648" y="2834247"/>
            <a:ext cx="45719" cy="9334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7830882">
            <a:off x="7659615" y="2712528"/>
            <a:ext cx="47705" cy="1128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691415" y="1484339"/>
            <a:ext cx="3358487" cy="2445094"/>
            <a:chOff x="527713" y="1700706"/>
            <a:chExt cx="3358487" cy="2445094"/>
          </a:xfrm>
        </p:grpSpPr>
        <p:sp>
          <p:nvSpPr>
            <p:cNvPr id="2" name="TextBox 1"/>
            <p:cNvSpPr txBox="1"/>
            <p:nvPr/>
          </p:nvSpPr>
          <p:spPr>
            <a:xfrm>
              <a:off x="1828800" y="2743200"/>
              <a:ext cx="1066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/>
                <a:t>B</a:t>
              </a:r>
              <a:endParaRPr lang="en-US" sz="4000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535233" y="1700706"/>
              <a:ext cx="1066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err="1" smtClean="0"/>
                <a:t>Cl</a:t>
              </a:r>
              <a:endParaRPr lang="en-US" sz="4000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27713" y="3293814"/>
              <a:ext cx="838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err="1" smtClean="0"/>
                <a:t>Cl</a:t>
              </a:r>
              <a:endParaRPr lang="en-US" sz="4000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1828800" y="2408830"/>
              <a:ext cx="152400" cy="3048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Multiply 6"/>
            <p:cNvSpPr/>
            <p:nvPr/>
          </p:nvSpPr>
          <p:spPr>
            <a:xfrm>
              <a:off x="2068633" y="2408830"/>
              <a:ext cx="293567" cy="314543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Multiply 7"/>
            <p:cNvSpPr/>
            <p:nvPr/>
          </p:nvSpPr>
          <p:spPr>
            <a:xfrm>
              <a:off x="2584831" y="3269599"/>
              <a:ext cx="293567" cy="314543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Multiply 8"/>
            <p:cNvSpPr/>
            <p:nvPr/>
          </p:nvSpPr>
          <p:spPr>
            <a:xfrm flipH="1">
              <a:off x="1084997" y="3285514"/>
              <a:ext cx="304800" cy="282714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1161197" y="3606083"/>
              <a:ext cx="152400" cy="3048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2655698" y="3649639"/>
              <a:ext cx="152400" cy="3048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048000" y="3437914"/>
              <a:ext cx="838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err="1" smtClean="0"/>
                <a:t>Cl</a:t>
              </a:r>
              <a:endParaRPr lang="en-US" sz="4000" dirty="0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015894" y="3723732"/>
            <a:ext cx="83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Cl</a:t>
            </a:r>
            <a:endParaRPr lang="en-US" sz="4000" dirty="0"/>
          </a:p>
        </p:txBody>
      </p:sp>
      <p:grpSp>
        <p:nvGrpSpPr>
          <p:cNvPr id="29" name="Group 28"/>
          <p:cNvGrpSpPr/>
          <p:nvPr/>
        </p:nvGrpSpPr>
        <p:grpSpPr>
          <a:xfrm>
            <a:off x="6606641" y="558849"/>
            <a:ext cx="838200" cy="1713734"/>
            <a:chOff x="6599479" y="782336"/>
            <a:chExt cx="838200" cy="1713734"/>
          </a:xfrm>
        </p:grpSpPr>
        <p:sp>
          <p:nvSpPr>
            <p:cNvPr id="14" name="Rectangle 13"/>
            <p:cNvSpPr/>
            <p:nvPr/>
          </p:nvSpPr>
          <p:spPr>
            <a:xfrm>
              <a:off x="6880858" y="1567270"/>
              <a:ext cx="45719" cy="928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599479" y="782336"/>
              <a:ext cx="838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err="1" smtClean="0"/>
                <a:t>Cl</a:t>
              </a:r>
              <a:endParaRPr lang="en-US" sz="4000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2895600" y="204906"/>
            <a:ext cx="2667000" cy="830997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ত্রিভূজীয়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7945824" y="1490222"/>
            <a:ext cx="707886" cy="1981890"/>
            <a:chOff x="7945824" y="1490222"/>
            <a:chExt cx="707886" cy="1981890"/>
          </a:xfrm>
        </p:grpSpPr>
        <p:sp>
          <p:nvSpPr>
            <p:cNvPr id="24" name="TextBox 23"/>
            <p:cNvSpPr txBox="1"/>
            <p:nvPr/>
          </p:nvSpPr>
          <p:spPr>
            <a:xfrm rot="16200000">
              <a:off x="7308822" y="2127224"/>
              <a:ext cx="198189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বন্ধন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 smtClean="0">
                  <a:latin typeface="NikoshBAN" pitchFamily="2" charset="0"/>
                  <a:cs typeface="NikoshBAN" pitchFamily="2" charset="0"/>
                </a:rPr>
                <a:t>কোণ</a:t>
              </a:r>
              <a:endParaRPr lang="en-US" sz="2000" dirty="0" smtClean="0"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bn-BD" sz="2000" dirty="0" smtClean="0">
                  <a:latin typeface="NikoshBAN" pitchFamily="2" charset="0"/>
                  <a:cs typeface="NikoshBAN" pitchFamily="2" charset="0"/>
                </a:rPr>
                <a:t>১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2</a:t>
              </a:r>
              <a:r>
                <a:rPr lang="bn-BD" sz="2000" dirty="0" smtClean="0">
                  <a:latin typeface="NikoshBAN" pitchFamily="2" charset="0"/>
                  <a:cs typeface="NikoshBAN" pitchFamily="2" charset="0"/>
                </a:rPr>
                <a:t>০˙</a:t>
              </a:r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5" name="Left Bracket 24"/>
            <p:cNvSpPr/>
            <p:nvPr/>
          </p:nvSpPr>
          <p:spPr>
            <a:xfrm flipH="1">
              <a:off x="8015894" y="1498183"/>
              <a:ext cx="637816" cy="1795631"/>
            </a:xfrm>
            <a:prstGeom prst="lef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3302061" y="5353853"/>
            <a:ext cx="24223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/>
              <a:t>চিত্র</a:t>
            </a:r>
            <a:r>
              <a:rPr lang="en-US" sz="2800" dirty="0" smtClean="0"/>
              <a:t> – BCl</a:t>
            </a:r>
            <a:r>
              <a:rPr lang="en-US" sz="2800" baseline="-25000" dirty="0"/>
              <a:t>3</a:t>
            </a:r>
            <a:endParaRPr lang="en-US" sz="2800" dirty="0"/>
          </a:p>
          <a:p>
            <a:pPr algn="ctr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96650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3" grpId="0"/>
      <p:bldP spid="15" grpId="0" animBg="1"/>
      <p:bldP spid="16" grpId="0" animBg="1"/>
      <p:bldP spid="19" grpId="0"/>
      <p:bldP spid="22" grpId="0" animBg="1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own Arrow 13"/>
          <p:cNvSpPr/>
          <p:nvPr/>
        </p:nvSpPr>
        <p:spPr>
          <a:xfrm rot="16200000">
            <a:off x="4083520" y="3032269"/>
            <a:ext cx="838201" cy="90248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6049043" y="3170456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C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6654962" y="1066800"/>
            <a:ext cx="854826" cy="1936602"/>
            <a:chOff x="6654962" y="1066800"/>
            <a:chExt cx="854826" cy="1936602"/>
          </a:xfrm>
        </p:grpSpPr>
        <p:sp>
          <p:nvSpPr>
            <p:cNvPr id="27" name="Rectangle 26"/>
            <p:cNvSpPr/>
            <p:nvPr/>
          </p:nvSpPr>
          <p:spPr>
            <a:xfrm>
              <a:off x="7030616" y="1971455"/>
              <a:ext cx="45719" cy="103194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654962" y="1066800"/>
              <a:ext cx="854826" cy="1778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 smtClean="0"/>
                <a:t>H</a:t>
              </a:r>
              <a:endParaRPr lang="en-US" sz="5400" dirty="0"/>
            </a:p>
            <a:p>
              <a:pPr algn="ctr"/>
              <a:endParaRPr lang="en-US" sz="5400" dirty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5547519" y="3777521"/>
            <a:ext cx="843002" cy="2616359"/>
            <a:chOff x="5547519" y="3777521"/>
            <a:chExt cx="843002" cy="2616359"/>
          </a:xfrm>
        </p:grpSpPr>
        <p:sp>
          <p:nvSpPr>
            <p:cNvPr id="29" name="Rectangle 28"/>
            <p:cNvSpPr/>
            <p:nvPr/>
          </p:nvSpPr>
          <p:spPr>
            <a:xfrm rot="1640188">
              <a:off x="6344802" y="3777521"/>
              <a:ext cx="45719" cy="1171106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547519" y="4802309"/>
              <a:ext cx="394566" cy="15915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/>
                <a:t>H</a:t>
              </a:r>
            </a:p>
            <a:p>
              <a:endParaRPr lang="en-US" sz="4800" dirty="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705771" y="3965156"/>
            <a:ext cx="533400" cy="2636481"/>
            <a:chOff x="6705771" y="3965156"/>
            <a:chExt cx="533400" cy="2636481"/>
          </a:xfrm>
        </p:grpSpPr>
        <p:sp>
          <p:nvSpPr>
            <p:cNvPr id="30" name="Rectangle 29"/>
            <p:cNvSpPr/>
            <p:nvPr/>
          </p:nvSpPr>
          <p:spPr>
            <a:xfrm>
              <a:off x="6972471" y="3965156"/>
              <a:ext cx="58145" cy="98274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705771" y="4261090"/>
              <a:ext cx="533400" cy="2340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800" dirty="0" smtClean="0"/>
                <a:t>  </a:t>
              </a:r>
              <a:r>
                <a:rPr lang="en-US" sz="4800" dirty="0" smtClean="0"/>
                <a:t>H</a:t>
              </a:r>
              <a:endParaRPr lang="en-US" sz="4800" dirty="0"/>
            </a:p>
            <a:p>
              <a:endParaRPr lang="en-US" sz="4800" dirty="0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7764571" y="3720805"/>
            <a:ext cx="1146487" cy="2454188"/>
            <a:chOff x="7739959" y="3751293"/>
            <a:chExt cx="1146487" cy="2454188"/>
          </a:xfrm>
        </p:grpSpPr>
        <p:sp>
          <p:nvSpPr>
            <p:cNvPr id="28" name="Rectangle 27"/>
            <p:cNvSpPr/>
            <p:nvPr/>
          </p:nvSpPr>
          <p:spPr>
            <a:xfrm rot="8392277">
              <a:off x="7739959" y="3751293"/>
              <a:ext cx="45719" cy="108696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124446" y="3864934"/>
              <a:ext cx="762000" cy="2340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800" dirty="0" smtClean="0"/>
                <a:t>    </a:t>
              </a:r>
              <a:r>
                <a:rPr lang="en-US" sz="4800" dirty="0" smtClean="0"/>
                <a:t>H</a:t>
              </a:r>
              <a:endParaRPr lang="en-US" sz="4800" dirty="0"/>
            </a:p>
            <a:p>
              <a:pPr algn="ctr"/>
              <a:endParaRPr lang="en-US" sz="48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-273794" y="2075879"/>
            <a:ext cx="4114800" cy="2751202"/>
            <a:chOff x="-273794" y="2075879"/>
            <a:chExt cx="4114800" cy="2751202"/>
          </a:xfrm>
        </p:grpSpPr>
        <p:sp>
          <p:nvSpPr>
            <p:cNvPr id="2" name="TextBox 1"/>
            <p:cNvSpPr txBox="1"/>
            <p:nvPr/>
          </p:nvSpPr>
          <p:spPr>
            <a:xfrm>
              <a:off x="-273794" y="3003442"/>
              <a:ext cx="41148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6000" dirty="0" smtClean="0"/>
                <a:t>     </a:t>
              </a:r>
              <a:r>
                <a:rPr lang="en-US" sz="4800" dirty="0" smtClean="0"/>
                <a:t>C</a:t>
              </a:r>
              <a:r>
                <a:rPr lang="bn-BD" sz="6000" dirty="0" smtClean="0"/>
                <a:t>  </a:t>
              </a:r>
              <a:r>
                <a:rPr lang="en-US" sz="6000" dirty="0" smtClean="0"/>
                <a:t> </a:t>
              </a:r>
              <a:r>
                <a:rPr lang="en-US" sz="4800" dirty="0" smtClean="0"/>
                <a:t>H</a:t>
              </a:r>
              <a:endParaRPr lang="en-US" sz="4800" dirty="0"/>
            </a:p>
          </p:txBody>
        </p:sp>
        <p:sp>
          <p:nvSpPr>
            <p:cNvPr id="5" name="Oval 4"/>
            <p:cNvSpPr/>
            <p:nvPr/>
          </p:nvSpPr>
          <p:spPr>
            <a:xfrm flipH="1">
              <a:off x="1181081" y="3580539"/>
              <a:ext cx="229312" cy="122429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 flipH="1">
              <a:off x="2524972" y="3228304"/>
              <a:ext cx="217832" cy="181819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746685" y="2846632"/>
              <a:ext cx="561833" cy="314543"/>
              <a:chOff x="1685484" y="2846632"/>
              <a:chExt cx="561833" cy="314543"/>
            </a:xfrm>
          </p:grpSpPr>
          <p:sp>
            <p:nvSpPr>
              <p:cNvPr id="3" name="Oval 2"/>
              <p:cNvSpPr/>
              <p:nvPr/>
            </p:nvSpPr>
            <p:spPr>
              <a:xfrm flipH="1">
                <a:off x="1685484" y="2886880"/>
                <a:ext cx="196244" cy="206739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Multiply 6"/>
              <p:cNvSpPr/>
              <p:nvPr/>
            </p:nvSpPr>
            <p:spPr>
              <a:xfrm>
                <a:off x="1953750" y="2846632"/>
                <a:ext cx="293567" cy="314543"/>
              </a:xfrm>
              <a:prstGeom prst="mathMultiply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Multiply 7"/>
            <p:cNvSpPr/>
            <p:nvPr/>
          </p:nvSpPr>
          <p:spPr>
            <a:xfrm>
              <a:off x="1181082" y="3261618"/>
              <a:ext cx="240328" cy="221892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Multiply 8"/>
            <p:cNvSpPr/>
            <p:nvPr/>
          </p:nvSpPr>
          <p:spPr>
            <a:xfrm>
              <a:off x="1715755" y="3931440"/>
              <a:ext cx="412327" cy="182768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Multiply 9"/>
            <p:cNvSpPr/>
            <p:nvPr/>
          </p:nvSpPr>
          <p:spPr>
            <a:xfrm>
              <a:off x="2524972" y="3511273"/>
              <a:ext cx="286069" cy="295225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306277" y="2075879"/>
              <a:ext cx="135368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/>
                <a:t>H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33324" y="4119195"/>
              <a:ext cx="170056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000" dirty="0" smtClean="0"/>
                <a:t>   </a:t>
              </a:r>
              <a:r>
                <a:rPr lang="en-US" sz="4000" dirty="0" smtClean="0"/>
                <a:t>H</a:t>
              </a:r>
              <a:endParaRPr lang="en-US" sz="40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28298" y="3071614"/>
              <a:ext cx="40502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/>
                <a:t>H</a:t>
              </a:r>
            </a:p>
          </p:txBody>
        </p:sp>
        <p:sp>
          <p:nvSpPr>
            <p:cNvPr id="31" name="Oval 30"/>
            <p:cNvSpPr/>
            <p:nvPr/>
          </p:nvSpPr>
          <p:spPr>
            <a:xfrm flipH="1">
              <a:off x="2138401" y="3932389"/>
              <a:ext cx="217832" cy="181819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276600" y="457200"/>
            <a:ext cx="2756207" cy="707886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/>
              <a:t>চতুস্থলকীয়</a:t>
            </a:r>
            <a:endParaRPr lang="en-US" sz="4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426246" y="5875157"/>
            <a:ext cx="24223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/>
              <a:t>চিত্র</a:t>
            </a:r>
            <a:r>
              <a:rPr lang="en-US" sz="2800" dirty="0" smtClean="0"/>
              <a:t> – CH</a:t>
            </a:r>
            <a:r>
              <a:rPr lang="en-US" sz="2800" baseline="-25000" dirty="0"/>
              <a:t>4</a:t>
            </a:r>
            <a:endParaRPr lang="en-US" sz="2800" dirty="0"/>
          </a:p>
          <a:p>
            <a:pPr algn="ctr"/>
            <a:endParaRPr lang="en-US" sz="2800" dirty="0"/>
          </a:p>
        </p:txBody>
      </p:sp>
      <p:grpSp>
        <p:nvGrpSpPr>
          <p:cNvPr id="20" name="Group 19"/>
          <p:cNvGrpSpPr/>
          <p:nvPr/>
        </p:nvGrpSpPr>
        <p:grpSpPr>
          <a:xfrm rot="10800000">
            <a:off x="7954043" y="1425358"/>
            <a:ext cx="894926" cy="3073475"/>
            <a:chOff x="5137881" y="1691566"/>
            <a:chExt cx="894926" cy="3073475"/>
          </a:xfrm>
        </p:grpSpPr>
        <p:sp>
          <p:nvSpPr>
            <p:cNvPr id="15" name="Right Bracket 14"/>
            <p:cNvSpPr/>
            <p:nvPr/>
          </p:nvSpPr>
          <p:spPr>
            <a:xfrm rot="10800000">
              <a:off x="5137881" y="1691566"/>
              <a:ext cx="620787" cy="3073475"/>
            </a:xfrm>
            <a:prstGeom prst="righ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/>
            <p:nvPr/>
          </p:nvSpPr>
          <p:spPr>
            <a:xfrm rot="5400000">
              <a:off x="4323046" y="2836538"/>
              <a:ext cx="258852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বন্ধন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কোণ</a:t>
              </a:r>
              <a:endParaRPr lang="en-US" sz="2400" dirty="0" smtClean="0"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১০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9.5</a:t>
              </a:r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˙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7599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6" grpId="0"/>
      <p:bldP spid="16" grpId="0" animBg="1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/>
          <p:cNvGrpSpPr/>
          <p:nvPr/>
        </p:nvGrpSpPr>
        <p:grpSpPr>
          <a:xfrm>
            <a:off x="6714043" y="2084895"/>
            <a:ext cx="557101" cy="229961"/>
            <a:chOff x="6714043" y="2084895"/>
            <a:chExt cx="557101" cy="229961"/>
          </a:xfrm>
        </p:grpSpPr>
        <p:sp>
          <p:nvSpPr>
            <p:cNvPr id="16" name="Oval 15"/>
            <p:cNvSpPr/>
            <p:nvPr/>
          </p:nvSpPr>
          <p:spPr>
            <a:xfrm flipH="1">
              <a:off x="7074900" y="2084895"/>
              <a:ext cx="196244" cy="206739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 flipH="1">
              <a:off x="6714043" y="2108117"/>
              <a:ext cx="196244" cy="206739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ight Arrow 20"/>
          <p:cNvSpPr/>
          <p:nvPr/>
        </p:nvSpPr>
        <p:spPr>
          <a:xfrm>
            <a:off x="4114800" y="2324909"/>
            <a:ext cx="1273720" cy="50806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6248400" y="2520848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986178" y="2235666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N</a:t>
            </a:r>
            <a:endParaRPr lang="en-US" sz="4800" dirty="0"/>
          </a:p>
        </p:txBody>
      </p:sp>
      <p:grpSp>
        <p:nvGrpSpPr>
          <p:cNvPr id="55" name="Group 54"/>
          <p:cNvGrpSpPr/>
          <p:nvPr/>
        </p:nvGrpSpPr>
        <p:grpSpPr>
          <a:xfrm>
            <a:off x="6569677" y="3143086"/>
            <a:ext cx="1206690" cy="2036725"/>
            <a:chOff x="6569677" y="3143086"/>
            <a:chExt cx="1206690" cy="2036725"/>
          </a:xfrm>
        </p:grpSpPr>
        <p:sp>
          <p:nvSpPr>
            <p:cNvPr id="36" name="TextBox 35"/>
            <p:cNvSpPr txBox="1"/>
            <p:nvPr/>
          </p:nvSpPr>
          <p:spPr>
            <a:xfrm>
              <a:off x="6569677" y="3610151"/>
              <a:ext cx="120669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4800" dirty="0" smtClean="0"/>
            </a:p>
            <a:p>
              <a:r>
                <a:rPr lang="en-US" sz="4800" dirty="0" smtClean="0"/>
                <a:t> H</a:t>
              </a:r>
              <a:endParaRPr lang="en-US" sz="4800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6977915" y="3143086"/>
              <a:ext cx="45719" cy="114883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7823589" y="2899125"/>
            <a:ext cx="2226780" cy="1911355"/>
            <a:chOff x="7823589" y="2899125"/>
            <a:chExt cx="2226780" cy="1911355"/>
          </a:xfrm>
        </p:grpSpPr>
        <p:sp>
          <p:nvSpPr>
            <p:cNvPr id="35" name="TextBox 34"/>
            <p:cNvSpPr txBox="1"/>
            <p:nvPr/>
          </p:nvSpPr>
          <p:spPr>
            <a:xfrm>
              <a:off x="8145369" y="3979483"/>
              <a:ext cx="1905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/>
                <a:t>H</a:t>
              </a:r>
              <a:endParaRPr lang="en-US" sz="4800" dirty="0"/>
            </a:p>
          </p:txBody>
        </p:sp>
        <p:sp>
          <p:nvSpPr>
            <p:cNvPr id="39" name="Rectangle 38"/>
            <p:cNvSpPr/>
            <p:nvPr/>
          </p:nvSpPr>
          <p:spPr>
            <a:xfrm rot="8430026" flipH="1">
              <a:off x="7823589" y="2899125"/>
              <a:ext cx="45719" cy="130807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4588420" y="3503506"/>
            <a:ext cx="2267611" cy="1395822"/>
            <a:chOff x="4588420" y="3503506"/>
            <a:chExt cx="2267611" cy="1395822"/>
          </a:xfrm>
        </p:grpSpPr>
        <p:sp>
          <p:nvSpPr>
            <p:cNvPr id="33" name="TextBox 32"/>
            <p:cNvSpPr txBox="1"/>
            <p:nvPr/>
          </p:nvSpPr>
          <p:spPr>
            <a:xfrm>
              <a:off x="4588420" y="4068331"/>
              <a:ext cx="1600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/>
                <a:t>  H</a:t>
              </a:r>
              <a:endParaRPr lang="en-US" sz="4800" dirty="0"/>
            </a:p>
          </p:txBody>
        </p:sp>
        <p:sp>
          <p:nvSpPr>
            <p:cNvPr id="40" name="Rectangle 39"/>
            <p:cNvSpPr/>
            <p:nvPr/>
          </p:nvSpPr>
          <p:spPr>
            <a:xfrm rot="13749474">
              <a:off x="6148227" y="2853742"/>
              <a:ext cx="58039" cy="135756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3716026" y="5730325"/>
            <a:ext cx="24223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/>
              <a:t>চিত্র</a:t>
            </a:r>
            <a:r>
              <a:rPr lang="en-US" sz="2800" dirty="0" smtClean="0"/>
              <a:t> – NH</a:t>
            </a:r>
            <a:r>
              <a:rPr lang="en-US" sz="2800" baseline="-25000" dirty="0"/>
              <a:t>3</a:t>
            </a:r>
            <a:endParaRPr lang="en-US" sz="2800" dirty="0"/>
          </a:p>
          <a:p>
            <a:pPr algn="ctr"/>
            <a:endParaRPr lang="en-US" sz="2800" dirty="0"/>
          </a:p>
        </p:txBody>
      </p:sp>
      <p:sp>
        <p:nvSpPr>
          <p:cNvPr id="44" name="TextBox 43"/>
          <p:cNvSpPr txBox="1"/>
          <p:nvPr/>
        </p:nvSpPr>
        <p:spPr>
          <a:xfrm>
            <a:off x="3382154" y="439003"/>
            <a:ext cx="2756207" cy="707886"/>
          </a:xfrm>
          <a:prstGeom prst="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/>
              <a:t>পিরামিডীয়</a:t>
            </a:r>
            <a:endParaRPr lang="en-US" sz="4000" b="1" dirty="0"/>
          </a:p>
        </p:txBody>
      </p:sp>
      <p:grpSp>
        <p:nvGrpSpPr>
          <p:cNvPr id="52" name="Group 51"/>
          <p:cNvGrpSpPr/>
          <p:nvPr/>
        </p:nvGrpSpPr>
        <p:grpSpPr>
          <a:xfrm>
            <a:off x="4862" y="1730037"/>
            <a:ext cx="5044154" cy="2554684"/>
            <a:chOff x="4862" y="1730037"/>
            <a:chExt cx="5044154" cy="2554684"/>
          </a:xfrm>
        </p:grpSpPr>
        <p:grpSp>
          <p:nvGrpSpPr>
            <p:cNvPr id="50" name="Group 49"/>
            <p:cNvGrpSpPr/>
            <p:nvPr/>
          </p:nvGrpSpPr>
          <p:grpSpPr>
            <a:xfrm>
              <a:off x="4862" y="1730037"/>
              <a:ext cx="5044154" cy="2554684"/>
              <a:chOff x="4862" y="1730037"/>
              <a:chExt cx="5044154" cy="2554684"/>
            </a:xfrm>
          </p:grpSpPr>
          <p:grpSp>
            <p:nvGrpSpPr>
              <p:cNvPr id="49" name="Group 48"/>
              <p:cNvGrpSpPr/>
              <p:nvPr/>
            </p:nvGrpSpPr>
            <p:grpSpPr>
              <a:xfrm>
                <a:off x="1066800" y="2729608"/>
                <a:ext cx="1205836" cy="768269"/>
                <a:chOff x="1066800" y="2729608"/>
                <a:chExt cx="1205836" cy="768269"/>
              </a:xfrm>
            </p:grpSpPr>
            <p:sp>
              <p:nvSpPr>
                <p:cNvPr id="12" name="Oval 11"/>
                <p:cNvSpPr/>
                <p:nvPr/>
              </p:nvSpPr>
              <p:spPr>
                <a:xfrm flipH="1">
                  <a:off x="1066800" y="2729608"/>
                  <a:ext cx="196244" cy="20673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" name="Multiply 10"/>
                <p:cNvSpPr/>
                <p:nvPr/>
              </p:nvSpPr>
              <p:spPr>
                <a:xfrm>
                  <a:off x="1979069" y="3183334"/>
                  <a:ext cx="293567" cy="314543"/>
                </a:xfrm>
                <a:prstGeom prst="mathMultiply">
                  <a:avLst/>
                </a:prstGeom>
                <a:solidFill>
                  <a:srgbClr val="00206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" name="Oval 9"/>
              <p:cNvSpPr/>
              <p:nvPr/>
            </p:nvSpPr>
            <p:spPr>
              <a:xfrm flipH="1">
                <a:off x="1656381" y="3223582"/>
                <a:ext cx="196244" cy="206739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6" name="Group 45"/>
              <p:cNvGrpSpPr/>
              <p:nvPr/>
            </p:nvGrpSpPr>
            <p:grpSpPr>
              <a:xfrm>
                <a:off x="4862" y="1730037"/>
                <a:ext cx="5044154" cy="2554684"/>
                <a:chOff x="59284" y="1730037"/>
                <a:chExt cx="5044154" cy="2554684"/>
              </a:xfrm>
            </p:grpSpPr>
            <p:grpSp>
              <p:nvGrpSpPr>
                <p:cNvPr id="31" name="Group 30"/>
                <p:cNvGrpSpPr/>
                <p:nvPr/>
              </p:nvGrpSpPr>
              <p:grpSpPr>
                <a:xfrm>
                  <a:off x="59284" y="2074844"/>
                  <a:ext cx="5044154" cy="2209877"/>
                  <a:chOff x="59284" y="2074844"/>
                  <a:chExt cx="5044154" cy="2209877"/>
                </a:xfrm>
              </p:grpSpPr>
              <p:sp>
                <p:nvSpPr>
                  <p:cNvPr id="4" name="TextBox 3"/>
                  <p:cNvSpPr txBox="1"/>
                  <p:nvPr/>
                </p:nvSpPr>
                <p:spPr>
                  <a:xfrm>
                    <a:off x="59284" y="2727587"/>
                    <a:ext cx="1600200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800" dirty="0" smtClean="0"/>
                      <a:t>  H</a:t>
                    </a:r>
                    <a:endParaRPr lang="en-US" sz="4800" dirty="0"/>
                  </a:p>
                </p:txBody>
              </p:sp>
              <p:sp>
                <p:nvSpPr>
                  <p:cNvPr id="3" name="TextBox 2"/>
                  <p:cNvSpPr txBox="1"/>
                  <p:nvPr/>
                </p:nvSpPr>
                <p:spPr>
                  <a:xfrm>
                    <a:off x="996600" y="2074844"/>
                    <a:ext cx="1981200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4800" dirty="0" smtClean="0"/>
                      <a:t>N</a:t>
                    </a:r>
                    <a:endParaRPr lang="en-US" sz="4800" dirty="0"/>
                  </a:p>
                </p:txBody>
              </p:sp>
              <p:sp>
                <p:nvSpPr>
                  <p:cNvPr id="5" name="TextBox 4"/>
                  <p:cNvSpPr txBox="1"/>
                  <p:nvPr/>
                </p:nvSpPr>
                <p:spPr>
                  <a:xfrm>
                    <a:off x="3198438" y="2669275"/>
                    <a:ext cx="1905000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800" dirty="0" smtClean="0"/>
                      <a:t>H</a:t>
                    </a:r>
                    <a:endParaRPr lang="en-US" sz="4800" dirty="0"/>
                  </a:p>
                </p:txBody>
              </p:sp>
              <p:sp>
                <p:nvSpPr>
                  <p:cNvPr id="8" name="TextBox 7"/>
                  <p:cNvSpPr txBox="1"/>
                  <p:nvPr/>
                </p:nvSpPr>
                <p:spPr>
                  <a:xfrm>
                    <a:off x="1672988" y="3453724"/>
                    <a:ext cx="1206690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800" dirty="0" smtClean="0"/>
                      <a:t>H</a:t>
                    </a:r>
                    <a:endParaRPr lang="en-US" sz="4800" dirty="0"/>
                  </a:p>
                </p:txBody>
              </p:sp>
              <p:sp>
                <p:nvSpPr>
                  <p:cNvPr id="13" name="Oval 12"/>
                  <p:cNvSpPr/>
                  <p:nvPr/>
                </p:nvSpPr>
                <p:spPr>
                  <a:xfrm flipH="1">
                    <a:off x="2781556" y="2936347"/>
                    <a:ext cx="196244" cy="206739"/>
                  </a:xfrm>
                  <a:prstGeom prst="ellipse">
                    <a:avLst/>
                  </a:prstGeom>
                  <a:solidFill>
                    <a:schemeClr val="tx2">
                      <a:lumMod val="60000"/>
                      <a:lumOff val="4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5" name="Group 44"/>
                <p:cNvGrpSpPr/>
                <p:nvPr/>
              </p:nvGrpSpPr>
              <p:grpSpPr>
                <a:xfrm>
                  <a:off x="1659484" y="1730037"/>
                  <a:ext cx="613951" cy="229302"/>
                  <a:chOff x="1659484" y="1730037"/>
                  <a:chExt cx="613951" cy="229302"/>
                </a:xfrm>
              </p:grpSpPr>
              <p:sp>
                <p:nvSpPr>
                  <p:cNvPr id="14" name="Oval 13"/>
                  <p:cNvSpPr/>
                  <p:nvPr/>
                </p:nvSpPr>
                <p:spPr>
                  <a:xfrm flipH="1">
                    <a:off x="1659484" y="1752600"/>
                    <a:ext cx="196244" cy="206739"/>
                  </a:xfrm>
                  <a:prstGeom prst="ellipse">
                    <a:avLst/>
                  </a:prstGeom>
                  <a:solidFill>
                    <a:srgbClr val="C0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" name="Oval 14"/>
                  <p:cNvSpPr/>
                  <p:nvPr/>
                </p:nvSpPr>
                <p:spPr>
                  <a:xfrm flipH="1">
                    <a:off x="2077191" y="1730037"/>
                    <a:ext cx="196244" cy="206739"/>
                  </a:xfrm>
                  <a:prstGeom prst="ellipse">
                    <a:avLst/>
                  </a:prstGeom>
                  <a:solidFill>
                    <a:srgbClr val="C0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19" name="Multiply 18"/>
              <p:cNvSpPr/>
              <p:nvPr/>
            </p:nvSpPr>
            <p:spPr>
              <a:xfrm>
                <a:off x="2678472" y="2621804"/>
                <a:ext cx="293567" cy="314543"/>
              </a:xfrm>
              <a:prstGeom prst="mathMultiply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1" name="Multiply 50"/>
            <p:cNvSpPr/>
            <p:nvPr/>
          </p:nvSpPr>
          <p:spPr>
            <a:xfrm>
              <a:off x="1018138" y="2985813"/>
              <a:ext cx="293567" cy="314543"/>
            </a:xfrm>
            <a:prstGeom prst="mathMultiply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639937" y="3466991"/>
            <a:ext cx="2588525" cy="2263334"/>
            <a:chOff x="5639937" y="3466991"/>
            <a:chExt cx="2588525" cy="2263334"/>
          </a:xfrm>
        </p:grpSpPr>
        <p:sp>
          <p:nvSpPr>
            <p:cNvPr id="2" name="Left Bracket 1"/>
            <p:cNvSpPr/>
            <p:nvPr/>
          </p:nvSpPr>
          <p:spPr>
            <a:xfrm rot="16200000">
              <a:off x="6715329" y="2756619"/>
              <a:ext cx="512492" cy="1933236"/>
            </a:xfrm>
            <a:prstGeom prst="lef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639937" y="4899328"/>
              <a:ext cx="258852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বন্ধন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কোণ</a:t>
              </a:r>
              <a:endParaRPr lang="en-US" sz="2400" dirty="0" smtClean="0"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১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07</a:t>
              </a:r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˙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7934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4" grpId="0"/>
      <p:bldP spid="42" grpId="0"/>
      <p:bldP spid="4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ight Arrow 21"/>
          <p:cNvSpPr/>
          <p:nvPr/>
        </p:nvSpPr>
        <p:spPr>
          <a:xfrm>
            <a:off x="3208040" y="2349903"/>
            <a:ext cx="1446663" cy="696269"/>
          </a:xfrm>
          <a:prstGeom prst="rightArrow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248400" y="2076143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O</a:t>
            </a:r>
            <a:endParaRPr lang="en-US" sz="48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5944291" y="1915530"/>
            <a:ext cx="1082595" cy="558558"/>
            <a:chOff x="5913308" y="1818156"/>
            <a:chExt cx="1082595" cy="558558"/>
          </a:xfrm>
        </p:grpSpPr>
        <p:sp>
          <p:nvSpPr>
            <p:cNvPr id="20" name="Oval 19"/>
            <p:cNvSpPr/>
            <p:nvPr/>
          </p:nvSpPr>
          <p:spPr>
            <a:xfrm flipH="1">
              <a:off x="6695467" y="1888672"/>
              <a:ext cx="137903" cy="279279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913308" y="1818156"/>
              <a:ext cx="1082595" cy="558558"/>
              <a:chOff x="5913308" y="1818156"/>
              <a:chExt cx="1082595" cy="558558"/>
            </a:xfrm>
          </p:grpSpPr>
          <p:sp>
            <p:nvSpPr>
              <p:cNvPr id="21" name="Oval 20"/>
              <p:cNvSpPr/>
              <p:nvPr/>
            </p:nvSpPr>
            <p:spPr>
              <a:xfrm flipH="1">
                <a:off x="6858000" y="2097435"/>
                <a:ext cx="137903" cy="279279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18"/>
              <p:cNvSpPr/>
              <p:nvPr/>
            </p:nvSpPr>
            <p:spPr>
              <a:xfrm flipH="1">
                <a:off x="6051211" y="1818156"/>
                <a:ext cx="137903" cy="279279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/>
              <p:cNvSpPr/>
              <p:nvPr/>
            </p:nvSpPr>
            <p:spPr>
              <a:xfrm flipH="1">
                <a:off x="5913308" y="2056482"/>
                <a:ext cx="137903" cy="279279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3" name="TextBox 32"/>
          <p:cNvSpPr txBox="1"/>
          <p:nvPr/>
        </p:nvSpPr>
        <p:spPr>
          <a:xfrm>
            <a:off x="3295004" y="510247"/>
            <a:ext cx="2756207" cy="707886"/>
          </a:xfrm>
          <a:prstGeom prst="rect">
            <a:avLst/>
          </a:prstGeom>
          <a:noFill/>
          <a:ln w="19050">
            <a:solidFill>
              <a:schemeClr val="tx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Λ-</a:t>
            </a:r>
            <a:r>
              <a:rPr lang="en-US" sz="4000" b="1" dirty="0" err="1" smtClean="0"/>
              <a:t>আকৃতির</a:t>
            </a:r>
            <a:endParaRPr lang="en-US" sz="4000" b="1" dirty="0" smtClean="0"/>
          </a:p>
        </p:txBody>
      </p:sp>
      <p:sp>
        <p:nvSpPr>
          <p:cNvPr id="34" name="TextBox 33"/>
          <p:cNvSpPr txBox="1"/>
          <p:nvPr/>
        </p:nvSpPr>
        <p:spPr>
          <a:xfrm>
            <a:off x="3535616" y="5562600"/>
            <a:ext cx="24223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/>
              <a:t>চিত্র</a:t>
            </a:r>
            <a:r>
              <a:rPr lang="en-US" sz="2800" dirty="0" smtClean="0"/>
              <a:t> –H</a:t>
            </a:r>
            <a:r>
              <a:rPr lang="en-US" sz="2800" baseline="-25000" dirty="0" smtClean="0"/>
              <a:t>2</a:t>
            </a:r>
            <a:r>
              <a:rPr lang="en-US" sz="2800" dirty="0"/>
              <a:t>O</a:t>
            </a:r>
          </a:p>
          <a:p>
            <a:pPr algn="ctr"/>
            <a:endParaRPr lang="en-US" sz="28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5055248" y="2656725"/>
            <a:ext cx="918017" cy="1709290"/>
            <a:chOff x="5055248" y="2656725"/>
            <a:chExt cx="918017" cy="1709290"/>
          </a:xfrm>
        </p:grpSpPr>
        <p:sp>
          <p:nvSpPr>
            <p:cNvPr id="7" name="Rectangle 6"/>
            <p:cNvSpPr/>
            <p:nvPr/>
          </p:nvSpPr>
          <p:spPr>
            <a:xfrm rot="1605003">
              <a:off x="5915317" y="2656725"/>
              <a:ext cx="57948" cy="105029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055248" y="3658129"/>
              <a:ext cx="90156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000" dirty="0">
                  <a:latin typeface="Times New Roman" pitchFamily="18" charset="0"/>
                  <a:cs typeface="Times New Roman" pitchFamily="18" charset="0"/>
                </a:rPr>
                <a:t>H</a:t>
              </a:r>
              <a:endParaRPr lang="en-US" sz="4000" dirty="0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7190574" y="2705835"/>
            <a:ext cx="886626" cy="2328005"/>
            <a:chOff x="7190574" y="2705835"/>
            <a:chExt cx="886626" cy="2328005"/>
          </a:xfrm>
        </p:grpSpPr>
        <p:sp>
          <p:nvSpPr>
            <p:cNvPr id="36" name="Rectangle 35"/>
            <p:cNvSpPr/>
            <p:nvPr/>
          </p:nvSpPr>
          <p:spPr>
            <a:xfrm rot="9388399">
              <a:off x="7190574" y="2705835"/>
              <a:ext cx="48343" cy="115583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467600" y="3710401"/>
              <a:ext cx="6096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000" dirty="0">
                  <a:latin typeface="Times New Roman" pitchFamily="18" charset="0"/>
                  <a:cs typeface="Times New Roman" pitchFamily="18" charset="0"/>
                </a:rPr>
                <a:t>H</a:t>
              </a:r>
              <a:endParaRPr lang="en-US" sz="4000" dirty="0"/>
            </a:p>
            <a:p>
              <a:endParaRPr lang="en-US" sz="4000" dirty="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233640" y="1218133"/>
            <a:ext cx="2307756" cy="3046988"/>
            <a:chOff x="233640" y="1218133"/>
            <a:chExt cx="2307756" cy="3046988"/>
          </a:xfrm>
        </p:grpSpPr>
        <p:sp>
          <p:nvSpPr>
            <p:cNvPr id="10" name="TextBox 9"/>
            <p:cNvSpPr txBox="1"/>
            <p:nvPr/>
          </p:nvSpPr>
          <p:spPr>
            <a:xfrm>
              <a:off x="1181036" y="1218133"/>
              <a:ext cx="707042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800" dirty="0" smtClean="0"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bn-BD" sz="4800" dirty="0" smtClean="0">
                  <a:latin typeface="Times New Roman" pitchFamily="18" charset="0"/>
                  <a:cs typeface="Times New Roman" pitchFamily="18" charset="0"/>
                </a:rPr>
                <a:t>    </a:t>
              </a:r>
              <a:r>
                <a:rPr lang="en-US" sz="4800" dirty="0" smtClean="0">
                  <a:latin typeface="Times New Roman" pitchFamily="18" charset="0"/>
                  <a:cs typeface="Times New Roman" pitchFamily="18" charset="0"/>
                </a:rPr>
                <a:t>O</a:t>
              </a:r>
              <a:endParaRPr lang="bn-BD" sz="4800" dirty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bn-BD" sz="4800" dirty="0" smtClean="0">
                  <a:latin typeface="Times New Roman" pitchFamily="18" charset="0"/>
                  <a:cs typeface="Times New Roman" pitchFamily="18" charset="0"/>
                </a:rPr>
                <a:t>          </a:t>
              </a:r>
            </a:p>
            <a:p>
              <a:r>
                <a:rPr lang="bn-BD" sz="4800" dirty="0" smtClean="0">
                  <a:latin typeface="Times New Roman" pitchFamily="18" charset="0"/>
                  <a:cs typeface="Times New Roman" pitchFamily="18" charset="0"/>
                </a:rPr>
                <a:t>      </a:t>
              </a:r>
              <a:endParaRPr lang="en-US" sz="4800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233640" y="1736388"/>
              <a:ext cx="2307756" cy="2020080"/>
              <a:chOff x="243285" y="1779694"/>
              <a:chExt cx="2307756" cy="2020080"/>
            </a:xfrm>
          </p:grpSpPr>
          <p:sp>
            <p:nvSpPr>
              <p:cNvPr id="17" name="Oval 16"/>
              <p:cNvSpPr/>
              <p:nvPr/>
            </p:nvSpPr>
            <p:spPr>
              <a:xfrm flipH="1">
                <a:off x="1086317" y="1823746"/>
                <a:ext cx="137903" cy="279279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Multiply 23"/>
              <p:cNvSpPr/>
              <p:nvPr/>
            </p:nvSpPr>
            <p:spPr>
              <a:xfrm>
                <a:off x="1604016" y="2938934"/>
                <a:ext cx="274965" cy="356481"/>
              </a:xfrm>
              <a:prstGeom prst="mathMultiply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1902710" y="2907139"/>
                <a:ext cx="64833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4800" dirty="0">
                    <a:latin typeface="Times New Roman" pitchFamily="18" charset="0"/>
                    <a:cs typeface="Times New Roman" pitchFamily="18" charset="0"/>
                  </a:rPr>
                  <a:t>H</a:t>
                </a:r>
                <a:endParaRPr lang="en-US" sz="4800" dirty="0"/>
              </a:p>
            </p:txBody>
          </p:sp>
          <p:sp>
            <p:nvSpPr>
              <p:cNvPr id="3" name="TextBox 2"/>
              <p:cNvSpPr txBox="1"/>
              <p:nvPr/>
            </p:nvSpPr>
            <p:spPr>
              <a:xfrm>
                <a:off x="243285" y="2968777"/>
                <a:ext cx="84303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4800" dirty="0" smtClean="0">
                    <a:latin typeface="Times New Roman" pitchFamily="18" charset="0"/>
                    <a:cs typeface="Times New Roman" pitchFamily="18" charset="0"/>
                  </a:rPr>
                  <a:t>H</a:t>
                </a:r>
                <a:endParaRPr lang="en-US" sz="4800" dirty="0"/>
              </a:p>
            </p:txBody>
          </p:sp>
          <p:sp>
            <p:nvSpPr>
              <p:cNvPr id="27" name="Oval 26"/>
              <p:cNvSpPr/>
              <p:nvPr/>
            </p:nvSpPr>
            <p:spPr>
              <a:xfrm flipH="1">
                <a:off x="825083" y="2076143"/>
                <a:ext cx="137903" cy="279279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/>
              <p:cNvSpPr/>
              <p:nvPr/>
            </p:nvSpPr>
            <p:spPr>
              <a:xfrm flipH="1">
                <a:off x="1788691" y="1779694"/>
                <a:ext cx="137903" cy="279279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/>
              <p:cNvSpPr/>
              <p:nvPr/>
            </p:nvSpPr>
            <p:spPr>
              <a:xfrm flipH="1">
                <a:off x="1937757" y="2104304"/>
                <a:ext cx="137903" cy="279279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/>
              <p:cNvSpPr/>
              <p:nvPr/>
            </p:nvSpPr>
            <p:spPr>
              <a:xfrm flipH="1">
                <a:off x="619373" y="2659655"/>
                <a:ext cx="137903" cy="27927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/>
              <p:cNvSpPr/>
              <p:nvPr/>
            </p:nvSpPr>
            <p:spPr>
              <a:xfrm flipH="1">
                <a:off x="1902926" y="2659654"/>
                <a:ext cx="137903" cy="27927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0" name="Multiply 39"/>
            <p:cNvSpPr/>
            <p:nvPr/>
          </p:nvSpPr>
          <p:spPr>
            <a:xfrm>
              <a:off x="854969" y="2760693"/>
              <a:ext cx="274965" cy="356481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5486831" y="3133231"/>
            <a:ext cx="2417271" cy="1488640"/>
            <a:chOff x="5486831" y="3133231"/>
            <a:chExt cx="2417271" cy="1488640"/>
          </a:xfrm>
        </p:grpSpPr>
        <p:sp>
          <p:nvSpPr>
            <p:cNvPr id="47" name="Left Bracket 46"/>
            <p:cNvSpPr/>
            <p:nvPr/>
          </p:nvSpPr>
          <p:spPr>
            <a:xfrm rot="16200000">
              <a:off x="6296818" y="2727795"/>
              <a:ext cx="512492" cy="1323363"/>
            </a:xfrm>
            <a:prstGeom prst="lef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486831" y="3790874"/>
              <a:ext cx="241727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বন্ধন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কোণ</a:t>
              </a:r>
              <a:endParaRPr lang="en-US" sz="2400" dirty="0" smtClean="0"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১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04.5</a:t>
              </a:r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˙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329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4" grpId="0"/>
      <p:bldP spid="33" grpId="0" animBg="1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1600200" y="304800"/>
            <a:ext cx="5791200" cy="1447800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3657600"/>
            <a:ext cx="8686800" cy="1754326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C00000"/>
                </a:solidFill>
              </a:rPr>
              <a:t>১।  SiCl</a:t>
            </a:r>
            <a:r>
              <a:rPr lang="en-US" sz="3600" baseline="-25000" dirty="0" smtClean="0">
                <a:solidFill>
                  <a:srgbClr val="C00000"/>
                </a:solidFill>
              </a:rPr>
              <a:t>4</a:t>
            </a:r>
            <a:r>
              <a:rPr lang="en-US" sz="3600" dirty="0" smtClean="0">
                <a:solidFill>
                  <a:srgbClr val="C00000"/>
                </a:solidFill>
              </a:rPr>
              <a:t> , PH</a:t>
            </a:r>
            <a:r>
              <a:rPr lang="en-US" sz="3600" baseline="-25000" dirty="0" smtClean="0">
                <a:solidFill>
                  <a:srgbClr val="C00000"/>
                </a:solidFill>
              </a:rPr>
              <a:t>3</a:t>
            </a:r>
            <a:r>
              <a:rPr lang="en-US" sz="3600" dirty="0" smtClean="0">
                <a:solidFill>
                  <a:srgbClr val="C00000"/>
                </a:solidFill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</a:rPr>
              <a:t>এবং</a:t>
            </a:r>
            <a:r>
              <a:rPr lang="en-US" sz="3600" dirty="0" smtClean="0">
                <a:solidFill>
                  <a:srgbClr val="C00000"/>
                </a:solidFill>
              </a:rPr>
              <a:t>  H</a:t>
            </a:r>
            <a:r>
              <a:rPr lang="en-US" sz="3600" baseline="-25000" dirty="0" smtClean="0">
                <a:solidFill>
                  <a:srgbClr val="C00000"/>
                </a:solidFill>
              </a:rPr>
              <a:t>2</a:t>
            </a:r>
            <a:r>
              <a:rPr lang="en-US" sz="3600" dirty="0" smtClean="0">
                <a:solidFill>
                  <a:srgbClr val="C00000"/>
                </a:solidFill>
              </a:rPr>
              <a:t>S  </a:t>
            </a:r>
            <a:r>
              <a:rPr lang="en-US" sz="3600" dirty="0" err="1" smtClean="0">
                <a:solidFill>
                  <a:srgbClr val="C00000"/>
                </a:solidFill>
              </a:rPr>
              <a:t>অণুর</a:t>
            </a:r>
            <a:endParaRPr lang="en-US" sz="3600" dirty="0" smtClean="0">
              <a:solidFill>
                <a:srgbClr val="C00000"/>
              </a:solidFill>
            </a:endParaRPr>
          </a:p>
          <a:p>
            <a:pPr algn="ctr"/>
            <a:r>
              <a:rPr lang="en-US" sz="3600" dirty="0" smtClean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</a:rPr>
              <a:t>আকৃতি</a:t>
            </a:r>
            <a:r>
              <a:rPr lang="bn-BD" sz="3600" dirty="0" smtClean="0">
                <a:solidFill>
                  <a:srgbClr val="C00000"/>
                </a:solidFill>
              </a:rPr>
              <a:t>র </a:t>
            </a:r>
            <a:r>
              <a:rPr lang="en-US" sz="3600" dirty="0" err="1" smtClean="0">
                <a:solidFill>
                  <a:srgbClr val="C00000"/>
                </a:solidFill>
              </a:rPr>
              <a:t>চিত্র</a:t>
            </a:r>
            <a:r>
              <a:rPr lang="en-US" sz="3600" dirty="0" smtClean="0">
                <a:solidFill>
                  <a:srgbClr val="C00000"/>
                </a:solidFill>
              </a:rPr>
              <a:t>   </a:t>
            </a:r>
            <a:r>
              <a:rPr lang="en-US" sz="3600" dirty="0" err="1" smtClean="0">
                <a:solidFill>
                  <a:srgbClr val="C00000"/>
                </a:solidFill>
              </a:rPr>
              <a:t>এঁকে</a:t>
            </a:r>
            <a:r>
              <a:rPr lang="en-US" sz="3600" dirty="0" smtClean="0">
                <a:solidFill>
                  <a:srgbClr val="C00000"/>
                </a:solidFill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</a:rPr>
              <a:t>ব্যাখ্যা</a:t>
            </a:r>
            <a:r>
              <a:rPr lang="en-US" sz="3600" dirty="0" smtClean="0">
                <a:solidFill>
                  <a:srgbClr val="C00000"/>
                </a:solidFill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</a:rPr>
              <a:t>কর</a:t>
            </a:r>
            <a:r>
              <a:rPr lang="en-US" sz="3600" dirty="0" smtClean="0">
                <a:solidFill>
                  <a:srgbClr val="C00000"/>
                </a:solidFill>
              </a:rPr>
              <a:t> ।</a:t>
            </a:r>
            <a:endParaRPr lang="en-US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7505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2200" y="5486400"/>
            <a:ext cx="37491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/>
              <a:t> </a:t>
            </a:r>
            <a:endParaRPr lang="en-US" sz="7200" dirty="0"/>
          </a:p>
        </p:txBody>
      </p:sp>
      <p:sp>
        <p:nvSpPr>
          <p:cNvPr id="5" name="TextBox 4"/>
          <p:cNvSpPr txBox="1"/>
          <p:nvPr/>
        </p:nvSpPr>
        <p:spPr>
          <a:xfrm>
            <a:off x="3733800" y="762000"/>
            <a:ext cx="2590800" cy="707886"/>
          </a:xfrm>
          <a:prstGeom prst="rect">
            <a:avLst/>
          </a:prstGeom>
          <a:noFill/>
          <a:ln w="28575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</a:rPr>
              <a:t>মূল্যায়ন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6777" y="2377857"/>
            <a:ext cx="7620000" cy="3108543"/>
          </a:xfrm>
          <a:prstGeom prst="rect">
            <a:avLst/>
          </a:prstGeom>
          <a:noFill/>
          <a:ln w="38100">
            <a:solidFill>
              <a:schemeClr val="bg2">
                <a:lumMod val="1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2">
                    <a:lumMod val="10000"/>
                  </a:schemeClr>
                </a:solidFill>
              </a:rPr>
              <a:t>১।</a:t>
            </a:r>
            <a:r>
              <a:rPr lang="bn-B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bn-BD" sz="2800" dirty="0" smtClean="0">
                <a:solidFill>
                  <a:schemeClr val="bg2">
                    <a:lumMod val="10000"/>
                  </a:schemeClr>
                </a:solidFill>
              </a:rPr>
              <a:t>অণুর আকৃতি কি ?</a:t>
            </a:r>
          </a:p>
          <a:p>
            <a:endParaRPr lang="bn-BD" sz="2800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bn-BD" sz="2800" dirty="0" smtClean="0">
                <a:solidFill>
                  <a:schemeClr val="bg2">
                    <a:lumMod val="10000"/>
                  </a:schemeClr>
                </a:solidFill>
              </a:rPr>
              <a:t>২। </a:t>
            </a:r>
            <a:r>
              <a:rPr lang="bn-BD" sz="2800" dirty="0">
                <a:solidFill>
                  <a:schemeClr val="bg2">
                    <a:lumMod val="10000"/>
                  </a:schemeClr>
                </a:solidFill>
              </a:rPr>
              <a:t>অণুর আকৃতি </a:t>
            </a:r>
            <a:r>
              <a:rPr lang="bn-BD" sz="2800" dirty="0" smtClean="0">
                <a:solidFill>
                  <a:schemeClr val="bg2">
                    <a:lumMod val="10000"/>
                  </a:schemeClr>
                </a:solidFill>
              </a:rPr>
              <a:t>নির্নয়ে মুক্ত জোড় ও বন্ধন জোড়       ইলেকট্রনের ভূমিকা কী ?</a:t>
            </a:r>
          </a:p>
          <a:p>
            <a:endParaRPr lang="bn-BD" sz="2800" dirty="0" smtClean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bn-BD" sz="28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</a:p>
          <a:p>
            <a:endParaRPr lang="en-US" sz="28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26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1371600"/>
            <a:ext cx="3886200" cy="707886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chemeClr val="accent5">
                    <a:lumMod val="50000"/>
                  </a:schemeClr>
                </a:solidFill>
              </a:rPr>
              <a:t>বাড়ির কাজ</a:t>
            </a:r>
            <a:endParaRPr lang="en-US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2743200"/>
            <a:ext cx="8070376" cy="120032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7030A0"/>
                </a:solidFill>
              </a:rPr>
              <a:t>১।  </a:t>
            </a:r>
            <a:r>
              <a:rPr lang="en-US" sz="2400" dirty="0" smtClean="0">
                <a:solidFill>
                  <a:srgbClr val="7030A0"/>
                </a:solidFill>
              </a:rPr>
              <a:t>CH</a:t>
            </a:r>
            <a:r>
              <a:rPr lang="en-US" sz="2400" baseline="-25000" dirty="0" smtClean="0">
                <a:solidFill>
                  <a:srgbClr val="7030A0"/>
                </a:solidFill>
              </a:rPr>
              <a:t>4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</a:rPr>
              <a:t>, </a:t>
            </a:r>
            <a:r>
              <a:rPr lang="en-US" sz="2400" dirty="0" smtClean="0">
                <a:solidFill>
                  <a:srgbClr val="7030A0"/>
                </a:solidFill>
              </a:rPr>
              <a:t>NH</a:t>
            </a:r>
            <a:r>
              <a:rPr lang="en-US" sz="2400" baseline="-25000" dirty="0" smtClean="0">
                <a:solidFill>
                  <a:srgbClr val="7030A0"/>
                </a:solidFill>
              </a:rPr>
              <a:t>3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>
                <a:solidFill>
                  <a:srgbClr val="7030A0"/>
                </a:solidFill>
              </a:rPr>
              <a:t>এবং</a:t>
            </a:r>
            <a:r>
              <a:rPr lang="en-US" sz="2400" dirty="0">
                <a:solidFill>
                  <a:srgbClr val="7030A0"/>
                </a:solidFill>
              </a:rPr>
              <a:t>  </a:t>
            </a:r>
            <a:r>
              <a:rPr lang="en-US" sz="2400" dirty="0" smtClean="0">
                <a:solidFill>
                  <a:srgbClr val="7030A0"/>
                </a:solidFill>
              </a:rPr>
              <a:t>H</a:t>
            </a:r>
            <a:r>
              <a:rPr lang="en-US" sz="2400" baseline="-25000" dirty="0" smtClean="0">
                <a:solidFill>
                  <a:srgbClr val="7030A0"/>
                </a:solidFill>
              </a:rPr>
              <a:t>2</a:t>
            </a:r>
            <a:r>
              <a:rPr lang="en-US" sz="2400" dirty="0" smtClean="0">
                <a:solidFill>
                  <a:srgbClr val="7030A0"/>
                </a:solidFill>
              </a:rPr>
              <a:t>O</a:t>
            </a:r>
            <a:r>
              <a:rPr lang="bn-BD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অণুর</a:t>
            </a:r>
            <a:r>
              <a:rPr lang="bn-BD" sz="2400" dirty="0" smtClean="0">
                <a:solidFill>
                  <a:srgbClr val="7030A0"/>
                </a:solidFill>
              </a:rPr>
              <a:t> যোজ্যতা স্তরের ইলেকট্রণীয় কাঠামো একই হলেও অণুর আকৃতি ভিন্ন</a:t>
            </a:r>
            <a:r>
              <a:rPr lang="en-US" sz="2400" dirty="0" smtClean="0">
                <a:solidFill>
                  <a:srgbClr val="7030A0"/>
                </a:solidFill>
              </a:rPr>
              <a:t>  </a:t>
            </a:r>
            <a:r>
              <a:rPr lang="bn-BD" sz="2400" dirty="0" smtClean="0">
                <a:solidFill>
                  <a:srgbClr val="7030A0"/>
                </a:solidFill>
              </a:rPr>
              <a:t>কেন ?</a:t>
            </a:r>
            <a:r>
              <a:rPr lang="en-US" sz="2400" dirty="0" smtClean="0">
                <a:solidFill>
                  <a:srgbClr val="7030A0"/>
                </a:solidFill>
              </a:rPr>
              <a:t>  </a:t>
            </a:r>
            <a:r>
              <a:rPr lang="en-US" sz="2400" dirty="0" err="1" smtClean="0">
                <a:solidFill>
                  <a:srgbClr val="7030A0"/>
                </a:solidFill>
              </a:rPr>
              <a:t>ব্যাখ্যা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কর</a:t>
            </a:r>
            <a:r>
              <a:rPr lang="en-US" sz="2400" dirty="0" smtClean="0">
                <a:solidFill>
                  <a:srgbClr val="7030A0"/>
                </a:solidFill>
              </a:rPr>
              <a:t> ।</a:t>
            </a:r>
            <a:endParaRPr lang="en-US" sz="2400" dirty="0">
              <a:solidFill>
                <a:srgbClr val="7030A0"/>
              </a:solidFill>
            </a:endParaRPr>
          </a:p>
          <a:p>
            <a:endParaRPr lang="en-US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13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85800" y="1600200"/>
            <a:ext cx="7620000" cy="4914900"/>
            <a:chOff x="724469" y="1219200"/>
            <a:chExt cx="7620000" cy="4914900"/>
          </a:xfrm>
        </p:grpSpPr>
        <p:sp>
          <p:nvSpPr>
            <p:cNvPr id="2" name="TextBox 1"/>
            <p:cNvSpPr txBox="1"/>
            <p:nvPr/>
          </p:nvSpPr>
          <p:spPr>
            <a:xfrm>
              <a:off x="2819400" y="1219200"/>
              <a:ext cx="3581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000" dirty="0" smtClean="0">
                  <a:solidFill>
                    <a:srgbClr val="002060"/>
                  </a:solidFill>
                </a:rPr>
                <a:t>ধন্যবাদ</a:t>
              </a:r>
              <a:endParaRPr lang="en-US" sz="4000" dirty="0">
                <a:solidFill>
                  <a:srgbClr val="002060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469" y="1927086"/>
              <a:ext cx="7620000" cy="42070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716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761</TotalTime>
  <Words>212</Words>
  <Application>Microsoft Office PowerPoint</Application>
  <PresentationFormat>On-screen Show (4:3)</PresentationFormat>
  <Paragraphs>94</Paragraphs>
  <Slides>14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</cp:lastModifiedBy>
  <cp:revision>126</cp:revision>
  <dcterms:created xsi:type="dcterms:W3CDTF">2006-08-16T00:00:00Z</dcterms:created>
  <dcterms:modified xsi:type="dcterms:W3CDTF">2013-07-10T12:44:51Z</dcterms:modified>
</cp:coreProperties>
</file>