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8" r:id="rId6"/>
    <p:sldId id="260" r:id="rId7"/>
    <p:sldId id="261" r:id="rId8"/>
    <p:sldId id="270" r:id="rId9"/>
    <p:sldId id="262" r:id="rId10"/>
    <p:sldId id="263" r:id="rId11"/>
    <p:sldId id="271" r:id="rId12"/>
    <p:sldId id="272" r:id="rId13"/>
    <p:sldId id="264" r:id="rId14"/>
    <p:sldId id="265" r:id="rId15"/>
    <p:sldId id="266" r:id="rId16"/>
    <p:sldId id="269" r:id="rId17"/>
    <p:sldId id="267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9" autoAdjust="0"/>
    <p:restoredTop sz="94660"/>
  </p:normalViewPr>
  <p:slideViewPr>
    <p:cSldViewPr>
      <p:cViewPr>
        <p:scale>
          <a:sx n="73" d="100"/>
          <a:sy n="73" d="100"/>
        </p:scale>
        <p:origin x="-324" y="8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AE0C13-E278-4608-A1C4-DDB619358B28}" type="datetimeFigureOut">
              <a:rPr lang="en-US" smtClean="0"/>
              <a:t>10-Jul-13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00780D-A059-4DD3-852C-C0DD841D5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8671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00780D-A059-4DD3-852C-C0DD841D5B0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8135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00780D-A059-4DD3-852C-C0DD841D5B0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084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8976-FAC0-4FA2-BB72-A52FD03CC420}" type="datetimeFigureOut">
              <a:rPr lang="en-US" smtClean="0"/>
              <a:t>10-Jul-13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82CF4-8FD8-4076-932A-8D72FFFB9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359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8976-FAC0-4FA2-BB72-A52FD03CC420}" type="datetimeFigureOut">
              <a:rPr lang="en-US" smtClean="0"/>
              <a:t>10-Jul-13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82CF4-8FD8-4076-932A-8D72FFFB9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464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8976-FAC0-4FA2-BB72-A52FD03CC420}" type="datetimeFigureOut">
              <a:rPr lang="en-US" smtClean="0"/>
              <a:t>10-Jul-13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82CF4-8FD8-4076-932A-8D72FFFB9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178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8976-FAC0-4FA2-BB72-A52FD03CC420}" type="datetimeFigureOut">
              <a:rPr lang="en-US" smtClean="0"/>
              <a:t>10-Jul-13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82CF4-8FD8-4076-932A-8D72FFFB9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085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8976-FAC0-4FA2-BB72-A52FD03CC420}" type="datetimeFigureOut">
              <a:rPr lang="en-US" smtClean="0"/>
              <a:t>10-Jul-13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82CF4-8FD8-4076-932A-8D72FFFB9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192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8976-FAC0-4FA2-BB72-A52FD03CC420}" type="datetimeFigureOut">
              <a:rPr lang="en-US" smtClean="0"/>
              <a:t>10-Jul-13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82CF4-8FD8-4076-932A-8D72FFFB9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130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8976-FAC0-4FA2-BB72-A52FD03CC420}" type="datetimeFigureOut">
              <a:rPr lang="en-US" smtClean="0"/>
              <a:t>10-Jul-13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82CF4-8FD8-4076-932A-8D72FFFB9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494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8976-FAC0-4FA2-BB72-A52FD03CC420}" type="datetimeFigureOut">
              <a:rPr lang="en-US" smtClean="0"/>
              <a:t>10-Jul-13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82CF4-8FD8-4076-932A-8D72FFFB9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240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8976-FAC0-4FA2-BB72-A52FD03CC420}" type="datetimeFigureOut">
              <a:rPr lang="en-US" smtClean="0"/>
              <a:t>10-Jul-13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82CF4-8FD8-4076-932A-8D72FFFB9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36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8976-FAC0-4FA2-BB72-A52FD03CC420}" type="datetimeFigureOut">
              <a:rPr lang="en-US" smtClean="0"/>
              <a:t>10-Jul-13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82CF4-8FD8-4076-932A-8D72FFFB9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611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8976-FAC0-4FA2-BB72-A52FD03CC420}" type="datetimeFigureOut">
              <a:rPr lang="en-US" smtClean="0"/>
              <a:t>10-Jul-13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82CF4-8FD8-4076-932A-8D72FFFB9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986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E98976-FAC0-4FA2-BB72-A52FD03CC420}" type="datetimeFigureOut">
              <a:rPr lang="en-US" smtClean="0"/>
              <a:t>10-Jul-13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782CF4-8FD8-4076-932A-8D72FFFB9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600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609600"/>
            <a:ext cx="7162800" cy="4388267"/>
          </a:xfrm>
          <a:prstGeom prst="rect">
            <a:avLst/>
          </a:prstGeom>
        </p:spPr>
      </p:pic>
      <p:sp>
        <p:nvSpPr>
          <p:cNvPr id="2" name="Rounded Rectangle 1"/>
          <p:cNvSpPr/>
          <p:nvPr/>
        </p:nvSpPr>
        <p:spPr>
          <a:xfrm>
            <a:off x="990600" y="5253681"/>
            <a:ext cx="7239000" cy="1295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rgbClr val="FF0000"/>
                </a:solidFill>
              </a:rPr>
              <a:t>সবাইকে লাল গোলাপ শুভেছা ।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5348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2133600" y="838200"/>
            <a:ext cx="4648200" cy="1905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sz="3600" b="1" dirty="0"/>
          </a:p>
          <a:p>
            <a:pPr algn="ctr"/>
            <a:r>
              <a:rPr lang="bn-BD" sz="3600" b="1" dirty="0" smtClean="0">
                <a:solidFill>
                  <a:srgbClr val="002060"/>
                </a:solidFill>
              </a:rPr>
              <a:t>পরিচিতিঃ</a:t>
            </a:r>
            <a:endParaRPr lang="en-US" sz="3600" b="1" dirty="0">
              <a:solidFill>
                <a:srgbClr val="002060"/>
              </a:solidFill>
            </a:endParaRPr>
          </a:p>
          <a:p>
            <a:pPr algn="ctr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38200" y="2895600"/>
            <a:ext cx="7391400" cy="3352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rgbClr val="C00000"/>
                </a:solidFill>
              </a:rPr>
              <a:t>কৃষ্ণ চন্দ্র দাস </a:t>
            </a:r>
          </a:p>
          <a:p>
            <a:pPr algn="ctr"/>
            <a:r>
              <a:rPr lang="bn-BD" sz="3600" b="1" dirty="0" smtClean="0">
                <a:solidFill>
                  <a:srgbClr val="C00000"/>
                </a:solidFill>
              </a:rPr>
              <a:t>সহকারী শিক্ষক(গণিত) </a:t>
            </a:r>
          </a:p>
          <a:p>
            <a:pPr algn="ctr"/>
            <a:r>
              <a:rPr lang="bn-BD" sz="3600" b="1" dirty="0" smtClean="0">
                <a:solidFill>
                  <a:srgbClr val="C00000"/>
                </a:solidFill>
              </a:rPr>
              <a:t>বাংলাবাজার মাধ্যমিক বিদ্যালয় </a:t>
            </a:r>
          </a:p>
          <a:p>
            <a:pPr algn="ctr"/>
            <a:r>
              <a:rPr lang="bn-BD" sz="3600" b="1" dirty="0" smtClean="0">
                <a:solidFill>
                  <a:srgbClr val="C00000"/>
                </a:solidFill>
              </a:rPr>
              <a:t>দশমিনা – পটুয়াখালী । </a:t>
            </a:r>
            <a:endParaRPr lang="en-US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020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534" y="762000"/>
            <a:ext cx="3508466" cy="258958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875" y="609600"/>
            <a:ext cx="2219325" cy="2057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3400" y="3603122"/>
            <a:ext cx="281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C00000"/>
                </a:solidFill>
              </a:rPr>
              <a:t> </a:t>
            </a:r>
            <a:endParaRPr lang="en-US" sz="3600" dirty="0">
              <a:solidFill>
                <a:srgbClr val="C0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3557946"/>
            <a:ext cx="2552700" cy="17907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198892" y="5638799"/>
            <a:ext cx="12328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chemeClr val="accent2">
                    <a:lumMod val="50000"/>
                  </a:schemeClr>
                </a:solidFill>
              </a:rPr>
              <a:t>         </a:t>
            </a:r>
            <a:endParaRPr lang="en-US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087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57400" y="990600"/>
            <a:ext cx="4800600" cy="1676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chemeClr val="accent2">
                    <a:lumMod val="50000"/>
                  </a:schemeClr>
                </a:solidFill>
              </a:rPr>
              <a:t>পাঠ শিরোনাম </a:t>
            </a:r>
            <a:endParaRPr lang="en-US" sz="5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Frame 2"/>
          <p:cNvSpPr/>
          <p:nvPr/>
        </p:nvSpPr>
        <p:spPr>
          <a:xfrm>
            <a:off x="1158240" y="2993571"/>
            <a:ext cx="7391400" cy="35052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rgbClr val="FF0000"/>
                </a:solidFill>
              </a:rPr>
              <a:t>জ্যামিতির প্রাথমিক ধারনা</a:t>
            </a:r>
          </a:p>
          <a:p>
            <a:pPr algn="ctr"/>
            <a:r>
              <a:rPr lang="bn-BD" sz="4400" b="1" dirty="0" smtClean="0">
                <a:solidFill>
                  <a:srgbClr val="FF0000"/>
                </a:solidFill>
              </a:rPr>
              <a:t>৬ষ্ঠ</a:t>
            </a:r>
            <a:r>
              <a:rPr lang="en-US" sz="4400" b="1" dirty="0" smtClean="0">
                <a:solidFill>
                  <a:srgbClr val="FF0000"/>
                </a:solidFill>
              </a:rPr>
              <a:t>-</a:t>
            </a:r>
            <a:r>
              <a:rPr lang="bn-BD" sz="4400" b="1" dirty="0" smtClean="0">
                <a:solidFill>
                  <a:srgbClr val="FF0000"/>
                </a:solidFill>
              </a:rPr>
              <a:t> শ্রেণি</a:t>
            </a:r>
          </a:p>
          <a:p>
            <a:pPr algn="ctr"/>
            <a:r>
              <a:rPr lang="bn-BD" sz="4400" b="1" dirty="0" smtClean="0">
                <a:solidFill>
                  <a:srgbClr val="FF0000"/>
                </a:solidFill>
              </a:rPr>
              <a:t>প্রথম অধ্যায়</a:t>
            </a:r>
            <a:endParaRPr lang="en-US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2448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Merge 1"/>
          <p:cNvSpPr/>
          <p:nvPr/>
        </p:nvSpPr>
        <p:spPr>
          <a:xfrm>
            <a:off x="1447800" y="762000"/>
            <a:ext cx="5715000" cy="1981200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rgbClr val="002060"/>
                </a:solidFill>
              </a:rPr>
              <a:t>শিখন ফল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3" name="Flowchart: Process 2"/>
          <p:cNvSpPr/>
          <p:nvPr/>
        </p:nvSpPr>
        <p:spPr>
          <a:xfrm>
            <a:off x="762000" y="2895600"/>
            <a:ext cx="7924800" cy="31242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000" b="1" dirty="0" smtClean="0">
                <a:solidFill>
                  <a:srgbClr val="FF0000"/>
                </a:solidFill>
              </a:rPr>
              <a:t>১। জ্যামিতি কী তা বলতে পারবে ।</a:t>
            </a:r>
          </a:p>
          <a:p>
            <a:r>
              <a:rPr lang="bn-BD" sz="4000" b="1" dirty="0" smtClean="0">
                <a:solidFill>
                  <a:srgbClr val="FF0000"/>
                </a:solidFill>
              </a:rPr>
              <a:t>২। বিন্দু , ঘনবস্তু , সরলরেখা ও   বক্ররেখা চিহ্নিত করতে পারবে ।</a:t>
            </a:r>
            <a:endParaRPr lang="en-US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8794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849086"/>
            <a:ext cx="1507067" cy="1066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462643"/>
            <a:ext cx="3810000" cy="77288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4176712"/>
            <a:ext cx="2286000" cy="115728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60960" y="1371600"/>
            <a:ext cx="9355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C00000"/>
                </a:solidFill>
              </a:rPr>
              <a:t>বিন্দু</a:t>
            </a:r>
            <a:endParaRPr lang="en-US" sz="4000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49389" y="877669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সরল রেখা</a:t>
            </a:r>
            <a:endParaRPr lang="en-US" sz="3600" dirty="0">
              <a:solidFill>
                <a:srgbClr val="00B05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54531" y="5333999"/>
            <a:ext cx="1676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0066"/>
                </a:solidFill>
              </a:rPr>
              <a:t>বক্র রেখা</a:t>
            </a:r>
            <a:endParaRPr lang="en-US" sz="400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134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ecision 1"/>
          <p:cNvSpPr/>
          <p:nvPr/>
        </p:nvSpPr>
        <p:spPr>
          <a:xfrm>
            <a:off x="1482634" y="1143000"/>
            <a:ext cx="5638800" cy="1447800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rgbClr val="002060"/>
                </a:solidFill>
              </a:rPr>
              <a:t>একক কাজ</a:t>
            </a:r>
            <a:endParaRPr lang="en-US" sz="5400" dirty="0">
              <a:solidFill>
                <a:srgbClr val="002060"/>
              </a:solidFill>
            </a:endParaRPr>
          </a:p>
        </p:txBody>
      </p:sp>
      <p:sp>
        <p:nvSpPr>
          <p:cNvPr id="3" name="Flowchart: Process 2"/>
          <p:cNvSpPr/>
          <p:nvPr/>
        </p:nvSpPr>
        <p:spPr>
          <a:xfrm>
            <a:off x="685800" y="3048000"/>
            <a:ext cx="7924800" cy="34290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6000" dirty="0" smtClean="0">
                <a:solidFill>
                  <a:srgbClr val="FF0000"/>
                </a:solidFill>
              </a:rPr>
              <a:t>১। বিন্দু কী ?</a:t>
            </a:r>
          </a:p>
          <a:p>
            <a:r>
              <a:rPr lang="bn-BD" sz="6000" dirty="0" smtClean="0">
                <a:solidFill>
                  <a:srgbClr val="FF0000"/>
                </a:solidFill>
              </a:rPr>
              <a:t>২। সরলরেখা কী ?</a:t>
            </a:r>
          </a:p>
          <a:p>
            <a:r>
              <a:rPr lang="bn-BD" sz="6000" dirty="0" smtClean="0">
                <a:solidFill>
                  <a:srgbClr val="FF0000"/>
                </a:solidFill>
              </a:rPr>
              <a:t>৩। বক্ররেখা কী ?</a:t>
            </a:r>
            <a:endParaRPr lang="en-US" sz="6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567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22811" y="228600"/>
            <a:ext cx="7772400" cy="1905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b="1" dirty="0" smtClean="0">
                <a:solidFill>
                  <a:srgbClr val="92D050"/>
                </a:solidFill>
                <a:latin typeface="Nikosh" pitchFamily="2" charset="0"/>
                <a:cs typeface="Nikosh" pitchFamily="2" charset="0"/>
              </a:rPr>
              <a:t>উত্তর মিলিয়ে নাও</a:t>
            </a:r>
            <a:endParaRPr lang="en-US" sz="9600" b="1" dirty="0">
              <a:solidFill>
                <a:srgbClr val="92D05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46760" y="2595154"/>
            <a:ext cx="7963989" cy="3962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200" b="1" dirty="0" smtClean="0">
                <a:solidFill>
                  <a:schemeClr val="accent6">
                    <a:lumMod val="50000"/>
                  </a:schemeClr>
                </a:solidFill>
              </a:rPr>
              <a:t>১। যার দৈর্ঘ্য , প্রস্থ ,বেদ ও উচ্চতা কিছুই নাই শুধু মাত্র অবস্থান আছে তাকে বিন্দু বলে ।</a:t>
            </a:r>
          </a:p>
          <a:p>
            <a:r>
              <a:rPr lang="bn-BD" sz="3200" b="1" dirty="0" smtClean="0">
                <a:solidFill>
                  <a:schemeClr val="accent6">
                    <a:lumMod val="50000"/>
                  </a:schemeClr>
                </a:solidFill>
              </a:rPr>
              <a:t>২। যে রেখা চলার পথে তার দিক পরিবর্তন করেনা তাকে সরলরেখা বলে।</a:t>
            </a:r>
          </a:p>
          <a:p>
            <a:r>
              <a:rPr lang="bn-BD" sz="3200" b="1" dirty="0" smtClean="0">
                <a:solidFill>
                  <a:schemeClr val="accent6">
                    <a:lumMod val="50000"/>
                  </a:schemeClr>
                </a:solidFill>
              </a:rPr>
              <a:t>৩। যে রেখা চলার পথে তার দিক পরিবর্তন করে তাকে বক্ররেখা বলে ।  </a:t>
            </a:r>
            <a:endParaRPr lang="en-US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3761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158228"/>
            <a:ext cx="2924175" cy="14573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3857" y="1574072"/>
            <a:ext cx="2219325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359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143000" y="990600"/>
            <a:ext cx="6858000" cy="1905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rgbClr val="FFFF00"/>
                </a:solidFill>
              </a:rPr>
              <a:t>জোড়ায় কাজ</a:t>
            </a:r>
            <a:endParaRPr lang="en-US" sz="6000" dirty="0">
              <a:solidFill>
                <a:srgbClr val="FFFF00"/>
              </a:solidFill>
            </a:endParaRPr>
          </a:p>
        </p:txBody>
      </p:sp>
      <p:sp>
        <p:nvSpPr>
          <p:cNvPr id="3" name="Horizontal Scroll 2"/>
          <p:cNvSpPr/>
          <p:nvPr/>
        </p:nvSpPr>
        <p:spPr>
          <a:xfrm>
            <a:off x="842554" y="3048000"/>
            <a:ext cx="7620000" cy="335280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800" dirty="0" smtClean="0">
                <a:solidFill>
                  <a:srgbClr val="002060"/>
                </a:solidFill>
              </a:rPr>
              <a:t>১। তল কি ?</a:t>
            </a:r>
          </a:p>
          <a:p>
            <a:r>
              <a:rPr lang="bn-BD" sz="4800" dirty="0" smtClean="0">
                <a:solidFill>
                  <a:srgbClr val="002060"/>
                </a:solidFill>
              </a:rPr>
              <a:t>২। একটি ঘন বস্তুর কয়টি তল ?</a:t>
            </a:r>
            <a:endParaRPr lang="en-US" sz="4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8707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838200" y="152400"/>
            <a:ext cx="7086600" cy="20574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উওর মিলিয়ে নাও</a:t>
            </a:r>
            <a:endParaRPr lang="en-US" sz="48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Bevel 2"/>
          <p:cNvSpPr/>
          <p:nvPr/>
        </p:nvSpPr>
        <p:spPr>
          <a:xfrm>
            <a:off x="418011" y="2590800"/>
            <a:ext cx="8458200" cy="3962400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rgbClr val="002060"/>
                </a:solidFill>
              </a:rPr>
              <a:t>১। ঘনবস্তুর পৃষ্ঠকে তল বলে ।</a:t>
            </a:r>
          </a:p>
          <a:p>
            <a:pPr algn="ctr"/>
            <a:r>
              <a:rPr lang="bn-BD" sz="4400" b="1" dirty="0" smtClean="0">
                <a:solidFill>
                  <a:srgbClr val="002060"/>
                </a:solidFill>
              </a:rPr>
              <a:t>২। একটি ঘনবস্তুর ৬ টি তল ।</a:t>
            </a:r>
            <a:endParaRPr lang="en-US" sz="4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739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V="1">
            <a:off x="701040" y="1371600"/>
            <a:ext cx="73152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V="1">
            <a:off x="685800" y="1676400"/>
            <a:ext cx="73152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eeform 13"/>
          <p:cNvSpPr/>
          <p:nvPr/>
        </p:nvSpPr>
        <p:spPr>
          <a:xfrm>
            <a:off x="470263" y="2860092"/>
            <a:ext cx="8216537" cy="1610301"/>
          </a:xfrm>
          <a:custGeom>
            <a:avLst/>
            <a:gdLst>
              <a:gd name="connsiteX0" fmla="*/ 0 w 8216537"/>
              <a:gd name="connsiteY0" fmla="*/ 1084891 h 1610301"/>
              <a:gd name="connsiteX1" fmla="*/ 2299063 w 8216537"/>
              <a:gd name="connsiteY1" fmla="*/ 1163268 h 1610301"/>
              <a:gd name="connsiteX2" fmla="*/ 3265714 w 8216537"/>
              <a:gd name="connsiteY2" fmla="*/ 674 h 1610301"/>
              <a:gd name="connsiteX3" fmla="*/ 3997234 w 8216537"/>
              <a:gd name="connsiteY3" fmla="*/ 1346148 h 1610301"/>
              <a:gd name="connsiteX4" fmla="*/ 5185954 w 8216537"/>
              <a:gd name="connsiteY4" fmla="*/ 274994 h 1610301"/>
              <a:gd name="connsiteX5" fmla="*/ 5812971 w 8216537"/>
              <a:gd name="connsiteY5" fmla="*/ 1398399 h 1610301"/>
              <a:gd name="connsiteX6" fmla="*/ 7680960 w 8216537"/>
              <a:gd name="connsiteY6" fmla="*/ 1594342 h 1610301"/>
              <a:gd name="connsiteX7" fmla="*/ 8007531 w 8216537"/>
              <a:gd name="connsiteY7" fmla="*/ 1176331 h 1610301"/>
              <a:gd name="connsiteX8" fmla="*/ 8085908 w 8216537"/>
              <a:gd name="connsiteY8" fmla="*/ 1280834 h 1610301"/>
              <a:gd name="connsiteX9" fmla="*/ 8177348 w 8216537"/>
              <a:gd name="connsiteY9" fmla="*/ 1254708 h 1610301"/>
              <a:gd name="connsiteX10" fmla="*/ 8216537 w 8216537"/>
              <a:gd name="connsiteY10" fmla="*/ 1137142 h 161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216537" h="1610301">
                <a:moveTo>
                  <a:pt x="0" y="1084891"/>
                </a:moveTo>
                <a:cubicBezTo>
                  <a:pt x="877388" y="1214431"/>
                  <a:pt x="1754777" y="1343971"/>
                  <a:pt x="2299063" y="1163268"/>
                </a:cubicBezTo>
                <a:cubicBezTo>
                  <a:pt x="2843349" y="982565"/>
                  <a:pt x="2982686" y="-29806"/>
                  <a:pt x="3265714" y="674"/>
                </a:cubicBezTo>
                <a:cubicBezTo>
                  <a:pt x="3548742" y="31154"/>
                  <a:pt x="3677194" y="1300428"/>
                  <a:pt x="3997234" y="1346148"/>
                </a:cubicBezTo>
                <a:cubicBezTo>
                  <a:pt x="4317274" y="1391868"/>
                  <a:pt x="4883331" y="266286"/>
                  <a:pt x="5185954" y="274994"/>
                </a:cubicBezTo>
                <a:cubicBezTo>
                  <a:pt x="5488577" y="283702"/>
                  <a:pt x="5397137" y="1178508"/>
                  <a:pt x="5812971" y="1398399"/>
                </a:cubicBezTo>
                <a:cubicBezTo>
                  <a:pt x="6228805" y="1618290"/>
                  <a:pt x="7315200" y="1631353"/>
                  <a:pt x="7680960" y="1594342"/>
                </a:cubicBezTo>
                <a:cubicBezTo>
                  <a:pt x="8046720" y="1557331"/>
                  <a:pt x="7940040" y="1228582"/>
                  <a:pt x="8007531" y="1176331"/>
                </a:cubicBezTo>
                <a:cubicBezTo>
                  <a:pt x="8075022" y="1124080"/>
                  <a:pt x="8057605" y="1267771"/>
                  <a:pt x="8085908" y="1280834"/>
                </a:cubicBezTo>
                <a:cubicBezTo>
                  <a:pt x="8114211" y="1293897"/>
                  <a:pt x="8155577" y="1278657"/>
                  <a:pt x="8177348" y="1254708"/>
                </a:cubicBezTo>
                <a:cubicBezTo>
                  <a:pt x="8199119" y="1230759"/>
                  <a:pt x="8216537" y="1137142"/>
                  <a:pt x="8216537" y="1137142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Elbow Connector 28"/>
          <p:cNvCxnSpPr/>
          <p:nvPr/>
        </p:nvCxnSpPr>
        <p:spPr>
          <a:xfrm>
            <a:off x="685800" y="5372100"/>
            <a:ext cx="6781800" cy="228600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819400" y="1600200"/>
            <a:ext cx="205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সরলরেখা</a:t>
            </a:r>
            <a:endParaRPr lang="en-US" sz="4800" b="1" dirty="0">
              <a:solidFill>
                <a:srgbClr val="C0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048000" y="5486400"/>
            <a:ext cx="2590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rgbClr val="C00000"/>
                </a:solidFill>
              </a:rPr>
              <a:t>বক্ররেখা</a:t>
            </a:r>
            <a:endParaRPr lang="en-US" sz="6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0659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31" grpId="0"/>
      <p:bldP spid="3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828800" y="609600"/>
            <a:ext cx="4876800" cy="2209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chemeClr val="accent2">
                    <a:lumMod val="75000"/>
                  </a:schemeClr>
                </a:solidFill>
              </a:rPr>
              <a:t>দলীয় কাজ</a:t>
            </a:r>
            <a:endParaRPr lang="en-US" sz="6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Flowchart: Internal Storage 2"/>
          <p:cNvSpPr/>
          <p:nvPr/>
        </p:nvSpPr>
        <p:spPr>
          <a:xfrm>
            <a:off x="1140823" y="3581400"/>
            <a:ext cx="7162800" cy="2743200"/>
          </a:xfrm>
          <a:prstGeom prst="flowChartInternalStora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rgbClr val="FFFF00"/>
                </a:solidFill>
              </a:rPr>
              <a:t>১।সরলরেখা ও বক্ররেখার মধ্যে তিনটি পার্থক্য লিখ ।</a:t>
            </a:r>
            <a:endParaRPr lang="en-US" sz="4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487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ecision 1"/>
          <p:cNvSpPr/>
          <p:nvPr/>
        </p:nvSpPr>
        <p:spPr>
          <a:xfrm>
            <a:off x="1676400" y="914400"/>
            <a:ext cx="5638800" cy="1752600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rgbClr val="FF0000"/>
                </a:solidFill>
              </a:rPr>
              <a:t>মূল্যায়ন</a:t>
            </a:r>
            <a:endParaRPr lang="en-US" sz="6000" dirty="0">
              <a:solidFill>
                <a:srgbClr val="FF0000"/>
              </a:solidFill>
            </a:endParaRPr>
          </a:p>
        </p:txBody>
      </p:sp>
      <p:sp>
        <p:nvSpPr>
          <p:cNvPr id="3" name="Flowchart: Process 2"/>
          <p:cNvSpPr/>
          <p:nvPr/>
        </p:nvSpPr>
        <p:spPr>
          <a:xfrm>
            <a:off x="1676400" y="3124200"/>
            <a:ext cx="6248400" cy="30480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5400" dirty="0" smtClean="0">
                <a:solidFill>
                  <a:srgbClr val="002060"/>
                </a:solidFill>
              </a:rPr>
              <a:t>১। জ্যা অর্থ কি ?</a:t>
            </a:r>
          </a:p>
          <a:p>
            <a:r>
              <a:rPr lang="bn-BD" sz="5400" dirty="0" smtClean="0">
                <a:solidFill>
                  <a:srgbClr val="002060"/>
                </a:solidFill>
              </a:rPr>
              <a:t>২। একটি ইটের কয়টি তল ?</a:t>
            </a:r>
            <a:endParaRPr lang="en-US" sz="5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1701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7-Point Star 2"/>
          <p:cNvSpPr/>
          <p:nvPr/>
        </p:nvSpPr>
        <p:spPr>
          <a:xfrm>
            <a:off x="1752600" y="533400"/>
            <a:ext cx="4953000" cy="243840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rgbClr val="C00000"/>
                </a:solidFill>
              </a:rPr>
              <a:t>বাড়ির কাজ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4" name="Flowchart: Process 3"/>
          <p:cNvSpPr/>
          <p:nvPr/>
        </p:nvSpPr>
        <p:spPr>
          <a:xfrm>
            <a:off x="729342" y="3833949"/>
            <a:ext cx="7620000" cy="24384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solidFill>
                  <a:schemeClr val="tx1"/>
                </a:solidFill>
              </a:rPr>
              <a:t>১। জ্যামিতি বলতে কী বোঝ ?</a:t>
            </a:r>
          </a:p>
          <a:p>
            <a:pPr algn="ctr"/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3755088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931817" y="413657"/>
            <a:ext cx="7543800" cy="5562600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4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en-US" sz="344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2423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Magnetic Disk 1"/>
          <p:cNvSpPr/>
          <p:nvPr/>
        </p:nvSpPr>
        <p:spPr>
          <a:xfrm>
            <a:off x="381000" y="762000"/>
            <a:ext cx="8610600" cy="5867400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b="1" dirty="0" smtClean="0">
                <a:solidFill>
                  <a:srgbClr val="FF0000"/>
                </a:solidFill>
              </a:rPr>
              <a:t>সকলকে ধন্যবাদ</a:t>
            </a:r>
            <a:endParaRPr lang="en-US" sz="8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7663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</TotalTime>
  <Words>203</Words>
  <Application>Microsoft Office PowerPoint</Application>
  <PresentationFormat>On-screen Show (4:3)</PresentationFormat>
  <Paragraphs>48</Paragraphs>
  <Slides>17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TSS</cp:lastModifiedBy>
  <cp:revision>69</cp:revision>
  <dcterms:created xsi:type="dcterms:W3CDTF">2013-07-04T03:43:48Z</dcterms:created>
  <dcterms:modified xsi:type="dcterms:W3CDTF">2013-07-10T06:35:54Z</dcterms:modified>
</cp:coreProperties>
</file>