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17"/>
  </p:notesMasterIdLst>
  <p:sldIdLst>
    <p:sldId id="285" r:id="rId2"/>
    <p:sldId id="288" r:id="rId3"/>
    <p:sldId id="274" r:id="rId4"/>
    <p:sldId id="275" r:id="rId5"/>
    <p:sldId id="282" r:id="rId6"/>
    <p:sldId id="267" r:id="rId7"/>
    <p:sldId id="268" r:id="rId8"/>
    <p:sldId id="277" r:id="rId9"/>
    <p:sldId id="278" r:id="rId10"/>
    <p:sldId id="292" r:id="rId11"/>
    <p:sldId id="281" r:id="rId12"/>
    <p:sldId id="264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1616B8"/>
    <a:srgbClr val="1EE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C61A5-1982-433E-A62B-207C7B600874}" type="datetimeFigureOut">
              <a:rPr lang="en-US" smtClean="0"/>
              <a:t>7/14/2013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21E45-4E01-4AE8-99E6-3F767DA9B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1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21E45-4E01-4AE8-99E6-3F767DA9BD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54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0.jpe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85800"/>
            <a:ext cx="4359420" cy="152400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/>
          </a:p>
        </p:txBody>
      </p:sp>
      <p:pic>
        <p:nvPicPr>
          <p:cNvPr id="36866" name="Picture 2" descr="C:\Documents and Settings\haider\Desktop\prodip\prodip_picture\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63199" y="1600200"/>
            <a:ext cx="4817602" cy="4708525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5410200" y="3124200"/>
            <a:ext cx="3505200" cy="2885657"/>
            <a:chOff x="5410200" y="3124200"/>
            <a:chExt cx="3505200" cy="2885657"/>
          </a:xfrm>
        </p:grpSpPr>
        <p:sp>
          <p:nvSpPr>
            <p:cNvPr id="6" name="Rectangle 5"/>
            <p:cNvSpPr/>
            <p:nvPr/>
          </p:nvSpPr>
          <p:spPr>
            <a:xfrm>
              <a:off x="5638800" y="3124200"/>
              <a:ext cx="2971800" cy="64633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    </a:t>
              </a:r>
              <a:r>
                <a:rPr lang="en-US" sz="36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উপস্থাপনায়</a:t>
              </a:r>
              <a:r>
                <a:rPr lang="en-US" sz="36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dirty="0">
                <a:solidFill>
                  <a:srgbClr val="7030A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410200" y="3886199"/>
              <a:ext cx="3505200" cy="212365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প্রদীপ চন্দ্র দেবনাথ</a:t>
              </a:r>
              <a:endPara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1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সহকারি প্রধান শিক্ষক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b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</a:br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কেরনখাল উ/বি</a:t>
              </a:r>
              <a:b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</a:br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চান্দিনা,কুমিল্লা</a:t>
              </a:r>
            </a:p>
            <a:p>
              <a:pPr algn="ctr"/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মোবাইল-০১৮১৮</a:t>
              </a:r>
              <a:r>
                <a:rPr lang="en-US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-</a:t>
              </a:r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১৩৫৮২০</a:t>
              </a:r>
            </a:p>
            <a:p>
              <a:pPr algn="ctr"/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ইমেইল-</a:t>
              </a:r>
              <a:r>
                <a:rPr lang="en-US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prodipkhs@gmail.com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54274" name="Picture 2" descr="D:\prodip\101MSDCF\Pradip Si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620" y="457200"/>
            <a:ext cx="2041380" cy="258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181100" y="0"/>
            <a:ext cx="6781800" cy="1905000"/>
          </a:xfrm>
          <a:prstGeom prst="horizontalScroll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 পরিচিতি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85900" y="2362200"/>
            <a:ext cx="5105400" cy="1524000"/>
          </a:xfrm>
          <a:prstGeom prst="roundRect">
            <a:avLst/>
          </a:prstGeom>
          <a:ln w="28575">
            <a:solidFill>
              <a:schemeClr val="tx1"/>
            </a:solidFill>
            <a:prstDash val="lg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নবম শ্রেণি   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সাধার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গণিত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848100" y="1600200"/>
            <a:ext cx="990600" cy="838200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171700" y="3276600"/>
            <a:ext cx="5524500" cy="3505200"/>
            <a:chOff x="2286000" y="3352800"/>
            <a:chExt cx="5524500" cy="3505200"/>
          </a:xfrm>
        </p:grpSpPr>
        <p:sp>
          <p:nvSpPr>
            <p:cNvPr id="6" name="Rounded Rectangle 5"/>
            <p:cNvSpPr/>
            <p:nvPr/>
          </p:nvSpPr>
          <p:spPr>
            <a:xfrm>
              <a:off x="2286000" y="4038600"/>
              <a:ext cx="5181600" cy="1371600"/>
            </a:xfrm>
            <a:prstGeom prst="roundRect">
              <a:avLst/>
            </a:prstGeom>
            <a:solidFill>
              <a:srgbClr val="1EEA23"/>
            </a:solidFill>
            <a:ln w="28575"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BD" sz="5400" dirty="0" smtClean="0">
                  <a:solidFill>
                    <a:srgbClr val="1616B8"/>
                  </a:solidFill>
                  <a:latin typeface="NikoshBAN" pitchFamily="2" charset="0"/>
                  <a:cs typeface="NikoshBAN" pitchFamily="2" charset="0"/>
                </a:rPr>
                <a:t>একাদশ অধ্যায়</a:t>
              </a:r>
              <a:endParaRPr lang="en-US" sz="5400" dirty="0">
                <a:solidFill>
                  <a:srgbClr val="1616B8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971800" y="5486400"/>
              <a:ext cx="4838700" cy="1371600"/>
            </a:xfrm>
            <a:prstGeom prst="roundRect">
              <a:avLst/>
            </a:prstGeom>
            <a:solidFill>
              <a:srgbClr val="1616B8"/>
            </a:solidFill>
            <a:ln w="38100"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l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BD" sz="5400" dirty="0" smtClean="0">
                  <a:latin typeface="NikoshBAN" pitchFamily="2" charset="0"/>
                  <a:cs typeface="NikoshBAN" pitchFamily="2" charset="0"/>
                </a:rPr>
                <a:t>অনুপাত ও সমানুপাত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Down Arrow 7"/>
            <p:cNvSpPr/>
            <p:nvPr/>
          </p:nvSpPr>
          <p:spPr>
            <a:xfrm>
              <a:off x="5905500" y="3352800"/>
              <a:ext cx="838200" cy="685800"/>
            </a:xfrm>
            <a:prstGeom prst="down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Valued Acer User\Desktop\nitai sir\afta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962025"/>
            <a:ext cx="3581401" cy="4676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027" name="Picture 3" descr="C:\Documents and Settings\Valued Acer User\Desktop\nitai sir\MAshrafulwallpap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914400"/>
            <a:ext cx="3657600" cy="4724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00200" y="5791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মোট রান ৮০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575446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মোট রান ৪০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12954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</a:rPr>
              <a:t>Aftab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Valued Acer User\Desktop\nitai sir\habibul bash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57726"/>
            <a:ext cx="3657600" cy="482867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2051" name="Picture 3" descr="C:\Documents and Settings\Valued Acer User\Desktop\nitai sir\Sakib-v-PA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685800"/>
            <a:ext cx="3657599" cy="4800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600200" y="5791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মোট রান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60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5791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মোট রান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30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304800"/>
            <a:ext cx="8229600" cy="5791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>                                                  </a:t>
            </a:r>
            <a:endParaRPr lang="en-US" sz="6600" u="sng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838200" y="1676400"/>
            <a:ext cx="7957458" cy="1828800"/>
          </a:xfrm>
          <a:prstGeom prst="roundRect">
            <a:avLst/>
          </a:prstGeom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600" u="sng" dirty="0">
                <a:solidFill>
                  <a:srgbClr val="C00000"/>
                </a:solidFill>
              </a:rPr>
              <a:t>অনুপাত ও সমানুপাত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0200" y="4038600"/>
            <a:ext cx="6248400" cy="769441"/>
          </a:xfrm>
          <a:prstGeom prst="rect">
            <a:avLst/>
          </a:prstGeom>
          <a:ln w="38100">
            <a:prstDash val="lgDashDot"/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 রূপান্তর করতে পারবে।</a:t>
            </a:r>
            <a:endParaRPr lang="en-US" sz="700" dirty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590800"/>
            <a:ext cx="6248400" cy="13234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বীজগণিতীয় অনুপাত ও সমানুপাত ব্যাখ্যা করতে পারবে।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2057400" y="197427"/>
            <a:ext cx="5181600" cy="23622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Notched Right Arrow 7"/>
          <p:cNvSpPr/>
          <p:nvPr/>
        </p:nvSpPr>
        <p:spPr>
          <a:xfrm>
            <a:off x="457200" y="2819400"/>
            <a:ext cx="978408" cy="685800"/>
          </a:xfrm>
          <a:prstGeom prst="notched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Notched Right Arrow 8"/>
          <p:cNvSpPr/>
          <p:nvPr/>
        </p:nvSpPr>
        <p:spPr>
          <a:xfrm>
            <a:off x="457200" y="4087090"/>
            <a:ext cx="978408" cy="685800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0200" y="4939605"/>
            <a:ext cx="6248400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4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 গাণিতিক সমস্যা সমাধান করতে পারবে।</a:t>
            </a:r>
            <a:endParaRPr lang="en-US" sz="700" dirty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Notched Right Arrow 10"/>
          <p:cNvSpPr/>
          <p:nvPr/>
        </p:nvSpPr>
        <p:spPr>
          <a:xfrm>
            <a:off x="457200" y="5105400"/>
            <a:ext cx="978408" cy="685800"/>
          </a:xfrm>
          <a:prstGeom prst="notch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895600"/>
            <a:ext cx="21336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সমানুপাত</a:t>
            </a:r>
            <a:endParaRPr lang="en-US" sz="1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Documents and Settings\Valued Acer User\Desktop\nitai sir\fgtr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5410200"/>
            <a:ext cx="1143000" cy="1143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12" name="Right Arrow 11"/>
          <p:cNvSpPr/>
          <p:nvPr/>
        </p:nvSpPr>
        <p:spPr>
          <a:xfrm>
            <a:off x="304800" y="4038600"/>
            <a:ext cx="123825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00200" y="3810000"/>
            <a:ext cx="66294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যদি চারটি রাশি এরুপ হয় যে, প্রথম ও দ্বিতীয় রাশির অনুপাত তৃতীয় ও চতুর্থ রাশির অনুপাতের সমান হয়,তবে ঐ চারটি রাশি নিয়ে সমানুপাত উৎপন্ন হয়।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" y="533400"/>
            <a:ext cx="2057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অনুপাত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38400" y="1371600"/>
            <a:ext cx="5486400" cy="120032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একই এককে সমজাতীয় দুইটি রাশির পরিমানের তুলনাকে অনুপাত বলে।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81000" y="1524000"/>
            <a:ext cx="12954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/>
          <p:cNvSpPr/>
          <p:nvPr/>
        </p:nvSpPr>
        <p:spPr>
          <a:xfrm>
            <a:off x="723900" y="5410200"/>
            <a:ext cx="1638300" cy="1295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000" dirty="0">
                <a:solidFill>
                  <a:srgbClr val="1616B8"/>
                </a:solidFill>
                <a:latin typeface="NikoshBAN" pitchFamily="2" charset="0"/>
                <a:cs typeface="NikoshBAN" pitchFamily="2" charset="0"/>
              </a:rPr>
              <a:t>প্রতীক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20" grpId="0" animBg="1"/>
      <p:bldP spid="21" grpId="0" animBg="1"/>
      <p:bldP spid="22" grpId="0" animBg="1"/>
      <p:bldP spid="23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19600" y="2514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3886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2667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67200" y="3886200"/>
            <a:ext cx="46482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B+C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সম্পূর্ণ বৃত্তের  কত অংশ?</a:t>
            </a:r>
            <a:endParaRPr lang="en-US" sz="11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95800" y="2438400"/>
            <a:ext cx="60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62000" y="2196715"/>
            <a:ext cx="3200400" cy="3352800"/>
            <a:chOff x="2590800" y="1791049"/>
            <a:chExt cx="3200400" cy="3352800"/>
          </a:xfrm>
          <a:solidFill>
            <a:srgbClr val="92D050"/>
          </a:solidFill>
        </p:grpSpPr>
        <p:sp>
          <p:nvSpPr>
            <p:cNvPr id="2" name="Flowchart: Connector 1"/>
            <p:cNvSpPr/>
            <p:nvPr/>
          </p:nvSpPr>
          <p:spPr>
            <a:xfrm>
              <a:off x="2590800" y="1791049"/>
              <a:ext cx="3200400" cy="3352800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</a:endParaRPr>
            </a:p>
          </p:txBody>
        </p:sp>
        <p:cxnSp>
          <p:nvCxnSpPr>
            <p:cNvPr id="4" name="Straight Connector 3"/>
            <p:cNvCxnSpPr>
              <a:stCxn id="2" idx="0"/>
              <a:endCxn id="2" idx="4"/>
            </p:cNvCxnSpPr>
            <p:nvPr/>
          </p:nvCxnSpPr>
          <p:spPr>
            <a:xfrm>
              <a:off x="4191000" y="1791049"/>
              <a:ext cx="0" cy="3352800"/>
            </a:xfrm>
            <a:prstGeom prst="lin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4"/>
            <p:cNvCxnSpPr>
              <a:stCxn id="2" idx="2"/>
              <a:endCxn id="2" idx="6"/>
            </p:cNvCxnSpPr>
            <p:nvPr/>
          </p:nvCxnSpPr>
          <p:spPr>
            <a:xfrm>
              <a:off x="2590800" y="3467449"/>
              <a:ext cx="3200400" cy="0"/>
            </a:xfrm>
            <a:prstGeom prst="line">
              <a:avLst/>
            </a:prstGeom>
            <a:grpFill/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276600" y="2502932"/>
              <a:ext cx="60960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solidFill>
                    <a:srgbClr val="002060"/>
                  </a:solidFill>
                </a:rPr>
                <a:t>A</a:t>
              </a:r>
              <a:endParaRPr lang="en-US" sz="4800" dirty="0">
                <a:solidFill>
                  <a:srgbClr val="00206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95800" y="3802559"/>
              <a:ext cx="609600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endParaRPr lang="en-US" sz="4400" dirty="0">
                <a:solidFill>
                  <a:srgbClr val="00206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95800" y="2514600"/>
              <a:ext cx="60960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rgbClr val="002060"/>
                  </a:solidFill>
                </a:rPr>
                <a:t>C</a:t>
              </a:r>
              <a:endParaRPr lang="en-US" sz="4000" dirty="0">
                <a:solidFill>
                  <a:srgbClr val="00206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57409" y="3549878"/>
              <a:ext cx="609600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>
                  <a:solidFill>
                    <a:srgbClr val="002060"/>
                  </a:solidFill>
                </a:rPr>
                <a:t>A</a:t>
              </a:r>
              <a:endParaRPr lang="en-US" sz="5400" dirty="0">
                <a:solidFill>
                  <a:srgbClr val="00206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91250" y="2502931"/>
              <a:ext cx="60960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rgbClr val="1616B8"/>
                  </a:solidFill>
                </a:rPr>
                <a:t>A</a:t>
              </a:r>
              <a:endParaRPr lang="en-US" sz="4000" dirty="0">
                <a:solidFill>
                  <a:srgbClr val="1616B8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510450" y="3643195"/>
              <a:ext cx="60960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rgbClr val="1616B8"/>
                  </a:solidFill>
                </a:rPr>
                <a:t>B</a:t>
              </a:r>
              <a:endParaRPr lang="en-US" sz="4000" dirty="0">
                <a:solidFill>
                  <a:srgbClr val="1616B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10450" y="2485226"/>
              <a:ext cx="60960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rgbClr val="1616B8"/>
                  </a:solidFill>
                </a:rPr>
                <a:t>C</a:t>
              </a:r>
              <a:endParaRPr lang="en-US" sz="4000" dirty="0">
                <a:solidFill>
                  <a:srgbClr val="1616B8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29700" y="3765322"/>
              <a:ext cx="60960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rgbClr val="1616B8"/>
                  </a:solidFill>
                </a:rPr>
                <a:t>A</a:t>
              </a:r>
              <a:endParaRPr lang="en-US" sz="4000" dirty="0">
                <a:solidFill>
                  <a:srgbClr val="1616B8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81000" y="914400"/>
            <a:ext cx="60960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 চিত্রটি দেখঃ</a:t>
            </a:r>
            <a:endParaRPr lang="en-US" sz="2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19600" y="2209800"/>
            <a:ext cx="4343400" cy="646331"/>
          </a:xfrm>
          <a:prstGeom prst="rect">
            <a:avLst/>
          </a:prstGeom>
          <a:solidFill>
            <a:srgbClr val="CC00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সম্পূর্ণ বৃত্তের  কত অংশ?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67400" y="28956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92D050"/>
                </a:solidFill>
              </a:rPr>
              <a:t>1/4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15000" y="4724400"/>
            <a:ext cx="15408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92D050"/>
                </a:solidFill>
              </a:rPr>
              <a:t>1/2</a:t>
            </a:r>
            <a:endParaRPr lang="en-US" sz="66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  <p:bldP spid="25" grpId="0" animBg="1"/>
      <p:bldP spid="27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38400" y="914400"/>
            <a:ext cx="435568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60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 রুপান্তর</a:t>
            </a:r>
            <a:endParaRPr lang="en-US" sz="10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79754" y="2558401"/>
                <a:ext cx="3821046" cy="1327799"/>
              </a:xfrm>
              <a:prstGeom prst="rect">
                <a:avLst/>
              </a:prstGeom>
              <a:pattFill prst="pct10">
                <a:fgClr>
                  <a:schemeClr val="accent1"/>
                </a:fgClr>
                <a:bgClr>
                  <a:schemeClr val="bg1"/>
                </a:bgClr>
              </a:patt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 wrap="none" rtlCol="0">
                <a:spAutoFit/>
              </a:bodyPr>
              <a:lstStyle/>
              <a:p>
                <a:pPr marL="857250" indent="-857250">
                  <a:buFont typeface="Wingdings" pitchFamily="2" charset="2"/>
                  <a:buChar char="v"/>
                </a:pPr>
                <a:r>
                  <a:rPr lang="en-US" sz="6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/>
                      </a:rPr>
                      <m:t>𝑎</m:t>
                    </m:r>
                    <m:r>
                      <a:rPr lang="en-US" sz="6000" b="0" i="1" smtClean="0">
                        <a:latin typeface="Cambria Math"/>
                      </a:rPr>
                      <m:t>:</m:t>
                    </m:r>
                    <m:r>
                      <a:rPr lang="en-US" sz="6000" b="0" i="1" smtClean="0">
                        <a:latin typeface="Cambria Math"/>
                      </a:rPr>
                      <m:t>𝑏</m:t>
                    </m:r>
                    <m:r>
                      <a:rPr lang="en-US" sz="6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6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sz="6000" b="0" i="1" smtClean="0">
                            <a:latin typeface="Cambria Math"/>
                          </a:rPr>
                          <m:t>𝑏</m:t>
                        </m:r>
                      </m:den>
                    </m:f>
                  </m:oMath>
                </a14:m>
                <a:endParaRPr lang="en-US" sz="6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754" y="2558401"/>
                <a:ext cx="3821046" cy="1327799"/>
              </a:xfrm>
              <a:prstGeom prst="rect">
                <a:avLst/>
              </a:prstGeom>
              <a:blipFill rotWithShape="1">
                <a:blip r:embed="rId3"/>
                <a:stretch>
                  <a:fillRect l="-4606"/>
                </a:stretch>
              </a:blip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525996" y="4419600"/>
                <a:ext cx="3798604" cy="1422184"/>
              </a:xfrm>
              <a:prstGeom prst="rect">
                <a:avLst/>
              </a:prstGeom>
              <a:pattFill prst="dashVert">
                <a:fgClr>
                  <a:schemeClr val="accent1"/>
                </a:fgClr>
                <a:bgClr>
                  <a:schemeClr val="bg1"/>
                </a:bgClr>
              </a:pattFill>
            </p:spPr>
            <p:txBody>
              <a:bodyPr wrap="none" rtlCol="0">
                <a:spAutoFit/>
              </a:bodyPr>
              <a:lstStyle/>
              <a:p>
                <a:pPr marL="857250" indent="-857250">
                  <a:buFont typeface="Wingdings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/>
                      </a:rPr>
                      <m:t> </m:t>
                    </m:r>
                    <m:r>
                      <a:rPr lang="en-US" sz="6000" b="0" i="1" smtClean="0">
                        <a:latin typeface="Cambria Math"/>
                      </a:rPr>
                      <m:t>𝑏</m:t>
                    </m:r>
                    <m:r>
                      <a:rPr lang="en-US" sz="6000" b="0" i="1" smtClean="0">
                        <a:latin typeface="Cambria Math"/>
                      </a:rPr>
                      <m:t>:</m:t>
                    </m:r>
                    <m:r>
                      <a:rPr lang="en-US" sz="6000" b="0" i="1" smtClean="0">
                        <a:latin typeface="Cambria Math"/>
                      </a:rPr>
                      <m:t>𝑎</m:t>
                    </m:r>
                    <m:r>
                      <a:rPr lang="en-US" sz="6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6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en-US" sz="6000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996" y="4419600"/>
                <a:ext cx="3798604" cy="14221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38200" y="990600"/>
                <a:ext cx="7467600" cy="212365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১। দুইটি বর্গক্ষেত্রের বাহুর দৈর্ঘ্য যথাক্রমে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cs typeface="NikoshBAN" pitchFamily="2" charset="0"/>
                      </a:rPr>
                      <m:t>𝑎</m:t>
                    </m:r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মিটার এবং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cs typeface="NikoshBAN" pitchFamily="2" charset="0"/>
                      </a:rPr>
                      <m:t>𝑏</m:t>
                    </m:r>
                  </m:oMath>
                </a14:m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মিটার হলে,</a:t>
                </a:r>
              </a:p>
              <a:p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তাদের ক্ষেত্রফলের  অনুপাত কত?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990600"/>
                <a:ext cx="7467600" cy="212365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797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8600" y="1219200"/>
            <a:ext cx="220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5400" dirty="0" smtClean="0">
                <a:solidFill>
                  <a:srgbClr val="FFFF00"/>
                </a:solidFill>
              </a:rPr>
              <a:t> 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286000" y="2514600"/>
                <a:ext cx="3512115" cy="1586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US" sz="48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514600"/>
                <a:ext cx="3512115" cy="158684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6"/>
              <p:cNvSpPr txBox="1">
                <a:spLocks/>
              </p:cNvSpPr>
              <p:nvPr/>
            </p:nvSpPr>
            <p:spPr>
              <a:xfrm>
                <a:off x="1219199" y="990600"/>
                <a:ext cx="6858000" cy="1683324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tabLst>
                    <a:tab pos="3830638" algn="l"/>
                  </a:tabLst>
                  <a:defRPr sz="3600" b="1" kern="1200" cap="none" spc="50">
                    <a:ln w="13335" cmpd="sng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>
                    <a:solidFill>
                      <a:schemeClr val="accent6">
                        <a:tint val="1000"/>
                      </a:schemeClr>
                    </a:solidFill>
                    <a:effectLst/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bn-BD" sz="44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যদি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rgbClr val="FFFF00"/>
                        </a:solidFill>
                        <a:latin typeface="Cambria Math"/>
                        <a:cs typeface="NikoshBAN" pitchFamily="2" charset="0"/>
                      </a:rPr>
                      <m:t>𝑎</m:t>
                    </m:r>
                    <m:r>
                      <a:rPr lang="en-US" sz="4400" b="0" i="1" smtClean="0">
                        <a:solidFill>
                          <a:srgbClr val="FFFF00"/>
                        </a:solidFill>
                        <a:latin typeface="Cambria Math"/>
                        <a:cs typeface="NikoshBAN" pitchFamily="2" charset="0"/>
                      </a:rPr>
                      <m:t>:</m:t>
                    </m:r>
                    <m:r>
                      <a:rPr lang="en-US" sz="4400" b="0" i="1" smtClean="0">
                        <a:solidFill>
                          <a:srgbClr val="FFFF00"/>
                        </a:solidFill>
                        <a:latin typeface="Cambria Math"/>
                        <a:cs typeface="NikoshBAN" pitchFamily="2" charset="0"/>
                      </a:rPr>
                      <m:t>𝑏</m:t>
                    </m:r>
                    <m:r>
                      <a:rPr lang="en-US" sz="4400" b="0" i="1" smtClean="0">
                        <a:solidFill>
                          <a:srgbClr val="FFFF00"/>
                        </a:solidFill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4400" b="0" i="1" smtClean="0">
                        <a:solidFill>
                          <a:srgbClr val="FFFF00"/>
                        </a:solidFill>
                        <a:latin typeface="Cambria Math"/>
                        <a:cs typeface="NikoshBAN" pitchFamily="2" charset="0"/>
                      </a:rPr>
                      <m:t>𝑏</m:t>
                    </m:r>
                  </m:oMath>
                </a14:m>
                <a:r>
                  <a:rPr lang="bn-BD" sz="44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:</a:t>
                </a:r>
                <a:r>
                  <a:rPr lang="en-US" sz="44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c </a:t>
                </a:r>
                <a:r>
                  <a:rPr lang="bn-BD" sz="44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হয়,</a:t>
                </a:r>
                <a:r>
                  <a:rPr lang="en-US" sz="44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4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তবে প্রমান কর যে,</a:t>
                </a:r>
                <a:endParaRPr lang="en-US" sz="4400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5" name="Titl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199" y="990600"/>
                <a:ext cx="6858000" cy="1683324"/>
              </a:xfrm>
              <a:prstGeom prst="rect">
                <a:avLst/>
              </a:prstGeom>
              <a:blipFill rotWithShape="1">
                <a:blip r:embed="rId3"/>
                <a:stretch>
                  <a:fillRect l="-3556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285999" y="2514600"/>
                <a:ext cx="3512115" cy="1586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US" sz="48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b="0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4800" b="0" i="1" smtClean="0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999" y="2514600"/>
                <a:ext cx="3512115" cy="15868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43000" y="762000"/>
            <a:ext cx="73152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দলগত কাজ (সময়-১০ মিনিট) 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1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810657" y="3581400"/>
            <a:ext cx="6284685" cy="2030437"/>
            <a:chOff x="1810657" y="3581400"/>
            <a:chExt cx="6284685" cy="2030437"/>
          </a:xfrm>
        </p:grpSpPr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98978954"/>
                </p:ext>
              </p:extLst>
            </p:nvPr>
          </p:nvGraphicFramePr>
          <p:xfrm>
            <a:off x="1810657" y="3581400"/>
            <a:ext cx="6284685" cy="2030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322" name="Equation" r:id="rId6" imgW="1143000" imgH="507960" progId="Equation.3">
                    <p:embed/>
                  </p:oleObj>
                </mc:Choice>
                <mc:Fallback>
                  <p:oleObj name="Equation" r:id="rId6" imgW="1143000" imgH="50796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0657" y="3581400"/>
                          <a:ext cx="6284685" cy="20304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5"/>
            <p:cNvSpPr/>
            <p:nvPr/>
          </p:nvSpPr>
          <p:spPr>
            <a:xfrm>
              <a:off x="4343400" y="3733800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smtClean="0">
                  <a:solidFill>
                    <a:schemeClr val="bg1"/>
                  </a:solidFill>
                </a:rPr>
                <a:t>2</a:t>
              </a:r>
              <a:endParaRPr lang="en-US" sz="54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3" name="Equation" r:id="rId8" imgW="114120" imgH="215640" progId="Equation.3">
                  <p:embed/>
                </p:oleObj>
              </mc:Choice>
              <mc:Fallback>
                <p:oleObj name="Equation" r:id="rId8" imgW="11412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71600" y="25146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যদি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a : b =  b: c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হয় তবে প্রমাণ কর যে, 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81000"/>
            <a:ext cx="40386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bn-BD" sz="7200" u="sng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8800" y="4419600"/>
            <a:ext cx="39624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0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সমানুপাত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3581400"/>
            <a:ext cx="70104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+mj-lt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  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Symbol"/>
              </a:rPr>
              <a:t></a:t>
            </a:r>
            <a:r>
              <a:rPr lang="bn-BD" sz="4000" dirty="0" smtClean="0">
                <a:latin typeface="NikoshBAN" pitchFamily="2" charset="0"/>
                <a:cs typeface="NikoshBAN" pitchFamily="2" charset="0"/>
                <a:sym typeface="Symbol"/>
              </a:rPr>
              <a:t> এই প্রতীকটির নাম কি? 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Symbol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52600" y="2743200"/>
            <a:ext cx="71628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কে পূর্ব রাশি ও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B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কে উত্তর রাশি বলে।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882914"/>
            <a:ext cx="80772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1.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A:B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অনুপাতে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A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B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কে কি রাশি বলা হয়?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45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27" y="5206139"/>
            <a:ext cx="86868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609600"/>
            <a:ext cx="449580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28600" y="2076271"/>
                <a:ext cx="8534400" cy="120032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৩। দুইটি সংখ্যার অনুপাত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rgbClr val="002060"/>
                        </a:solidFill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1" smtClean="0">
                        <a:solidFill>
                          <a:srgbClr val="002060"/>
                        </a:solidFill>
                        <a:latin typeface="Cambria Math"/>
                        <a:cs typeface="NikoshBAN" pitchFamily="2" charset="0"/>
                      </a:rPr>
                      <m:t>3</m:t>
                    </m:r>
                    <m:r>
                      <a:rPr lang="en-US" sz="3600" b="0" i="1" smtClean="0">
                        <a:solidFill>
                          <a:srgbClr val="002060"/>
                        </a:solidFill>
                        <a:latin typeface="Cambria Math"/>
                        <a:cs typeface="NikoshBAN" pitchFamily="2" charset="0"/>
                      </a:rPr>
                      <m:t>:</m:t>
                    </m:r>
                    <m:r>
                      <a:rPr lang="en-US" sz="3600" b="0" i="1" smtClean="0">
                        <a:solidFill>
                          <a:srgbClr val="002060"/>
                        </a:solidFill>
                        <a:latin typeface="Cambria Math"/>
                        <a:cs typeface="NikoshBAN" pitchFamily="2" charset="0"/>
                      </a:rPr>
                      <m:t>4</m:t>
                    </m:r>
                    <m:r>
                      <a:rPr lang="en-US" sz="3600" b="0" i="0" smtClean="0">
                        <a:solidFill>
                          <a:srgbClr val="002060"/>
                        </a:solidFill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bn-BD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এবং তাদের ল,সা,গু.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002060"/>
                        </a:solidFill>
                        <a:latin typeface="Cambria Math"/>
                        <a:cs typeface="NikoshBAN" pitchFamily="2" charset="0"/>
                      </a:rPr>
                      <m:t>180</m:t>
                    </m:r>
                    <m:r>
                      <a:rPr lang="en-US" sz="3600" b="0" i="1" smtClean="0">
                        <a:solidFill>
                          <a:srgbClr val="002060"/>
                        </a:solidFill>
                        <a:latin typeface="Cambria Math"/>
                        <a:cs typeface="NikoshBAN" pitchFamily="2" charset="0"/>
                      </a:rPr>
                      <m:t>;</m:t>
                    </m:r>
                  </m:oMath>
                </a14:m>
                <a:endParaRPr lang="bn-BD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bn-BD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সংখ্যা দুইটি নির্ণয় কর।</a:t>
                </a:r>
                <a:r>
                  <a:rPr lang="en-US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					</a:t>
                </a:r>
                <a:endParaRPr lang="en-US" sz="3200" dirty="0">
                  <a:solidFill>
                    <a:schemeClr val="accent2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076271"/>
                <a:ext cx="8534400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1496" t="-5473" b="-16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28600" y="3606693"/>
                <a:ext cx="8420100" cy="198560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BD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৭। যদি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𝑎</m:t>
                    </m:r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:</m:t>
                    </m:r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𝑏</m:t>
                    </m:r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𝑏</m:t>
                    </m:r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:</m:t>
                    </m:r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𝑐</m:t>
                    </m:r>
                  </m:oMath>
                </a14:m>
                <a:r>
                  <a:rPr lang="en-US" sz="36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হয়, তবে প্রমান কর যে,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bn-BD" sz="360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bn-BD" sz="360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bn-BD" sz="360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𝑐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(</m:t>
                    </m:r>
                    <m:f>
                      <m:fPr>
                        <m:ctrlP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36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)</m:t>
                    </m:r>
                  </m:oMath>
                </a14:m>
                <a:r>
                  <a:rPr lang="en-US" sz="36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sz="3600" b="0" i="1" dirty="0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+</m:t>
                    </m:r>
                    <m:sSup>
                      <m:sSupPr>
                        <m:ctrlPr>
                          <a:rPr lang="en-US" sz="36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𝑏</m:t>
                        </m:r>
                      </m:e>
                      <m:sup>
                        <m:r>
                          <a:rPr lang="en-US" sz="36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sz="3600" b="0" i="1" dirty="0" smtClean="0">
                        <a:solidFill>
                          <a:srgbClr val="C00000"/>
                        </a:solidFill>
                        <a:latin typeface="Cambria Math"/>
                        <a:cs typeface="NikoshBAN" pitchFamily="2" charset="0"/>
                      </a:rPr>
                      <m:t>+</m:t>
                    </m:r>
                    <m:sSup>
                      <m:sSupPr>
                        <m:ctrlPr>
                          <a:rPr lang="en-US" sz="36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𝑐</m:t>
                        </m:r>
                      </m:e>
                      <m:sup>
                        <m:r>
                          <a:rPr lang="en-US" sz="36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bn-BD" sz="36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endParaRPr lang="bn-BD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606693"/>
                <a:ext cx="8420100" cy="1985608"/>
              </a:xfrm>
              <a:prstGeom prst="rect">
                <a:avLst/>
              </a:prstGeom>
              <a:blipFill rotWithShape="1">
                <a:blip r:embed="rId3"/>
                <a:stretch>
                  <a:fillRect l="-2094" t="-3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Public\Pictures\Sample Pictures\james howard - animated-gif-waterfall-wallpape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0835"/>
            <a:ext cx="88392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 rot="20005341">
            <a:off x="2440426" y="2670016"/>
            <a:ext cx="3518912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1583</TotalTime>
  <Words>364</Words>
  <Application>Microsoft Office PowerPoint</Application>
  <PresentationFormat>On-screen Show (4:3)</PresentationFormat>
  <Paragraphs>63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Apex</vt:lpstr>
      <vt:lpstr>Equation</vt:lpstr>
      <vt:lpstr>Microsoft Equation 3.0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সেট এর আবিস্কার  সম্পর্কে জানতে পারবে  সেটের সংগা    জানতে  পারবে    </dc:title>
  <dc:creator/>
  <cp:lastModifiedBy>keronkhal highschool</cp:lastModifiedBy>
  <cp:revision>272</cp:revision>
  <dcterms:created xsi:type="dcterms:W3CDTF">2006-08-16T00:00:00Z</dcterms:created>
  <dcterms:modified xsi:type="dcterms:W3CDTF">2013-07-14T00:34:53Z</dcterms:modified>
</cp:coreProperties>
</file>