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21"/>
  </p:notesMasterIdLst>
  <p:sldIdLst>
    <p:sldId id="270" r:id="rId2"/>
    <p:sldId id="258" r:id="rId3"/>
    <p:sldId id="260" r:id="rId4"/>
    <p:sldId id="265" r:id="rId5"/>
    <p:sldId id="262" r:id="rId6"/>
    <p:sldId id="264" r:id="rId7"/>
    <p:sldId id="273" r:id="rId8"/>
    <p:sldId id="274" r:id="rId9"/>
    <p:sldId id="266" r:id="rId10"/>
    <p:sldId id="267" r:id="rId11"/>
    <p:sldId id="268" r:id="rId12"/>
    <p:sldId id="279" r:id="rId13"/>
    <p:sldId id="281" r:id="rId14"/>
    <p:sldId id="269" r:id="rId15"/>
    <p:sldId id="271" r:id="rId16"/>
    <p:sldId id="276" r:id="rId17"/>
    <p:sldId id="278" r:id="rId18"/>
    <p:sldId id="275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075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505D7-7B1F-4E24-947A-BD52C0BBB6A8}" type="datetimeFigureOut">
              <a:rPr lang="en-US" smtClean="0"/>
              <a:t>6/5/2013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9180D-2757-41E2-AD19-8B94AE8B30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494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9180D-2757-41E2-AD19-8B94AE8B30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43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94C7-28F0-488B-A436-4F5E5E667328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51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728FD-3DD5-4454-9939-6753FCB61621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2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A2662-BF6B-4B06-A539-800808E081C8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45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DBB2-7962-4CBF-8BBC-9C91B1C73A42}" type="datetime1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62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A1E58-8A42-4379-B2E9-5187438F8F68}" type="datetime1">
              <a:rPr lang="en-US" smtClean="0"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2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01097-844A-4266-A0E2-C37D4DD48F1D}" type="datetime1">
              <a:rPr lang="en-US" smtClean="0"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97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18C6A-6EC0-4C5F-8623-AB8FA1CC2DDB}" type="datetime1">
              <a:rPr lang="en-US" smtClean="0"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5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7859-765E-4162-9DFF-60E449DF1AFE}" type="datetime1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28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BAA7E-BD8F-49E0-89A8-066F7B204881}" type="datetime1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1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B5489-2EF4-465A-8C5D-5885581F60B9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523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952C0-0A2D-4EA9-A373-2BEA096BE4BD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8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20EF5-35FB-4266-9DF7-94D9456C8FEF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F76F3-8FB4-4312-B4DF-E102E3F6FD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58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2.png"/><Relationship Id="rId5" Type="http://schemas.openxmlformats.org/officeDocument/2006/relationships/image" Target="../media/image1.gi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6" Type="http://schemas.openxmlformats.org/officeDocument/2006/relationships/image" Target="../media/image7.jpg"/><Relationship Id="rId5" Type="http://schemas.openxmlformats.org/officeDocument/2006/relationships/image" Target="../media/image6.gif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ma"/><Relationship Id="rId1" Type="http://schemas.microsoft.com/office/2007/relationships/media" Target="../media/media4.wm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gif"/><Relationship Id="rId2" Type="http://schemas.openxmlformats.org/officeDocument/2006/relationships/audio" Target="../media/media6.wma"/><Relationship Id="rId1" Type="http://schemas.microsoft.com/office/2007/relationships/media" Target="../media/media6.wma"/><Relationship Id="rId6" Type="http://schemas.openxmlformats.org/officeDocument/2006/relationships/image" Target="../media/image5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ma"/><Relationship Id="rId1" Type="http://schemas.microsoft.com/office/2007/relationships/media" Target="../media/media7.wm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ma"/><Relationship Id="rId1" Type="http://schemas.microsoft.com/office/2007/relationships/media" Target="../media/media8.wm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g"/><Relationship Id="rId2" Type="http://schemas.openxmlformats.org/officeDocument/2006/relationships/audio" Target="../media/media9.wma"/><Relationship Id="rId1" Type="http://schemas.microsoft.com/office/2007/relationships/media" Target="../media/media9.wma"/><Relationship Id="rId6" Type="http://schemas.openxmlformats.org/officeDocument/2006/relationships/image" Target="../media/image12.jpg"/><Relationship Id="rId11" Type="http://schemas.openxmlformats.org/officeDocument/2006/relationships/image" Target="../media/image2.png"/><Relationship Id="rId5" Type="http://schemas.openxmlformats.org/officeDocument/2006/relationships/image" Target="../media/image11.jpg"/><Relationship Id="rId10" Type="http://schemas.openxmlformats.org/officeDocument/2006/relationships/image" Target="../media/image16.jpeg"/><Relationship Id="rId4" Type="http://schemas.openxmlformats.org/officeDocument/2006/relationships/image" Target="../media/image10.jpg"/><Relationship Id="rId9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ma"/><Relationship Id="rId1" Type="http://schemas.microsoft.com/office/2007/relationships/media" Target="../media/media10.wma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wma"/><Relationship Id="rId1" Type="http://schemas.microsoft.com/office/2007/relationships/media" Target="../media/media11.wma"/><Relationship Id="rId6" Type="http://schemas.openxmlformats.org/officeDocument/2006/relationships/image" Target="../media/image2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2.wma"/><Relationship Id="rId1" Type="http://schemas.microsoft.com/office/2007/relationships/media" Target="../media/media12.wma"/><Relationship Id="rId6" Type="http://schemas.openxmlformats.org/officeDocument/2006/relationships/image" Target="../media/image2.pn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ma"/><Relationship Id="rId1" Type="http://schemas.microsoft.com/office/2007/relationships/media" Target="../media/media13.wma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ma"/><Relationship Id="rId1" Type="http://schemas.microsoft.com/office/2007/relationships/media" Target="../media/media14.wm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ma"/><Relationship Id="rId1" Type="http://schemas.microsoft.com/office/2007/relationships/media" Target="../media/media15.wma"/><Relationship Id="rId5" Type="http://schemas.openxmlformats.org/officeDocument/2006/relationships/image" Target="../media/image2.png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660" y="267286"/>
            <a:ext cx="8574783" cy="5404644"/>
          </a:xfrm>
          <a:noFill/>
        </p:spPr>
        <p:txBody>
          <a:bodyPr>
            <a:normAutofit fontScale="90000"/>
          </a:bodyPr>
          <a:lstStyle/>
          <a:p>
            <a:pPr lvl="0" algn="ctr" defTabSz="914400">
              <a:spcBef>
                <a:spcPts val="0"/>
              </a:spcBef>
            </a:pPr>
            <a:r>
              <a:rPr lang="en-US" sz="6000" dirty="0" smtClean="0">
                <a:solidFill>
                  <a:srgbClr val="002060"/>
                </a:solidFill>
                <a:latin typeface="NikoshBAN" pitchFamily="2" charset="0"/>
              </a:rPr>
              <a:t/>
            </a:r>
            <a:br>
              <a:rPr lang="en-US" sz="6000" dirty="0" smtClean="0">
                <a:solidFill>
                  <a:srgbClr val="002060"/>
                </a:solidFill>
                <a:latin typeface="NikoshBAN" pitchFamily="2" charset="0"/>
              </a:rPr>
            </a:br>
            <a:r>
              <a:rPr lang="bn-BD" sz="23900" dirty="0" smtClean="0">
                <a:solidFill>
                  <a:srgbClr val="00B0F0"/>
                </a:solidFill>
                <a:latin typeface="NikoshBAN" pitchFamily="2" charset="0"/>
              </a:rPr>
              <a:t>স্বাগতম</a:t>
            </a:r>
            <a:r>
              <a:rPr lang="en-US" sz="16600" dirty="0" smtClean="0">
                <a:solidFill>
                  <a:srgbClr val="002060"/>
                </a:solidFill>
                <a:latin typeface="NikoshBAN" pitchFamily="2" charset="0"/>
              </a:rPr>
              <a:t> </a:t>
            </a:r>
            <a:r>
              <a:rPr lang="en-US" sz="16600" dirty="0">
                <a:solidFill>
                  <a:prstClr val="white"/>
                </a:solidFill>
                <a:latin typeface="Calibri" panose="020F0502020204030204"/>
              </a:rPr>
              <a:t/>
            </a:r>
            <a:br>
              <a:rPr lang="en-US" sz="16600" dirty="0">
                <a:solidFill>
                  <a:prstClr val="white"/>
                </a:solidFill>
                <a:latin typeface="Calibri" panose="020F0502020204030204"/>
              </a:rPr>
            </a:b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B1595-9085-4D8D-A551-E3B530F3CA48}" type="datetime1">
              <a:rPr lang="en-US" smtClean="0"/>
              <a:t>6/5/2013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607" y="834887"/>
            <a:ext cx="3875964" cy="4002157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82862" y="50997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3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25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798" y="641445"/>
            <a:ext cx="11252202" cy="1409458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/>
            </a:r>
            <a:b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9800" y="3103808"/>
            <a:ext cx="10515600" cy="310218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bn-BD" sz="4000" dirty="0" smtClean="0"/>
              <a:t>কমল কৃষ্ণ হীরা</a:t>
            </a:r>
          </a:p>
          <a:p>
            <a:pPr marL="0" indent="0" algn="ctr">
              <a:buNone/>
            </a:pPr>
            <a:r>
              <a:rPr lang="bn-BD" sz="4000" dirty="0" smtClean="0">
                <a:solidFill>
                  <a:srgbClr val="FF0000"/>
                </a:solidFill>
              </a:rPr>
              <a:t>সহকারি শিক্ষক</a:t>
            </a:r>
          </a:p>
          <a:p>
            <a:pPr marL="0" indent="0" algn="ctr">
              <a:buNone/>
            </a:pPr>
            <a:r>
              <a:rPr lang="bn-BD" sz="4000" dirty="0" smtClean="0">
                <a:solidFill>
                  <a:srgbClr val="00B0F0"/>
                </a:solidFill>
              </a:rPr>
              <a:t>চন্দ্রদিঘলিয়া উচ্চ বিদ্যালয়</a:t>
            </a:r>
          </a:p>
          <a:p>
            <a:pPr marL="0" indent="0" algn="ctr">
              <a:buNone/>
            </a:pPr>
            <a:r>
              <a:rPr lang="bn-BD" sz="4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গোপালগঞ্জ।</a:t>
            </a:r>
          </a:p>
          <a:p>
            <a:pPr marL="0" indent="0" algn="ctr">
              <a:buNone/>
            </a:pP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</a:rPr>
              <a:t>মোবাঃ ০১৭১০৮৮২১৮০</a:t>
            </a:r>
            <a:endParaRPr lang="bn-BD" sz="66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bn-BD" sz="54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>
              <a:buNone/>
            </a:pPr>
            <a:endParaRPr lang="en-US" sz="5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E94EB-18CF-4F71-B14C-239DC843D70A}" type="datetime1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t="3953" r="12476"/>
          <a:stretch/>
        </p:blipFill>
        <p:spPr>
          <a:xfrm>
            <a:off x="8980226" y="2429300"/>
            <a:ext cx="3211773" cy="3398293"/>
          </a:xfrm>
          <a:prstGeom prst="rect">
            <a:avLst/>
          </a:prstGeom>
        </p:spPr>
      </p:pic>
      <p:sp>
        <p:nvSpPr>
          <p:cNvPr id="7" name="Horizontal Scroll 6"/>
          <p:cNvSpPr/>
          <p:nvPr/>
        </p:nvSpPr>
        <p:spPr>
          <a:xfrm>
            <a:off x="1068946" y="682580"/>
            <a:ext cx="10998558" cy="1596360"/>
          </a:xfrm>
          <a:prstGeom prst="horizontalScroll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>
                <a:solidFill>
                  <a:prstClr val="black">
                    <a:lumMod val="85000"/>
                    <a:lumOff val="15000"/>
                  </a:prstClr>
                </a:solidFill>
                <a:latin typeface="Calibri Light" panose="020F0302020204030204"/>
              </a:rPr>
              <a:t>পরিচিতি</a:t>
            </a:r>
            <a:endParaRPr lang="en-US"/>
          </a:p>
        </p:txBody>
      </p:sp>
      <p:pic>
        <p:nvPicPr>
          <p:cNvPr id="8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0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95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4" t="17826" r="23574" b="6586"/>
          <a:stretch/>
        </p:blipFill>
        <p:spPr>
          <a:xfrm>
            <a:off x="113730" y="119270"/>
            <a:ext cx="4267199" cy="4084240"/>
          </a:xfrm>
        </p:spPr>
      </p:pic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C1CB8-C37C-4D95-ABEE-7F772E0C4D86}" type="datetime1">
              <a:rPr lang="en-US" smtClean="0"/>
              <a:t>6/5/2013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171" y="20471"/>
            <a:ext cx="3170828" cy="41830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07" y="20472"/>
            <a:ext cx="3739487" cy="41830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13730" y="5056498"/>
            <a:ext cx="4267199" cy="607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002060"/>
                </a:solidFill>
              </a:rPr>
              <a:t>বাংলাদেশ ব্যাংক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03811" y="5049672"/>
            <a:ext cx="3739487" cy="61414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ব্যাংক কর্মকর্তা</a:t>
            </a:r>
            <a:endParaRPr lang="en-US" sz="3600" dirty="0"/>
          </a:p>
        </p:txBody>
      </p:sp>
      <p:sp>
        <p:nvSpPr>
          <p:cNvPr id="10" name="Rectangle 9"/>
          <p:cNvSpPr/>
          <p:nvPr/>
        </p:nvSpPr>
        <p:spPr>
          <a:xfrm>
            <a:off x="9171295" y="5049672"/>
            <a:ext cx="2870579" cy="6141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2060"/>
                </a:solidFill>
              </a:rPr>
              <a:t>টাকা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4976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48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860645"/>
          </a:xfrm>
          <a:noFill/>
        </p:spPr>
        <p:txBody>
          <a:bodyPr>
            <a:normAutofit/>
          </a:bodyPr>
          <a:lstStyle/>
          <a:p>
            <a:pPr algn="ctr"/>
            <a:r>
              <a:rPr lang="bn-BD" sz="8000" u="sng" dirty="0">
                <a:solidFill>
                  <a:srgbClr val="002060"/>
                </a:solidFill>
              </a:rPr>
              <a:t>ব্যাংক</a:t>
            </a:r>
            <a:endParaRPr lang="en-US" sz="8000" u="sng" dirty="0">
              <a:solidFill>
                <a:srgbClr val="00206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8820F-3A0A-478F-8A60-F1F4DC265A7B}" type="datetime1">
              <a:rPr lang="en-US" smtClean="0"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3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64" y="54591"/>
            <a:ext cx="8596668" cy="1583140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bn-BD" sz="4800" dirty="0" smtClean="0">
                <a:solidFill>
                  <a:srgbClr val="FFFF00"/>
                </a:solidFill>
              </a:rPr>
              <a:t/>
            </a:r>
            <a:br>
              <a:rPr lang="bn-BD" sz="4800" dirty="0" smtClean="0">
                <a:solidFill>
                  <a:srgbClr val="FFFF00"/>
                </a:solidFill>
              </a:rPr>
            </a:br>
            <a:r>
              <a:rPr lang="bn-BD" sz="4800" dirty="0" smtClean="0">
                <a:solidFill>
                  <a:srgbClr val="FFFF00"/>
                </a:solidFill>
              </a:rPr>
              <a:t>শিখনফল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64" y="2347415"/>
            <a:ext cx="8596668" cy="42308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3600" dirty="0" smtClean="0"/>
              <a:t>১। ব্যাংক কী তা বলতে পারবে।</a:t>
            </a:r>
          </a:p>
          <a:p>
            <a:endParaRPr lang="en-US" sz="36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bn-BD" sz="3600" dirty="0" smtClean="0">
                <a:solidFill>
                  <a:srgbClr val="7030A0"/>
                </a:solidFill>
              </a:rPr>
              <a:t>২। ব্যাংকের  শ্রেণি বিভাগ করতে পারবে</a:t>
            </a:r>
            <a:r>
              <a:rPr lang="bn-BD" sz="3600" dirty="0">
                <a:solidFill>
                  <a:srgbClr val="7030A0"/>
                </a:solidFill>
              </a:rPr>
              <a:t>।</a:t>
            </a:r>
            <a:endParaRPr lang="bn-BD" sz="3600" dirty="0" smtClean="0">
              <a:solidFill>
                <a:srgbClr val="7030A0"/>
              </a:solidFill>
            </a:endParaRPr>
          </a:p>
          <a:p>
            <a:endParaRPr lang="en-US" sz="3600" dirty="0" smtClean="0"/>
          </a:p>
          <a:p>
            <a:pPr marL="0" indent="0">
              <a:buNone/>
            </a:pPr>
            <a:r>
              <a:rPr lang="bn-BD" sz="3600" dirty="0" smtClean="0"/>
              <a:t>৩। বানিজ্যিক ব্যাংকের কার্যাবলি ব্যাখ্যা করতে পারবে।</a:t>
            </a:r>
            <a:endParaRPr lang="bn-BD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9CDF9-0348-490E-B4AC-18379632CBCB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54032" y="59293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253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991" y="3398344"/>
            <a:ext cx="4588592" cy="2444017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423079"/>
            <a:ext cx="12192000" cy="5618284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F0BBF-B8DF-4FD9-A12B-8C4C0A92248D}" type="datetime1">
              <a:rPr lang="en-US" smtClean="0"/>
              <a:t>6/5/2013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990" y="118515"/>
            <a:ext cx="4588592" cy="26203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43991" y="2801760"/>
            <a:ext cx="4497800" cy="49362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FFFF00"/>
                </a:solidFill>
              </a:rPr>
              <a:t>জনতা ব্যাংক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08" t="17354" r="23001" b="-651"/>
          <a:stretch/>
        </p:blipFill>
        <p:spPr>
          <a:xfrm>
            <a:off x="1" y="181390"/>
            <a:ext cx="4898900" cy="26203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" y="2853578"/>
            <a:ext cx="4898900" cy="48449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0000"/>
                </a:solidFill>
              </a:rPr>
              <a:t>বাংলাদেশ ব্যাংক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0458"/>
            <a:ext cx="4898900" cy="2428875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5985979"/>
            <a:ext cx="4898900" cy="6209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/>
              <a:t>টাকা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7443990" y="5985979"/>
            <a:ext cx="4588592" cy="735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rgbClr val="002060"/>
                </a:solidFill>
              </a:rPr>
              <a:t>লেনদেন</a:t>
            </a:r>
            <a:endParaRPr lang="en-US" sz="4400" dirty="0">
              <a:solidFill>
                <a:srgbClr val="002060"/>
              </a:solidFill>
            </a:endParaRPr>
          </a:p>
        </p:txBody>
      </p:sp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3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90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/>
      <p:bldP spid="8" grpId="0" animBg="1"/>
      <p:bldP spid="17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7200" dirty="0">
                <a:solidFill>
                  <a:srgbClr val="002060"/>
                </a:solidFill>
              </a:rPr>
              <a:t>একক কাজ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5FCBEF"/>
              </a:buClr>
              <a:buNone/>
            </a:pPr>
            <a:r>
              <a:rPr lang="bn-BD" sz="4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১। ব্যাংক কাকে বলে?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FD19C-8484-4B7B-9CB3-EB9649363080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6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70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4800" dirty="0">
                <a:solidFill>
                  <a:srgbClr val="002060"/>
                </a:solidFill>
              </a:rPr>
              <a:t>উত্তর </a:t>
            </a:r>
            <a:r>
              <a:rPr lang="bn-BD" sz="4800" dirty="0" smtClean="0">
                <a:solidFill>
                  <a:srgbClr val="002060"/>
                </a:solidFill>
              </a:rPr>
              <a:t>মিলিয়ে নিই</a:t>
            </a:r>
            <a:endParaRPr lang="en-US" sz="5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lnSpc>
                <a:spcPct val="200000"/>
              </a:lnSpc>
              <a:buClr>
                <a:srgbClr val="5FCBEF"/>
              </a:buClr>
              <a:buNone/>
            </a:pPr>
            <a:endParaRPr lang="bn-BD" sz="3600" dirty="0" smtClean="0">
              <a:solidFill>
                <a:srgbClr val="7030A0"/>
              </a:solidFill>
            </a:endParaRPr>
          </a:p>
          <a:p>
            <a:pPr marL="0" lvl="0" indent="0" algn="just">
              <a:lnSpc>
                <a:spcPct val="200000"/>
              </a:lnSpc>
              <a:buClr>
                <a:srgbClr val="5FCBEF"/>
              </a:buClr>
              <a:buNone/>
            </a:pPr>
            <a:r>
              <a:rPr lang="bn-BD" sz="3600" dirty="0" smtClean="0">
                <a:solidFill>
                  <a:srgbClr val="7030A0"/>
                </a:solidFill>
              </a:rPr>
              <a:t>১।উত্তরঃ ব্যাংক হল এমন একটি প্রতিষ্ঠান যেখানে যাবতীয় অর্থনৈতিক কার্যাবলি পরিচালিত হয়।</a:t>
            </a:r>
            <a:endParaRPr lang="bn-BD" sz="3600" dirty="0">
              <a:solidFill>
                <a:srgbClr val="7030A0"/>
              </a:solidFill>
            </a:endParaRPr>
          </a:p>
          <a:p>
            <a:pPr marL="0" indent="0">
              <a:lnSpc>
                <a:spcPct val="200000"/>
              </a:lnSpc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26A09-5F97-4309-A4CD-F5DDEF2D9A04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51076" y="55673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1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30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0" t="6599" r="28844" b="25888"/>
          <a:stretch/>
        </p:blipFill>
        <p:spPr>
          <a:xfrm>
            <a:off x="4335290" y="-18650"/>
            <a:ext cx="4487779" cy="2526631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978E2-98EA-4C2C-9586-1F9A67093F1D}" type="datetime1">
              <a:rPr lang="en-US" smtClean="0"/>
              <a:t>6/5/2013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 rot="21283728">
            <a:off x="5938808" y="320509"/>
            <a:ext cx="981307" cy="3520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BANK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692" y="3737023"/>
            <a:ext cx="2457450" cy="218552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0" name="Content Placeholder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91" y="3673231"/>
            <a:ext cx="2695073" cy="25657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043" y="3742143"/>
            <a:ext cx="2962275" cy="218552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cxnSp>
        <p:nvCxnSpPr>
          <p:cNvPr id="16" name="Straight Arrow Connector 15"/>
          <p:cNvCxnSpPr/>
          <p:nvPr/>
        </p:nvCxnSpPr>
        <p:spPr>
          <a:xfrm>
            <a:off x="6473975" y="3048051"/>
            <a:ext cx="12034" cy="593284"/>
          </a:xfrm>
          <a:prstGeom prst="straightConnector1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Content Placeholder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" y="0"/>
            <a:ext cx="2168868" cy="162229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46161" y="6238964"/>
            <a:ext cx="2784143" cy="619036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/>
              <a:t>কেন্দ্রীয় ব্যাংক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098043" y="6238964"/>
            <a:ext cx="2962275" cy="619036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>
                <a:solidFill>
                  <a:srgbClr val="002060"/>
                </a:solidFill>
              </a:rPr>
              <a:t>বানিজ্যিক ব্যাংক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347415" y="3036758"/>
            <a:ext cx="8138226" cy="11293"/>
          </a:xfrm>
          <a:prstGeom prst="line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399691" y="3036758"/>
            <a:ext cx="0" cy="518632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0447417" y="3048051"/>
            <a:ext cx="6768" cy="518632"/>
          </a:xfrm>
          <a:prstGeom prst="straightConnector1">
            <a:avLst/>
          </a:prstGeom>
          <a:ln w="57150"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9218692" y="6238964"/>
            <a:ext cx="2723099" cy="475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>
                <a:solidFill>
                  <a:schemeClr val="tx2">
                    <a:lumMod val="50000"/>
                  </a:schemeClr>
                </a:solidFill>
              </a:rPr>
              <a:t>বিশেষ আর্থীক প্রতিষ্ঠান</a:t>
            </a: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425262" y="19764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00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902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6" grpId="0" animBg="1"/>
      <p:bldP spid="2" grpId="0" animBg="1"/>
      <p:bldP spid="3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6000" dirty="0" smtClean="0">
                <a:solidFill>
                  <a:srgbClr val="002060"/>
                </a:solidFill>
              </a:rPr>
              <a:t>জোড়ায় কাজ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851484"/>
            <a:ext cx="9864392" cy="31898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800" dirty="0" smtClean="0"/>
              <a:t>১। ব্যাংক কত প্রকার ও কী কী?</a:t>
            </a:r>
            <a:endParaRPr lang="en-US" sz="4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6A3EA-E04B-4587-9CC5-C23074832641}" type="datetime1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" y="0"/>
            <a:ext cx="2168868" cy="162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4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768523">
            <a:off x="-549221" y="789454"/>
            <a:ext cx="5676367" cy="1102729"/>
          </a:xfrm>
        </p:spPr>
        <p:txBody>
          <a:bodyPr>
            <a:normAutofit/>
          </a:bodyPr>
          <a:lstStyle/>
          <a:p>
            <a:pPr algn="ctr"/>
            <a:r>
              <a:rPr lang="bn-BD" sz="5300" dirty="0" smtClean="0">
                <a:solidFill>
                  <a:srgbClr val="002060"/>
                </a:solidFill>
              </a:rPr>
              <a:t>উত্তর মিলিয়ে নিই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457" y="1378039"/>
            <a:ext cx="9909101" cy="4812206"/>
          </a:xfrm>
          <a:noFill/>
        </p:spPr>
        <p:txBody>
          <a:bodyPr>
            <a:normAutofit/>
          </a:bodyPr>
          <a:lstStyle/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r>
              <a:rPr lang="bn-BD" dirty="0" smtClean="0"/>
              <a:t>                                        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A0D5EB-3011-4E96-955D-51E40439B5AA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9" name="Up Arrow 8"/>
          <p:cNvSpPr/>
          <p:nvPr/>
        </p:nvSpPr>
        <p:spPr>
          <a:xfrm>
            <a:off x="4289786" y="1826562"/>
            <a:ext cx="3031919" cy="1578137"/>
          </a:xfrm>
          <a:prstGeom prst="up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002060"/>
                </a:solidFill>
              </a:rPr>
              <a:t>ব্যাংক</a:t>
            </a:r>
            <a:endParaRPr lang="en-US" sz="3600" dirty="0">
              <a:solidFill>
                <a:srgbClr val="002060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2238233" y="3877788"/>
            <a:ext cx="6892888" cy="25472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76370" y="3905563"/>
            <a:ext cx="13648" cy="8070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275314" y="3890524"/>
            <a:ext cx="13648" cy="82068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9117473" y="3903260"/>
            <a:ext cx="13648" cy="8070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089457" y="4729537"/>
            <a:ext cx="2775550" cy="8989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/>
              <a:t>কেন্দ্রীয় ব্যাংক</a:t>
            </a:r>
            <a:endParaRPr lang="en-US" sz="2800" dirty="0"/>
          </a:p>
        </p:txBody>
      </p:sp>
      <p:sp>
        <p:nvSpPr>
          <p:cNvPr id="24" name="Rectangle 23"/>
          <p:cNvSpPr/>
          <p:nvPr/>
        </p:nvSpPr>
        <p:spPr>
          <a:xfrm>
            <a:off x="4709054" y="4729537"/>
            <a:ext cx="2292823" cy="898929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/>
              <a:t>বানিজ্যিক ব্যাংক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7845925" y="4729537"/>
            <a:ext cx="3152633" cy="81430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2">
                    <a:lumMod val="50000"/>
                  </a:schemeClr>
                </a:solidFill>
              </a:rPr>
              <a:t>বিশেষ আর্থীক প্রতিষ্ঠান</a:t>
            </a:r>
            <a:endParaRPr 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87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103290"/>
          </a:xfrm>
        </p:spPr>
        <p:txBody>
          <a:bodyPr>
            <a:normAutofit fontScale="90000"/>
          </a:bodyPr>
          <a:lstStyle/>
          <a:p>
            <a:pPr algn="ctr"/>
            <a:r>
              <a:rPr lang="bn-BD" sz="7300" dirty="0" smtClean="0">
                <a:solidFill>
                  <a:srgbClr val="7030A0"/>
                </a:solidFill>
              </a:rPr>
              <a:t>বানিজ্যিক ব্যাংক</a:t>
            </a:r>
            <a:r>
              <a:rPr lang="en-US" dirty="0">
                <a:solidFill>
                  <a:srgbClr val="7030A0"/>
                </a:solidFill>
              </a:rPr>
              <a:t/>
            </a:r>
            <a:br>
              <a:rPr lang="en-US" dirty="0">
                <a:solidFill>
                  <a:srgbClr val="7030A0"/>
                </a:solidFill>
              </a:rPr>
            </a:b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16798" y="1866970"/>
            <a:ext cx="8157204" cy="417439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55A5-595A-43F0-9B41-7C2ECE073933}" type="datetime1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798" y="1161245"/>
            <a:ext cx="8316230" cy="519510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7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18C6A-6EC0-4C5F-8623-AB8FA1CC2DDB}" type="datetime1">
              <a:rPr lang="en-US" smtClean="0"/>
              <a:t>6/5/2013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43691" y="287384"/>
            <a:ext cx="119002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dirty="0">
                <a:solidFill>
                  <a:prstClr val="black"/>
                </a:solidFill>
                <a:latin typeface="Calibri Light" panose="020F0302020204030204"/>
              </a:rPr>
              <a:t>বানিজ্যিক ব্যাংক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436914" y="1319349"/>
            <a:ext cx="9823269" cy="39189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1247120" y="1319349"/>
            <a:ext cx="0" cy="10123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423851" y="1312184"/>
            <a:ext cx="9836332" cy="3982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449503" y="1319349"/>
            <a:ext cx="13063" cy="11103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613366" y="1352006"/>
            <a:ext cx="0" cy="105155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710350" y="1365070"/>
            <a:ext cx="13063" cy="101237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04948" y="2496276"/>
            <a:ext cx="2050868" cy="95884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সোনালি ব্যাংক</a:t>
            </a:r>
            <a:endParaRPr lang="en-US" sz="2400" dirty="0"/>
          </a:p>
        </p:txBody>
      </p:sp>
      <p:sp>
        <p:nvSpPr>
          <p:cNvPr id="27" name="Rectangle 26"/>
          <p:cNvSpPr/>
          <p:nvPr/>
        </p:nvSpPr>
        <p:spPr>
          <a:xfrm>
            <a:off x="3568337" y="2436222"/>
            <a:ext cx="2090057" cy="1018904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2">
                    <a:lumMod val="10000"/>
                  </a:schemeClr>
                </a:solidFill>
              </a:rPr>
              <a:t>জনতা ব্যাংক</a:t>
            </a:r>
            <a:endParaRPr lang="en-US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697979" y="2413998"/>
            <a:ext cx="2024743" cy="1041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002060"/>
                </a:solidFill>
              </a:rPr>
              <a:t>রূপালি ব্যাংক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966960" y="2416628"/>
            <a:ext cx="2076994" cy="103849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অগ্রনী ব্যাংক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66960" y="56227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20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95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26" grpId="0" animBg="1"/>
      <p:bldP spid="27" grpId="0" animBg="1"/>
      <p:bldP spid="28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439236"/>
            <a:ext cx="9383182" cy="2470245"/>
          </a:xfrm>
        </p:spPr>
        <p:txBody>
          <a:bodyPr/>
          <a:lstStyle/>
          <a:p>
            <a:r>
              <a:rPr lang="bn-BD" dirty="0" smtClean="0"/>
              <a:t>।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93" y="0"/>
            <a:ext cx="5290310" cy="418996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641" y="80750"/>
            <a:ext cx="5125081" cy="4109211"/>
          </a:xfrm>
          <a:solidFill>
            <a:schemeClr val="tx1"/>
          </a:solidFill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2B568-7418-4EBC-8C77-C08FCA5109D4}" type="datetime1">
              <a:rPr lang="en-US" smtClean="0"/>
              <a:t>6/5/2013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683028" y="4762151"/>
            <a:ext cx="5262694" cy="5452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bg2">
                    <a:lumMod val="25000"/>
                  </a:schemeClr>
                </a:solidFill>
              </a:rPr>
              <a:t>লেনদেন</a:t>
            </a:r>
            <a:endParaRPr lang="en-US" sz="3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1" y="4792070"/>
            <a:ext cx="5287617" cy="51530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rgbClr val="FFFF00"/>
                </a:solidFill>
              </a:rPr>
              <a:t>বানিজ্যিক ব্যাংক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7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14375" y="55128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8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6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87439"/>
          </a:xfrm>
        </p:spPr>
        <p:txBody>
          <a:bodyPr>
            <a:noAutofit/>
          </a:bodyPr>
          <a:lstStyle/>
          <a:p>
            <a:pPr algn="ctr"/>
            <a:r>
              <a:rPr lang="bn-BD" sz="8800" dirty="0">
                <a:solidFill>
                  <a:srgbClr val="7030A0"/>
                </a:solidFill>
                <a:cs typeface="Mangal" panose="02040503050203030202" pitchFamily="18" charset="0"/>
              </a:rPr>
              <a:t>দলীয় কাজ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86308"/>
            <a:ext cx="9934858" cy="3880773"/>
          </a:xfrm>
        </p:spPr>
        <p:txBody>
          <a:bodyPr/>
          <a:lstStyle/>
          <a:p>
            <a:endParaRPr lang="bn-BD" sz="4400" dirty="0" smtClean="0"/>
          </a:p>
          <a:p>
            <a:r>
              <a:rPr lang="bn-BD" sz="4400" dirty="0" smtClean="0"/>
              <a:t>বানিজ্যিক </a:t>
            </a:r>
            <a:r>
              <a:rPr lang="bn-BD" sz="4400" dirty="0"/>
              <a:t>ব্যাংকের </a:t>
            </a:r>
            <a:r>
              <a:rPr lang="bn-BD" sz="4400" dirty="0" smtClean="0"/>
              <a:t>কার্যাবলি </a:t>
            </a:r>
            <a:r>
              <a:rPr lang="bn-BD" sz="4400" dirty="0"/>
              <a:t>লিখ।</a:t>
            </a:r>
            <a:endParaRPr lang="en-US" sz="2000" dirty="0"/>
          </a:p>
          <a:p>
            <a:pPr marL="0" indent="0">
              <a:buNone/>
            </a:pPr>
            <a:r>
              <a:rPr lang="bn-BD" sz="4400" dirty="0" smtClean="0"/>
              <a:t> 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BC9B9-F4D2-4BB8-B280-0115DD77D421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48800" y="54574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2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03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1514667" cy="1320800"/>
          </a:xfrm>
        </p:spPr>
        <p:txBody>
          <a:bodyPr>
            <a:normAutofit/>
          </a:bodyPr>
          <a:lstStyle/>
          <a:p>
            <a:r>
              <a:rPr lang="bn-BD" sz="5400" dirty="0" smtClean="0"/>
              <a:t>উত্তরঃ </a:t>
            </a:r>
            <a:r>
              <a:rPr lang="bn-BD" sz="5400" dirty="0" smtClean="0"/>
              <a:t>বানিজ্যিক </a:t>
            </a:r>
            <a:r>
              <a:rPr lang="bn-BD" sz="5400" dirty="0"/>
              <a:t>ব্যাংকের </a:t>
            </a:r>
            <a:r>
              <a:rPr lang="bn-BD" sz="5400" dirty="0" smtClean="0"/>
              <a:t>কার্যাবলি-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88653"/>
            <a:ext cx="10515600" cy="3588309"/>
          </a:xfrm>
        </p:spPr>
        <p:txBody>
          <a:bodyPr>
            <a:normAutofit/>
          </a:bodyPr>
          <a:lstStyle/>
          <a:p>
            <a:r>
              <a:rPr lang="bn-BD" sz="3600" dirty="0" smtClean="0"/>
              <a:t>ঋণ দান</a:t>
            </a:r>
            <a:endParaRPr lang="en-US" sz="3600" dirty="0" smtClean="0"/>
          </a:p>
          <a:p>
            <a:r>
              <a:rPr lang="bn-BD" sz="3600" dirty="0" smtClean="0"/>
              <a:t>বিক্রয় প্রতিনিধি</a:t>
            </a:r>
          </a:p>
          <a:p>
            <a:r>
              <a:rPr lang="bn-BD" sz="3600" dirty="0" smtClean="0"/>
              <a:t>ব্যাংক ড্রাফট</a:t>
            </a:r>
          </a:p>
          <a:p>
            <a:r>
              <a:rPr lang="bn-BD" sz="3600" dirty="0" smtClean="0"/>
              <a:t>মানি অর্ডার</a:t>
            </a:r>
          </a:p>
          <a:p>
            <a:r>
              <a:rPr lang="bn-BD" sz="3600" dirty="0" smtClean="0"/>
              <a:t>দেনা-পাওনা পরিশোধ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5E0A6-E107-478A-B9AD-8C0EC5DFDDDB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6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09408" y="1625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98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75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599"/>
            <a:ext cx="10640023" cy="1550989"/>
          </a:xfrm>
        </p:spPr>
        <p:txBody>
          <a:bodyPr>
            <a:normAutofit/>
          </a:bodyPr>
          <a:lstStyle/>
          <a:p>
            <a:pPr algn="ctr"/>
            <a:r>
              <a:rPr lang="bn-BD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মূল্যায়ন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442950"/>
            <a:ext cx="10878562" cy="3598412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 smtClean="0"/>
              <a:t>১। বাংলাদেশের কেন্দ্রীয় ব্যাংকের নাম কী?</a:t>
            </a:r>
          </a:p>
          <a:p>
            <a:pPr marL="0" indent="0">
              <a:buNone/>
            </a:pPr>
            <a:endParaRPr lang="bn-BD" sz="4000" dirty="0" smtClean="0"/>
          </a:p>
          <a:p>
            <a:pPr marL="0" indent="0">
              <a:buNone/>
            </a:pPr>
            <a:r>
              <a:rPr lang="bn-BD" sz="4000" dirty="0" smtClean="0"/>
              <a:t>২। তিনটি বানিজ্যিক ব্যাংকের নাম বল?</a:t>
            </a:r>
          </a:p>
          <a:p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0DC5-78B8-4623-848B-901B79CCED3F}" type="datetime1">
              <a:rPr lang="en-US" smtClean="0"/>
              <a:t>6/5/2013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4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6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বাড়ির কাজ</a:t>
            </a:r>
            <a:endParaRPr 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516" y="2977227"/>
            <a:ext cx="11100684" cy="3880773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bn-BD" sz="3200" dirty="0" smtClean="0"/>
              <a:t>১। অর্থনৈতিক উন্নয়নে বানিজ্যিক ব্যাংকের ইতিবাচক দিকগুলো বর্ণনা কর।</a:t>
            </a:r>
            <a:endParaRPr lang="en-US" sz="3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050B4-E59E-420F-9AE7-CA228B9C2610}" type="datetime1">
              <a:rPr lang="en-US" smtClean="0"/>
              <a:t>6/5/2013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61" y="0"/>
            <a:ext cx="3921457" cy="245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7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9136" y="0"/>
            <a:ext cx="3582864" cy="3881437"/>
          </a:xfr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76E50-8E77-4D4E-802F-F1BDCFBF60F7}" type="datetime1">
              <a:rPr lang="en-US" smtClean="0"/>
              <a:t>6/5/2013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hirakamalkrishna@gmail.com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1497757"/>
            <a:ext cx="8609136" cy="156966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96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 Light" panose="020F0302020204030204"/>
              </a:rPr>
              <a:t>ধন্যবাদ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43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216</Words>
  <Application>Microsoft Office PowerPoint</Application>
  <PresentationFormat>Widescreen</PresentationFormat>
  <Paragraphs>113</Paragraphs>
  <Slides>19</Slides>
  <Notes>1</Notes>
  <HiddenSlides>0</HiddenSlides>
  <MMClips>15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Mangal</vt:lpstr>
      <vt:lpstr>NikoshBAN</vt:lpstr>
      <vt:lpstr>Vrinda</vt:lpstr>
      <vt:lpstr>Office Theme</vt:lpstr>
      <vt:lpstr> স্বাগতম  </vt:lpstr>
      <vt:lpstr> </vt:lpstr>
      <vt:lpstr>PowerPoint Presentation</vt:lpstr>
      <vt:lpstr>ব্যাংক</vt:lpstr>
      <vt:lpstr> শিখনফল</vt:lpstr>
      <vt:lpstr>PowerPoint Presentation</vt:lpstr>
      <vt:lpstr>একক কাজ</vt:lpstr>
      <vt:lpstr>উত্তর মিলিয়ে নিই</vt:lpstr>
      <vt:lpstr>PowerPoint Presentation</vt:lpstr>
      <vt:lpstr>জোড়ায় কাজ</vt:lpstr>
      <vt:lpstr>উত্তর মিলিয়ে নিই</vt:lpstr>
      <vt:lpstr>বানিজ্যিক ব্যাংক </vt:lpstr>
      <vt:lpstr>PowerPoint Presentation</vt:lpstr>
      <vt:lpstr>।</vt:lpstr>
      <vt:lpstr>দলীয় কাজ</vt:lpstr>
      <vt:lpstr>উত্তরঃ বানিজ্যিক ব্যাংকের কার্যাবলি-</vt:lpstr>
      <vt:lpstr>মূল্যায়ন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259</cp:revision>
  <dcterms:created xsi:type="dcterms:W3CDTF">2013-05-28T15:55:39Z</dcterms:created>
  <dcterms:modified xsi:type="dcterms:W3CDTF">2013-06-05T15:57:00Z</dcterms:modified>
</cp:coreProperties>
</file>