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5" r:id="rId2"/>
    <p:sldId id="257" r:id="rId3"/>
    <p:sldId id="258" r:id="rId4"/>
    <p:sldId id="284" r:id="rId5"/>
    <p:sldId id="282" r:id="rId6"/>
    <p:sldId id="280" r:id="rId7"/>
    <p:sldId id="286" r:id="rId8"/>
    <p:sldId id="262" r:id="rId9"/>
    <p:sldId id="263" r:id="rId10"/>
    <p:sldId id="264" r:id="rId11"/>
    <p:sldId id="266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0066"/>
    <a:srgbClr val="CCFF99"/>
    <a:srgbClr val="66FF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13" autoAdjust="0"/>
    <p:restoredTop sz="94660"/>
  </p:normalViewPr>
  <p:slideViewPr>
    <p:cSldViewPr>
      <p:cViewPr>
        <p:scale>
          <a:sx n="75" d="100"/>
          <a:sy n="75" d="100"/>
        </p:scale>
        <p:origin x="-120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22612-6739-4837-92A6-E07531CCD46D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063CCE-1787-44DB-B60A-AA8C9699A9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1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63CCE-1787-44DB-B60A-AA8C9699A99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D6AF-FAA3-4757-AD09-5D0ABF6B2353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C56D6AF-FAA3-4757-AD09-5D0ABF6B2353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8174902-8B1C-4EF1-913C-68F660D6D8D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gif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gif"/><Relationship Id="rId9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 rot="18546233">
            <a:off x="596818" y="770042"/>
            <a:ext cx="2387760" cy="208526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>
                  <a:solidFill>
                    <a:srgbClr val="CC0066"/>
                  </a:solidFill>
                </a:ln>
                <a:solidFill>
                  <a:srgbClr val="CCFF99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000" b="1" dirty="0">
              <a:ln w="11430">
                <a:solidFill>
                  <a:srgbClr val="CC0066"/>
                </a:solidFill>
              </a:ln>
              <a:solidFill>
                <a:srgbClr val="CCFF99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DOEL\Desktop\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133600"/>
            <a:ext cx="63246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97200" y="736600"/>
            <a:ext cx="3352800" cy="1219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8100" y="2362200"/>
            <a:ext cx="5105400" cy="3632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মোছাঃ শামীম আরা খাতুন   সহকারী  শিক্ষক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ঘোষগ্রাম কফিলিয়া উচ্চ বিদ্যালয়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রাণীনগর,নওগাঁ।</a:t>
            </a:r>
          </a:p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Shamimafariha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@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gmail.com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10200" y="2590800"/>
            <a:ext cx="3581400" cy="299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নবম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বাংলাদেশ ও বিশ্ব পরিচয়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৫০ মিনিট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তারিখঃ ১৮/০৭/১৩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ight Arrow 15"/>
          <p:cNvSpPr/>
          <p:nvPr/>
        </p:nvSpPr>
        <p:spPr>
          <a:xfrm>
            <a:off x="381000" y="3048000"/>
            <a:ext cx="2971800" cy="9144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এটা কিসের মানচিত্র?</a:t>
            </a:r>
            <a:endParaRPr lang="en-US" sz="1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3048000"/>
            <a:ext cx="29718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বিশ্বের মানচিত্র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457200" y="3048000"/>
            <a:ext cx="2895600" cy="9144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এটা কোন দেশের মানচিত্র?</a:t>
            </a:r>
            <a:endParaRPr lang="en-US" sz="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3048000"/>
            <a:ext cx="2971800" cy="990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 মানচিত্র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381000" y="3048000"/>
            <a:ext cx="2971800" cy="99060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 কি?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3048000"/>
            <a:ext cx="3124200" cy="9906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 একটি রাষ্ট্র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1_world-map.jpg"/>
          <p:cNvPicPr>
            <a:picLocks noChangeAspect="1"/>
          </p:cNvPicPr>
          <p:nvPr/>
        </p:nvPicPr>
        <p:blipFill>
          <a:blip r:embed="rId3"/>
          <a:srcRect l="1852" r="3704" b="2222"/>
          <a:stretch>
            <a:fillRect/>
          </a:stretch>
        </p:blipFill>
        <p:spPr>
          <a:xfrm>
            <a:off x="4724400" y="1143000"/>
            <a:ext cx="38862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BangladeshMap.gif"/>
          <p:cNvPicPr>
            <a:picLocks noChangeAspect="1"/>
          </p:cNvPicPr>
          <p:nvPr/>
        </p:nvPicPr>
        <p:blipFill>
          <a:blip r:embed="rId4"/>
          <a:srcRect l="7407" t="4647" r="-431" b="2414"/>
          <a:stretch>
            <a:fillRect/>
          </a:stretch>
        </p:blipFill>
        <p:spPr>
          <a:xfrm>
            <a:off x="4724400" y="1143000"/>
            <a:ext cx="38862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283388"/>
              </p:ext>
            </p:extLst>
          </p:nvPr>
        </p:nvGraphicFramePr>
        <p:xfrm>
          <a:off x="1600200" y="1143001"/>
          <a:ext cx="8382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Packager Shell Object" showAsIcon="1" r:id="rId5" imgW="914400" imgH="771480" progId="Package">
                  <p:embed/>
                </p:oleObj>
              </mc:Choice>
              <mc:Fallback>
                <p:oleObj name="Packager Shell Object" showAsIcon="1" r:id="rId5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00200" y="1143001"/>
                        <a:ext cx="8382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10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orld.gif"/>
          <p:cNvPicPr>
            <a:picLocks noChangeAspect="1"/>
          </p:cNvPicPr>
          <p:nvPr/>
        </p:nvPicPr>
        <p:blipFill>
          <a:blip r:embed="rId2"/>
          <a:srcRect l="2564" t="10000" r="3846" b="10000"/>
          <a:stretch>
            <a:fillRect/>
          </a:stretch>
        </p:blipFill>
        <p:spPr>
          <a:xfrm>
            <a:off x="228600" y="685800"/>
            <a:ext cx="8610600" cy="5105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Oval 3"/>
          <p:cNvSpPr/>
          <p:nvPr/>
        </p:nvSpPr>
        <p:spPr>
          <a:xfrm>
            <a:off x="1752600" y="1981200"/>
            <a:ext cx="5181600" cy="3429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রাষ্ট্র ও</a:t>
            </a:r>
            <a:r>
              <a:rPr lang="bn-BD" sz="11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রাষ্ট্রের উপাদান</a:t>
            </a:r>
            <a:endParaRPr lang="en-US" sz="7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489200" y="457200"/>
            <a:ext cx="3200400" cy="12192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1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84300" y="2895600"/>
            <a:ext cx="55626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রাষ্ট্র কী তা বলতে পারবে।</a:t>
            </a:r>
          </a:p>
          <a:p>
            <a:endParaRPr lang="en-US" sz="4000" dirty="0"/>
          </a:p>
        </p:txBody>
      </p:sp>
      <p:sp>
        <p:nvSpPr>
          <p:cNvPr id="4" name="Rounded Rectangle 3"/>
          <p:cNvSpPr/>
          <p:nvPr/>
        </p:nvSpPr>
        <p:spPr>
          <a:xfrm>
            <a:off x="1790700" y="1828800"/>
            <a:ext cx="4724400" cy="914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5181600"/>
            <a:ext cx="7239000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রাষ্ট্রের উপাদানসমূহ ব্যাখ্যা </a:t>
            </a:r>
            <a:r>
              <a:rPr lang="bn-BD" sz="400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3996154"/>
            <a:ext cx="6629400" cy="990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সরকার কী </a:t>
            </a: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 বর্ণনা করতে পারবে।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4" grpId="0" animBg="1"/>
      <p:bldP spid="5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0"/>
          <p:cNvGrpSpPr/>
          <p:nvPr/>
        </p:nvGrpSpPr>
        <p:grpSpPr>
          <a:xfrm>
            <a:off x="838200" y="685800"/>
            <a:ext cx="2971800" cy="2546350"/>
            <a:chOff x="76200" y="838200"/>
            <a:chExt cx="2819400" cy="2546350"/>
          </a:xfrm>
        </p:grpSpPr>
        <p:pic>
          <p:nvPicPr>
            <p:cNvPr id="8" name="Picture 7" descr="bangladesh-3d-silver-map-bangladesh-pixmac-icon-42070179.jpg"/>
            <p:cNvPicPr>
              <a:picLocks noChangeAspect="1"/>
            </p:cNvPicPr>
            <p:nvPr/>
          </p:nvPicPr>
          <p:blipFill>
            <a:blip r:embed="rId3"/>
            <a:srcRect l="6500" r="15500" b="4252"/>
            <a:stretch>
              <a:fillRect/>
            </a:stretch>
          </p:blipFill>
          <p:spPr>
            <a:xfrm>
              <a:off x="76200" y="838200"/>
              <a:ext cx="2819400" cy="254635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6" name="TextBox 15"/>
            <p:cNvSpPr txBox="1"/>
            <p:nvPr/>
          </p:nvSpPr>
          <p:spPr>
            <a:xfrm>
              <a:off x="152400" y="1600200"/>
              <a:ext cx="2743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800" dirty="0" smtClean="0">
                  <a:solidFill>
                    <a:srgbClr val="CC0066"/>
                  </a:solidFill>
                  <a:latin typeface="NikoshBAN" pitchFamily="2" charset="0"/>
                  <a:cs typeface="NikoshBAN" pitchFamily="2" charset="0"/>
                </a:rPr>
                <a:t>নির্দিষ্ট ভূ-খণ্ড</a:t>
              </a:r>
              <a:endParaRPr lang="en-US" sz="4800" dirty="0">
                <a:solidFill>
                  <a:srgbClr val="CC0066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5" name="Group 21"/>
          <p:cNvGrpSpPr/>
          <p:nvPr/>
        </p:nvGrpSpPr>
        <p:grpSpPr>
          <a:xfrm>
            <a:off x="685800" y="4191000"/>
            <a:ext cx="2819400" cy="2497300"/>
            <a:chOff x="228600" y="3810000"/>
            <a:chExt cx="2819400" cy="2497300"/>
          </a:xfrm>
        </p:grpSpPr>
        <p:pic>
          <p:nvPicPr>
            <p:cNvPr id="4" name="Picture 3" descr="2011-08-01__Cabinet meeting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" y="3810000"/>
              <a:ext cx="2819400" cy="24973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7" name="TextBox 16"/>
            <p:cNvSpPr txBox="1"/>
            <p:nvPr/>
          </p:nvSpPr>
          <p:spPr>
            <a:xfrm>
              <a:off x="381000" y="4800600"/>
              <a:ext cx="24384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সরকার</a:t>
              </a:r>
              <a:endParaRPr lang="en-US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6" name="Group 24"/>
          <p:cNvGrpSpPr/>
          <p:nvPr/>
        </p:nvGrpSpPr>
        <p:grpSpPr>
          <a:xfrm>
            <a:off x="5715000" y="685800"/>
            <a:ext cx="2800045" cy="2514600"/>
            <a:chOff x="6248400" y="762000"/>
            <a:chExt cx="2800045" cy="2514600"/>
          </a:xfrm>
        </p:grpSpPr>
        <p:pic>
          <p:nvPicPr>
            <p:cNvPr id="10" name="Picture 9" descr="map &amp;population.jpg"/>
            <p:cNvPicPr>
              <a:picLocks noChangeAspect="1"/>
            </p:cNvPicPr>
            <p:nvPr/>
          </p:nvPicPr>
          <p:blipFill>
            <a:blip r:embed="rId5"/>
            <a:srcRect b="5000"/>
            <a:stretch>
              <a:fillRect/>
            </a:stretch>
          </p:blipFill>
          <p:spPr>
            <a:xfrm>
              <a:off x="6248400" y="762000"/>
              <a:ext cx="2800045" cy="25146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8" name="TextBox 17"/>
            <p:cNvSpPr txBox="1"/>
            <p:nvPr/>
          </p:nvSpPr>
          <p:spPr>
            <a:xfrm>
              <a:off x="6400800" y="1295400"/>
              <a:ext cx="25146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600" dirty="0" smtClean="0">
                  <a:solidFill>
                    <a:schemeClr val="bg1">
                      <a:lumMod val="95000"/>
                    </a:schemeClr>
                  </a:solidFill>
                  <a:latin typeface="NikoshBAN" pitchFamily="2" charset="0"/>
                  <a:cs typeface="NikoshBAN" pitchFamily="2" charset="0"/>
                </a:rPr>
                <a:t>জনসমষ্টি</a:t>
              </a:r>
              <a:endParaRPr lang="en-US" sz="6600" dirty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1" name="Group 23"/>
          <p:cNvGrpSpPr/>
          <p:nvPr/>
        </p:nvGrpSpPr>
        <p:grpSpPr>
          <a:xfrm>
            <a:off x="5867400" y="4191000"/>
            <a:ext cx="2819400" cy="2514600"/>
            <a:chOff x="6096000" y="3810000"/>
            <a:chExt cx="2819400" cy="2514600"/>
          </a:xfrm>
        </p:grpSpPr>
        <p:pic>
          <p:nvPicPr>
            <p:cNvPr id="7" name="Picture 6" descr="bangladesh india border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6000" y="3810000"/>
              <a:ext cx="2819400" cy="25146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9" name="TextBox 18"/>
            <p:cNvSpPr txBox="1"/>
            <p:nvPr/>
          </p:nvSpPr>
          <p:spPr>
            <a:xfrm>
              <a:off x="6324600" y="4791670"/>
              <a:ext cx="2438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5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সার্বভৌমত্ব</a:t>
              </a:r>
              <a:endPara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2" name="Group 22"/>
          <p:cNvGrpSpPr/>
          <p:nvPr/>
        </p:nvGrpSpPr>
        <p:grpSpPr>
          <a:xfrm>
            <a:off x="3267891" y="2514600"/>
            <a:ext cx="2980509" cy="2667000"/>
            <a:chOff x="2963091" y="2209800"/>
            <a:chExt cx="2980509" cy="2667000"/>
          </a:xfrm>
        </p:grpSpPr>
        <p:pic>
          <p:nvPicPr>
            <p:cNvPr id="9" name="Picture 8" descr="Bangladesh-001.jp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63091" y="2362200"/>
              <a:ext cx="2980509" cy="25146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0" name="TextBox 19"/>
            <p:cNvSpPr txBox="1"/>
            <p:nvPr/>
          </p:nvSpPr>
          <p:spPr>
            <a:xfrm>
              <a:off x="3124200" y="2209800"/>
              <a:ext cx="266700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166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রাষ্ট্র</a:t>
              </a:r>
              <a:endParaRPr lang="en-US" sz="16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819400" y="2514601"/>
            <a:ext cx="3961627" cy="2666999"/>
            <a:chOff x="3048000" y="1702660"/>
            <a:chExt cx="3961627" cy="2643321"/>
          </a:xfrm>
        </p:grpSpPr>
        <p:pic>
          <p:nvPicPr>
            <p:cNvPr id="21" name="Picture 20" descr="bangladesh.gif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48000" y="1702660"/>
              <a:ext cx="3961627" cy="2643321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3" name="TextBox 22"/>
            <p:cNvSpPr txBox="1"/>
            <p:nvPr/>
          </p:nvSpPr>
          <p:spPr>
            <a:xfrm>
              <a:off x="3276600" y="2209800"/>
              <a:ext cx="3505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যেমন- বাংলাদেশে নির্দিষ্ট ভূ-খণ্ড, জনসমষ্টি, সরকার</a:t>
              </a:r>
              <a:endPara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24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ও সার্বভৌমত্ব থাকায় বাংলাদেশ একটি রাষ্ট্র।</a:t>
              </a:r>
              <a:endPara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81200" y="914400"/>
            <a:ext cx="4267200" cy="1143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রাষ্ট্রের উপাদান ৪ টি </a:t>
            </a:r>
            <a:endParaRPr lang="en-US" sz="4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90600" y="2514600"/>
            <a:ext cx="6096000" cy="4038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6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নির্দিষ্ট ভূ-খণ্ড</a:t>
            </a:r>
          </a:p>
          <a:p>
            <a:r>
              <a:rPr lang="bn-BD" sz="6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জনসমষ্টি</a:t>
            </a:r>
            <a:endParaRPr lang="bn-BD" sz="6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৩। সরকার</a:t>
            </a:r>
          </a:p>
          <a:p>
            <a:pPr algn="r"/>
            <a:r>
              <a:rPr lang="bn-BD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৪। সার্বভৌমত্ব</a:t>
            </a:r>
            <a:endParaRPr lang="en-US" sz="4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dson_river_from_bear_mountain_brid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4495800"/>
            <a:ext cx="29718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Left Arrow 7"/>
          <p:cNvSpPr/>
          <p:nvPr/>
        </p:nvSpPr>
        <p:spPr>
          <a:xfrm>
            <a:off x="3962400" y="2133600"/>
            <a:ext cx="1447800" cy="685800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নদী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pond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4343400"/>
            <a:ext cx="31242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Left Arrow 24"/>
          <p:cNvSpPr/>
          <p:nvPr/>
        </p:nvSpPr>
        <p:spPr>
          <a:xfrm>
            <a:off x="3962400" y="2133600"/>
            <a:ext cx="1447800" cy="685800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পুকুর</a:t>
            </a:r>
            <a:endParaRPr lang="en-US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Left Arrow 26"/>
          <p:cNvSpPr/>
          <p:nvPr/>
        </p:nvSpPr>
        <p:spPr>
          <a:xfrm>
            <a:off x="3962400" y="2133600"/>
            <a:ext cx="1447800" cy="685800"/>
          </a:xfrm>
          <a:prstGeom prst="lef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জলাশয়</a:t>
            </a:r>
            <a:endParaRPr 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Left Arrow 27"/>
          <p:cNvSpPr/>
          <p:nvPr/>
        </p:nvSpPr>
        <p:spPr>
          <a:xfrm>
            <a:off x="3962400" y="2133600"/>
            <a:ext cx="1447800" cy="685800"/>
          </a:xfrm>
          <a:prstGeom prst="lef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সমুদ্র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pond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4343400"/>
            <a:ext cx="31242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 descr="ocean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5200" y="4343400"/>
            <a:ext cx="31242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Right Arrow 34"/>
          <p:cNvSpPr/>
          <p:nvPr/>
        </p:nvSpPr>
        <p:spPr>
          <a:xfrm>
            <a:off x="3962400" y="2057400"/>
            <a:ext cx="1600200" cy="762000"/>
          </a:xfrm>
          <a:prstGeom prst="rightArrow">
            <a:avLst>
              <a:gd name="adj1" fmla="val 50000"/>
              <a:gd name="adj2" fmla="val 4833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বালুচর</a:t>
            </a:r>
          </a:p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3581400" y="4191000"/>
            <a:ext cx="3276600" cy="2590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জলভাগ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tb_mui_ne_sand_dun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05200" y="4343400"/>
            <a:ext cx="31242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 descr="Sundarban 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5200" y="4343400"/>
            <a:ext cx="31242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8" name="Right Arrow 37"/>
          <p:cNvSpPr/>
          <p:nvPr/>
        </p:nvSpPr>
        <p:spPr>
          <a:xfrm>
            <a:off x="3962400" y="2057400"/>
            <a:ext cx="1600200" cy="762000"/>
          </a:xfrm>
          <a:prstGeom prst="rightArrow">
            <a:avLst>
              <a:gd name="adj1" fmla="val 50000"/>
              <a:gd name="adj2" fmla="val 4833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বনভূমি</a:t>
            </a:r>
          </a:p>
          <a:p>
            <a:pPr algn="ctr"/>
            <a:endParaRPr lang="en-US" dirty="0"/>
          </a:p>
        </p:txBody>
      </p:sp>
      <p:pic>
        <p:nvPicPr>
          <p:cNvPr id="11" name="Picture 10" descr="Bangladeshi Natural beauty+HD+wallpaper (7)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7600" y="4267200"/>
            <a:ext cx="31242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" name="Right Arrow 36"/>
          <p:cNvSpPr/>
          <p:nvPr/>
        </p:nvSpPr>
        <p:spPr>
          <a:xfrm>
            <a:off x="3962400" y="2057400"/>
            <a:ext cx="1600200" cy="762000"/>
          </a:xfrm>
          <a:prstGeom prst="rightArrow">
            <a:avLst>
              <a:gd name="adj1" fmla="val 50000"/>
              <a:gd name="adj2" fmla="val 48333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চারণভূমি</a:t>
            </a:r>
          </a:p>
          <a:p>
            <a:pPr algn="ctr"/>
            <a:endParaRPr lang="en-US" dirty="0"/>
          </a:p>
        </p:txBody>
      </p:sp>
      <p:pic>
        <p:nvPicPr>
          <p:cNvPr id="5" name="Picture 4" descr="mount-taranaki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05200" y="4267200"/>
            <a:ext cx="32004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Rectangle 30"/>
          <p:cNvSpPr/>
          <p:nvPr/>
        </p:nvSpPr>
        <p:spPr>
          <a:xfrm>
            <a:off x="3505200" y="4191000"/>
            <a:ext cx="3352800" cy="25146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স্থলভাগ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3962400" y="1981200"/>
            <a:ext cx="1600200" cy="914400"/>
          </a:xfrm>
          <a:prstGeom prst="rightArrow">
            <a:avLst>
              <a:gd name="adj1" fmla="val 50000"/>
              <a:gd name="adj2" fmla="val 48333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পার্বত্যাঞ্চল</a:t>
            </a:r>
          </a:p>
          <a:p>
            <a:pPr algn="ctr"/>
            <a:endParaRPr lang="en-US" dirty="0"/>
          </a:p>
        </p:txBody>
      </p:sp>
      <p:pic>
        <p:nvPicPr>
          <p:cNvPr id="6" name="Picture 5" descr="sky-clouds-3wax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5147" y="4267200"/>
            <a:ext cx="32004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" name="Rectangle 39"/>
          <p:cNvSpPr/>
          <p:nvPr/>
        </p:nvSpPr>
        <p:spPr>
          <a:xfrm>
            <a:off x="3352800" y="4267200"/>
            <a:ext cx="3429000" cy="2590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আকাশ ভাগ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Oval 40"/>
          <p:cNvSpPr/>
          <p:nvPr/>
        </p:nvSpPr>
        <p:spPr>
          <a:xfrm rot="19577268">
            <a:off x="2810897" y="2310407"/>
            <a:ext cx="3465953" cy="2667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১.নির্দিষ্ট ভূ-খণ্ড</a:t>
            </a:r>
            <a:endParaRPr lang="en-US" sz="8000" dirty="0">
              <a:solidFill>
                <a:srgbClr val="C0000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327400" y="4216400"/>
            <a:ext cx="3657600" cy="2667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0.00555 L -0.29583 -0.4277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-2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0.01111 L -0.3125 -0.42778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00" y="-2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0.01666 L -0.3125 -0.42223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00" y="-2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5 0.01666 L -0.30834 -0.42223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00" y="-2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16 0.02222 L -0.32916 -0.42222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-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.2375 -0.43889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-2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.2375 -0.43889 " pathEditMode="relative" rAng="0" ptsTypes="AA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-2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83 0 L 0.21667 -0.43333 " pathEditMode="relative" rAng="0" ptsTypes="AA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0" y="-2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23333 -0.42777 " pathEditMode="relative" rAng="0" ptsTypes="AA">
                                      <p:cBhvr>
                                        <p:cTn id="9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00" y="-2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0555 L 0.225 -0.42777 " pathEditMode="relative" rAng="0" ptsTypes="AA">
                                      <p:cBhvr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00" y="-2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34 0.01111 L -0.325 0 " pathEditMode="relative" rAng="0" ptsTypes="AA">
                                      <p:cBhvr>
                                        <p:cTn id="1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5 0.01111 L -0.32916 0 " pathEditMode="relative" rAng="0" ptsTypes="AA">
                                      <p:cBhvr>
                                        <p:cTn id="1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35" grpId="0" animBg="1"/>
      <p:bldP spid="35" grpId="1" animBg="1"/>
      <p:bldP spid="30" grpId="0" animBg="1"/>
      <p:bldP spid="38" grpId="0" animBg="1"/>
      <p:bldP spid="38" grpId="1" animBg="1"/>
      <p:bldP spid="37" grpId="0" animBg="1"/>
      <p:bldP spid="37" grpId="1" animBg="1"/>
      <p:bldP spid="31" grpId="0" animBg="1"/>
      <p:bldP spid="39" grpId="0" animBg="1"/>
      <p:bldP spid="39" grpId="1" animBg="1"/>
      <p:bldP spid="40" grpId="0" animBg="1"/>
      <p:bldP spid="41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399"/>
            <a:ext cx="3505200" cy="2726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ight Arrow 12"/>
          <p:cNvSpPr/>
          <p:nvPr/>
        </p:nvSpPr>
        <p:spPr>
          <a:xfrm>
            <a:off x="3886200" y="4419600"/>
            <a:ext cx="1524000" cy="137160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নেপালের জনগণ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3886200" y="5486400"/>
            <a:ext cx="1447800" cy="1219200"/>
          </a:xfrm>
          <a:prstGeom prst="lef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চীনের জনগণ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3886200" y="838200"/>
            <a:ext cx="1524000" cy="137160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 জনগণ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Left Arrow 15"/>
          <p:cNvSpPr/>
          <p:nvPr/>
        </p:nvSpPr>
        <p:spPr>
          <a:xfrm>
            <a:off x="3810000" y="1905000"/>
            <a:ext cx="1447800" cy="1219200"/>
          </a:xfrm>
          <a:prstGeom prst="lef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সমবেত জন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28600" y="4038600"/>
            <a:ext cx="3505200" cy="2667000"/>
            <a:chOff x="228600" y="4038600"/>
            <a:chExt cx="3505200" cy="2667000"/>
          </a:xfrm>
        </p:grpSpPr>
        <p:pic>
          <p:nvPicPr>
            <p:cNvPr id="9" name="Picture 8" descr="rr_china_manyfacesoftherealchina_map.gif"/>
            <p:cNvPicPr>
              <a:picLocks noChangeAspect="1"/>
            </p:cNvPicPr>
            <p:nvPr/>
          </p:nvPicPr>
          <p:blipFill>
            <a:blip r:embed="rId3"/>
            <a:srcRect l="2083" r="2083" b="12550"/>
            <a:stretch>
              <a:fillRect/>
            </a:stretch>
          </p:blipFill>
          <p:spPr>
            <a:xfrm>
              <a:off x="228600" y="4038600"/>
              <a:ext cx="3505200" cy="26670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1447800" y="4114800"/>
              <a:ext cx="1143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অধিক জনসংখ্যা</a:t>
              </a:r>
              <a:endParaRPr lang="en-US" sz="24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486400" y="4016188"/>
            <a:ext cx="3505200" cy="2689412"/>
            <a:chOff x="5486400" y="4016188"/>
            <a:chExt cx="3505200" cy="2689412"/>
          </a:xfrm>
        </p:grpSpPr>
        <p:pic>
          <p:nvPicPr>
            <p:cNvPr id="10" name="Picture 9" descr="nepal-map-montage.jpg"/>
            <p:cNvPicPr>
              <a:picLocks noChangeAspect="1"/>
            </p:cNvPicPr>
            <p:nvPr/>
          </p:nvPicPr>
          <p:blipFill>
            <a:blip r:embed="rId4"/>
            <a:srcRect l="2778" t="3053" r="2778" b="5344"/>
            <a:stretch>
              <a:fillRect/>
            </a:stretch>
          </p:blipFill>
          <p:spPr>
            <a:xfrm>
              <a:off x="5486400" y="4016188"/>
              <a:ext cx="3505200" cy="268941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8" name="TextBox 17"/>
            <p:cNvSpPr txBox="1"/>
            <p:nvPr/>
          </p:nvSpPr>
          <p:spPr>
            <a:xfrm>
              <a:off x="7620000" y="4343400"/>
              <a:ext cx="1143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স্বল্প জনসংখ্যা</a:t>
              </a:r>
              <a:endParaRPr lang="en-US" sz="24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486400" y="838200"/>
            <a:ext cx="3505200" cy="2667000"/>
            <a:chOff x="5486400" y="838200"/>
            <a:chExt cx="3505200" cy="2667000"/>
          </a:xfrm>
        </p:grpSpPr>
        <p:pic>
          <p:nvPicPr>
            <p:cNvPr id="8" name="Picture 7" descr="picture of map_0001.jpg"/>
            <p:cNvPicPr>
              <a:picLocks noChangeAspect="1"/>
            </p:cNvPicPr>
            <p:nvPr/>
          </p:nvPicPr>
          <p:blipFill>
            <a:blip r:embed="rId5"/>
            <a:srcRect l="24167" r="23150" b="3333"/>
            <a:stretch>
              <a:fillRect/>
            </a:stretch>
          </p:blipFill>
          <p:spPr>
            <a:xfrm>
              <a:off x="5486400" y="896178"/>
              <a:ext cx="3505200" cy="260902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9" name="TextBox 18"/>
            <p:cNvSpPr txBox="1"/>
            <p:nvPr/>
          </p:nvSpPr>
          <p:spPr>
            <a:xfrm>
              <a:off x="7239000" y="838200"/>
              <a:ext cx="1600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অধিক ঘনত্বের জনসংখ্যা</a:t>
              </a:r>
              <a:endParaRPr lang="en-US" sz="2400" dirty="0"/>
            </a:p>
          </p:txBody>
        </p:sp>
      </p:grpSp>
      <p:sp>
        <p:nvSpPr>
          <p:cNvPr id="17" name="Oval 16"/>
          <p:cNvSpPr/>
          <p:nvPr/>
        </p:nvSpPr>
        <p:spPr>
          <a:xfrm>
            <a:off x="2971800" y="1981200"/>
            <a:ext cx="3276600" cy="32004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২. জনসমষ্টি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eft Arrow 8"/>
          <p:cNvSpPr/>
          <p:nvPr/>
        </p:nvSpPr>
        <p:spPr>
          <a:xfrm>
            <a:off x="3657600" y="914400"/>
            <a:ext cx="1524000" cy="76200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সংসদ ভবন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national-assembly-of-bangladesh.ourneedz-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362200"/>
            <a:ext cx="3352800" cy="2438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Left Arrow 14"/>
          <p:cNvSpPr/>
          <p:nvPr/>
        </p:nvSpPr>
        <p:spPr>
          <a:xfrm>
            <a:off x="3657600" y="838200"/>
            <a:ext cx="1524000" cy="838200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আইন সভা 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Bangladesh_Parliament_In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2362200"/>
            <a:ext cx="3314700" cy="2438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Oval 13"/>
          <p:cNvSpPr/>
          <p:nvPr/>
        </p:nvSpPr>
        <p:spPr>
          <a:xfrm>
            <a:off x="2743200" y="2286000"/>
            <a:ext cx="3429000" cy="2514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আইন বিভাগ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4" descr="004 The Supreme Court of Bangladesh 0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2357668"/>
            <a:ext cx="3352800" cy="24429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Right Arrow 11"/>
          <p:cNvSpPr/>
          <p:nvPr/>
        </p:nvSpPr>
        <p:spPr>
          <a:xfrm>
            <a:off x="3581400" y="457200"/>
            <a:ext cx="1828800" cy="1600200"/>
          </a:xfrm>
          <a:prstGeom prst="rightArrow">
            <a:avLst>
              <a:gd name="adj1" fmla="val 50000"/>
              <a:gd name="adj2" fmla="val 4927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হাই কোর্ট</a:t>
            </a:r>
            <a:endParaRPr lang="en-US" sz="2800" dirty="0" smtClean="0"/>
          </a:p>
        </p:txBody>
      </p:sp>
      <p:sp>
        <p:nvSpPr>
          <p:cNvPr id="16" name="Right Arrow 15"/>
          <p:cNvSpPr/>
          <p:nvPr/>
        </p:nvSpPr>
        <p:spPr>
          <a:xfrm>
            <a:off x="3581400" y="304800"/>
            <a:ext cx="1905000" cy="1828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বিচারালয়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Judge Corzine explains court syste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19400" y="2362200"/>
            <a:ext cx="3319929" cy="24164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Oval 16"/>
          <p:cNvSpPr/>
          <p:nvPr/>
        </p:nvSpPr>
        <p:spPr>
          <a:xfrm>
            <a:off x="2743200" y="2362200"/>
            <a:ext cx="3352800" cy="2514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বিচার বিভাগ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3" name="Picture 22" descr="2006-11-01__city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0" y="2362200"/>
            <a:ext cx="3200400" cy="2362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Right Arrow 24"/>
          <p:cNvSpPr/>
          <p:nvPr/>
        </p:nvSpPr>
        <p:spPr>
          <a:xfrm>
            <a:off x="3352800" y="5181600"/>
            <a:ext cx="1752600" cy="12954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সচিবালয়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1" descr="CabinetmeetingatBangladeshSecretariat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400" y="2438400"/>
            <a:ext cx="3200400" cy="2362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4" name="Right Arrow 23"/>
          <p:cNvSpPr/>
          <p:nvPr/>
        </p:nvSpPr>
        <p:spPr>
          <a:xfrm>
            <a:off x="3352800" y="5181600"/>
            <a:ext cx="1752600" cy="12954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মন্ত্রী সভা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667000" y="2438400"/>
            <a:ext cx="3352800" cy="24384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শাসন বিভাগ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1" name="Picture 40" descr="752_melbourne_florists.jpg"/>
          <p:cNvPicPr>
            <a:picLocks noChangeAspect="1"/>
          </p:cNvPicPr>
          <p:nvPr/>
        </p:nvPicPr>
        <p:blipFill>
          <a:blip r:embed="rId8"/>
          <a:srcRect l="6000" t="6000" r="8000" b="26000"/>
          <a:stretch>
            <a:fillRect/>
          </a:stretch>
        </p:blipFill>
        <p:spPr>
          <a:xfrm>
            <a:off x="2743200" y="2362200"/>
            <a:ext cx="3352800" cy="25589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40" name="Group 39"/>
          <p:cNvGrpSpPr/>
          <p:nvPr/>
        </p:nvGrpSpPr>
        <p:grpSpPr>
          <a:xfrm>
            <a:off x="2590800" y="2324100"/>
            <a:ext cx="3581400" cy="2552700"/>
            <a:chOff x="2514600" y="2400300"/>
            <a:chExt cx="3581400" cy="2552700"/>
          </a:xfrm>
        </p:grpSpPr>
        <p:sp>
          <p:nvSpPr>
            <p:cNvPr id="11" name="Oval 10"/>
            <p:cNvSpPr/>
            <p:nvPr/>
          </p:nvSpPr>
          <p:spPr>
            <a:xfrm>
              <a:off x="2590800" y="2400300"/>
              <a:ext cx="3505200" cy="2552700"/>
            </a:xfrm>
            <a:prstGeom prst="ellipse">
              <a:avLst/>
            </a:prstGeom>
            <a:solidFill>
              <a:srgbClr val="CCFF99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60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৩.সরকার</a:t>
              </a:r>
              <a:endParaRPr lang="en-US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2514600" y="2895600"/>
              <a:ext cx="304800" cy="22860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5638800" y="4572000"/>
              <a:ext cx="304800" cy="22860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5410200" y="2743200"/>
              <a:ext cx="304800" cy="22860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2222 L -0.29167 -0.2555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00" y="-1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2222 L -0.28959 -0.25555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0" y="-1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-0.02223 L -0.30417 -0.25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00" y="-1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0.01157 L 0.325 -0.23241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00" y="-1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91 0.01273 L 0.30486 -0.23009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0" y="-1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3375 -0.24444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75" y="-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1111 L 0.34167 0.25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00" y="1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111 L 0.33334 0.23889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00" y="1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0.01111 L 0.34167 0.23334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00" y="1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5" grpId="0" animBg="1"/>
      <p:bldP spid="15" grpId="1" animBg="1"/>
      <p:bldP spid="14" grpId="0" animBg="1"/>
      <p:bldP spid="12" grpId="0" animBg="1"/>
      <p:bldP spid="12" grpId="1" animBg="1"/>
      <p:bldP spid="16" grpId="0" build="allAtOnce" animBg="1"/>
      <p:bldP spid="16" grpId="1" build="allAtOnce" animBg="1"/>
      <p:bldP spid="17" grpId="0" animBg="1"/>
      <p:bldP spid="25" grpId="0" animBg="1"/>
      <p:bldP spid="25" grpId="1" animBg="1"/>
      <p:bldP spid="24" grpId="0" animBg="1"/>
      <p:bldP spid="24" grpId="1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Bangladesh_Army_Lady_Offr_in_Small_Arms_Firing.jpg"/>
          <p:cNvPicPr>
            <a:picLocks noChangeAspect="1"/>
          </p:cNvPicPr>
          <p:nvPr/>
        </p:nvPicPr>
        <p:blipFill>
          <a:blip r:embed="rId2"/>
          <a:srcRect l="7619" t="5714" r="14286"/>
          <a:stretch>
            <a:fillRect/>
          </a:stretch>
        </p:blipFill>
        <p:spPr>
          <a:xfrm>
            <a:off x="3124200" y="2438400"/>
            <a:ext cx="2819400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" name="Left Arrow 26"/>
          <p:cNvSpPr/>
          <p:nvPr/>
        </p:nvSpPr>
        <p:spPr>
          <a:xfrm>
            <a:off x="3733800" y="1447800"/>
            <a:ext cx="1143000" cy="685800"/>
          </a:xfrm>
          <a:prstGeom prst="lef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পুলিশ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0,,15715979_401,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2438400"/>
            <a:ext cx="2819400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9144000" y="1752600"/>
            <a:ext cx="12192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8" name="Picture 7" descr="home3-1.gif"/>
          <p:cNvPicPr>
            <a:picLocks noChangeAspect="1"/>
          </p:cNvPicPr>
          <p:nvPr/>
        </p:nvPicPr>
        <p:blipFill>
          <a:blip r:embed="rId4"/>
          <a:srcRect r="26667" b="17660"/>
          <a:stretch>
            <a:fillRect/>
          </a:stretch>
        </p:blipFill>
        <p:spPr>
          <a:xfrm>
            <a:off x="3200400" y="2438400"/>
            <a:ext cx="2823409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 descr="bangladeshi_police_spotligh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2438400"/>
            <a:ext cx="2819400" cy="25044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6" name="Left Arrow 25"/>
          <p:cNvSpPr/>
          <p:nvPr/>
        </p:nvSpPr>
        <p:spPr>
          <a:xfrm>
            <a:off x="3733800" y="1447800"/>
            <a:ext cx="1295400" cy="685800"/>
          </a:xfrm>
          <a:prstGeom prst="lef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র‌্যাব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Left Arrow 24"/>
          <p:cNvSpPr/>
          <p:nvPr/>
        </p:nvSpPr>
        <p:spPr>
          <a:xfrm>
            <a:off x="3733800" y="1447800"/>
            <a:ext cx="1371600" cy="685800"/>
          </a:xfrm>
          <a:prstGeom prst="lef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আনসার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Meherpur Ansars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3200400" y="2438400"/>
            <a:ext cx="2819400" cy="24863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4" name="Oval 33"/>
          <p:cNvSpPr/>
          <p:nvPr/>
        </p:nvSpPr>
        <p:spPr>
          <a:xfrm>
            <a:off x="3124200" y="2362200"/>
            <a:ext cx="2895600" cy="2590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অভ্যন্তরীণ শান্তি ও শৃংখলা রক্ষা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Left Arrow 23"/>
          <p:cNvSpPr/>
          <p:nvPr/>
        </p:nvSpPr>
        <p:spPr>
          <a:xfrm>
            <a:off x="3733800" y="1447800"/>
            <a:ext cx="1371600" cy="685800"/>
          </a:xfrm>
          <a:prstGeom prst="lef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গ্রাম পুলিশ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ight Arrow 35"/>
          <p:cNvSpPr/>
          <p:nvPr/>
        </p:nvSpPr>
        <p:spPr>
          <a:xfrm>
            <a:off x="3962400" y="5181600"/>
            <a:ext cx="1600200" cy="76200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আর্মি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8" name="Picture 27" descr="Bangladesh_Army_Lady_Offr_in_Small_Arms_Fir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2438400"/>
            <a:ext cx="2817628" cy="24877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" name="Picture 28" descr="gallery_1_40_4184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4200" y="2438400"/>
            <a:ext cx="2871658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0" name="Right Arrow 39"/>
          <p:cNvSpPr/>
          <p:nvPr/>
        </p:nvSpPr>
        <p:spPr>
          <a:xfrm>
            <a:off x="3962400" y="5181600"/>
            <a:ext cx="1600200" cy="7620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নেভী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3962400" y="5181600"/>
            <a:ext cx="1600200" cy="762000"/>
          </a:xfrm>
          <a:prstGeom prst="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বিমান বাহিনী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3962400" y="5181600"/>
            <a:ext cx="1600200" cy="762000"/>
          </a:xfrm>
          <a:prstGeom prst="right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বিজিবি</a:t>
            </a:r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" name="Picture 29" descr="2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00400" y="2438400"/>
            <a:ext cx="2819400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 descr="bangladesh_rifles__1355606c.jpg"/>
          <p:cNvPicPr>
            <a:picLocks noChangeAspect="1"/>
          </p:cNvPicPr>
          <p:nvPr/>
        </p:nvPicPr>
        <p:blipFill>
          <a:blip r:embed="rId9"/>
          <a:srcRect l="19566" r="23913"/>
          <a:stretch>
            <a:fillRect/>
          </a:stretch>
        </p:blipFill>
        <p:spPr>
          <a:xfrm>
            <a:off x="3200400" y="2438400"/>
            <a:ext cx="2819400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3" name="Oval 32"/>
          <p:cNvSpPr/>
          <p:nvPr/>
        </p:nvSpPr>
        <p:spPr>
          <a:xfrm>
            <a:off x="3124200" y="2438400"/>
            <a:ext cx="2895600" cy="25146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বহিঃশত্রুর হাত থেকে দেশ রক্ষা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1" name="Picture 40" descr="251797497_55e8adf367.jpg"/>
          <p:cNvPicPr>
            <a:picLocks noChangeAspect="1"/>
          </p:cNvPicPr>
          <p:nvPr/>
        </p:nvPicPr>
        <p:blipFill>
          <a:blip r:embed="rId10"/>
          <a:srcRect l="13635" t="11594" r="14783" b="11111"/>
          <a:stretch>
            <a:fillRect/>
          </a:stretch>
        </p:blipFill>
        <p:spPr>
          <a:xfrm>
            <a:off x="3124200" y="2438400"/>
            <a:ext cx="2895600" cy="26851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54" name="Group 53"/>
          <p:cNvGrpSpPr/>
          <p:nvPr/>
        </p:nvGrpSpPr>
        <p:grpSpPr>
          <a:xfrm>
            <a:off x="3124200" y="2438400"/>
            <a:ext cx="2895600" cy="2667000"/>
            <a:chOff x="5562600" y="1219200"/>
            <a:chExt cx="2895600" cy="2667000"/>
          </a:xfrm>
        </p:grpSpPr>
        <p:sp>
          <p:nvSpPr>
            <p:cNvPr id="32" name="Oval 31"/>
            <p:cNvSpPr/>
            <p:nvPr/>
          </p:nvSpPr>
          <p:spPr>
            <a:xfrm>
              <a:off x="5562600" y="1219200"/>
              <a:ext cx="2895600" cy="266700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bn-BD" sz="44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৪. সার্বভৌমত্ব</a:t>
              </a:r>
              <a:endParaRPr lang="en-US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>
              <a:off x="5562600" y="1524000"/>
              <a:ext cx="304800" cy="22860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rot="16200000" flipV="1">
              <a:off x="8001000" y="3505200"/>
              <a:ext cx="304800" cy="30480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27917 -0.2611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0" y="-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11111E-6 L -0.27934 -0.26111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0" y="-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27917 -0.26041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0" y="-1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27917 -0.25903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0" y="-1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275 -0.25555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0" y="-1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2875 0.23889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0" y="1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1111E-6 L 0.29306 0.23889 " pathEditMode="relative" rAng="0" ptsTypes="AA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00" y="1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2875 0.23889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0" y="1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2875 0.23889 " pathEditMode="relative" rAng="0" ptsTypes="AA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00" y="1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.29167 0.23889 " pathEditMode="relative" rAng="0" ptsTypes="AA">
                                      <p:cBhvr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00" y="1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6" grpId="0" animBg="1"/>
      <p:bldP spid="26" grpId="1" animBg="1"/>
      <p:bldP spid="25" grpId="0" animBg="1"/>
      <p:bldP spid="25" grpId="1" animBg="1"/>
      <p:bldP spid="34" grpId="0" animBg="1"/>
      <p:bldP spid="24" grpId="0" animBg="1"/>
      <p:bldP spid="24" grpId="1" animBg="1"/>
      <p:bldP spid="36" grpId="0" animBg="1"/>
      <p:bldP spid="36" grpId="1" animBg="1"/>
      <p:bldP spid="40" grpId="0" animBg="1"/>
      <p:bldP spid="40" grpId="1" animBg="1"/>
      <p:bldP spid="39" grpId="0" animBg="1"/>
      <p:bldP spid="39" grpId="1" animBg="1"/>
      <p:bldP spid="38" grpId="0" animBg="1"/>
      <p:bldP spid="38" grpId="1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81400" y="685800"/>
            <a:ext cx="2514600" cy="609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1600" dirty="0"/>
          </a:p>
        </p:txBody>
      </p:sp>
      <p:sp>
        <p:nvSpPr>
          <p:cNvPr id="4" name="Round Same Side Corner Rectangle 3"/>
          <p:cNvSpPr/>
          <p:nvPr/>
        </p:nvSpPr>
        <p:spPr>
          <a:xfrm>
            <a:off x="1752600" y="1524000"/>
            <a:ext cx="5791200" cy="914400"/>
          </a:xfrm>
          <a:prstGeom prst="round2Same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ভূ-খণ্ড দুটি রাষ্ট্র নয় কেন ব্যাখ্যা লেখ।</a:t>
            </a:r>
            <a:endParaRPr lang="en-US" sz="32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533400" y="2743200"/>
            <a:ext cx="3773178" cy="3886200"/>
            <a:chOff x="533400" y="3048000"/>
            <a:chExt cx="3773178" cy="3581400"/>
          </a:xfrm>
        </p:grpSpPr>
        <p:pic>
          <p:nvPicPr>
            <p:cNvPr id="6" name="Picture 5" descr="PalestineMap.jpg"/>
            <p:cNvPicPr>
              <a:picLocks noChangeAspect="1"/>
            </p:cNvPicPr>
            <p:nvPr/>
          </p:nvPicPr>
          <p:blipFill>
            <a:blip r:embed="rId2" cstate="print"/>
            <a:srcRect l="28471" t="12227" b="24602"/>
            <a:stretch>
              <a:fillRect/>
            </a:stretch>
          </p:blipFill>
          <p:spPr>
            <a:xfrm>
              <a:off x="533400" y="3048000"/>
              <a:ext cx="3773178" cy="35814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 rot="20231441">
              <a:off x="1559989" y="3942035"/>
              <a:ext cx="19785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rgbClr val="C00000"/>
                  </a:solidFill>
                </a:rPr>
                <a:t>Palestine</a:t>
              </a:r>
              <a:endParaRPr lang="en-US" sz="32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953000" y="2819400"/>
            <a:ext cx="3733800" cy="3810000"/>
            <a:chOff x="5181600" y="2971800"/>
            <a:chExt cx="2286000" cy="1905000"/>
          </a:xfrm>
        </p:grpSpPr>
        <p:pic>
          <p:nvPicPr>
            <p:cNvPr id="5" name="Picture 4" descr="013-Dhaka city Mughal Capital.gif"/>
            <p:cNvPicPr>
              <a:picLocks noChangeAspect="1"/>
            </p:cNvPicPr>
            <p:nvPr/>
          </p:nvPicPr>
          <p:blipFill>
            <a:blip r:embed="rId3"/>
            <a:srcRect t="6102" r="12334" b="17617"/>
            <a:stretch>
              <a:fillRect/>
            </a:stretch>
          </p:blipFill>
          <p:spPr>
            <a:xfrm>
              <a:off x="5181600" y="2971800"/>
              <a:ext cx="2286000" cy="19050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6248400" y="2971800"/>
              <a:ext cx="1219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Dhaka City </a:t>
              </a:r>
              <a:endParaRPr lang="en-US" sz="2400" dirty="0"/>
            </a:p>
          </p:txBody>
        </p:sp>
      </p:grp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0" y="914400"/>
            <a:ext cx="3124200" cy="1371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762000" y="2667000"/>
            <a:ext cx="8001000" cy="2667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 রাষ্ট্র কাকে বলে?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২। সরকার বলতে কি বুঝায়?</a:t>
            </a:r>
          </a:p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। সার্বভৌমত্বের কয়টি দিক রয়েছে বল ?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850900"/>
            <a:ext cx="3962400" cy="9906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dirty="0" smtClean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2667000"/>
            <a:ext cx="8534400" cy="1905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রাষ্ট্রের উপাদানসমূহের মধ্যে কোনটি বেশি গুরুত্বপূর্ণ এবং কেন তা ব্যাখ্যা কর।</a:t>
            </a:r>
            <a:endParaRPr lang="en-US" sz="5400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609600"/>
            <a:ext cx="3886200" cy="15240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ButtonPour">
              <a:avLst/>
            </a:prstTxWarp>
          </a:bodyPr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 descr="3269-1800flowers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133600"/>
            <a:ext cx="5943600" cy="426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2204</TotalTime>
  <Words>247</Words>
  <Application>Microsoft Office PowerPoint</Application>
  <PresentationFormat>On-screen Show (4:3)</PresentationFormat>
  <Paragraphs>96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Flow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Abdul Baten</dc:creator>
  <cp:lastModifiedBy>TSS</cp:lastModifiedBy>
  <cp:revision>235</cp:revision>
  <dcterms:created xsi:type="dcterms:W3CDTF">2012-03-06T08:34:12Z</dcterms:created>
  <dcterms:modified xsi:type="dcterms:W3CDTF">2013-07-20T05:00:59Z</dcterms:modified>
</cp:coreProperties>
</file>