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7" r:id="rId2"/>
    <p:sldId id="258" r:id="rId3"/>
    <p:sldId id="274" r:id="rId4"/>
    <p:sldId id="259" r:id="rId5"/>
    <p:sldId id="260" r:id="rId6"/>
    <p:sldId id="263" r:id="rId7"/>
    <p:sldId id="264" r:id="rId8"/>
    <p:sldId id="269" r:id="rId9"/>
    <p:sldId id="261" r:id="rId10"/>
    <p:sldId id="262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5" autoAdjust="0"/>
    <p:restoredTop sz="94660"/>
  </p:normalViewPr>
  <p:slideViewPr>
    <p:cSldViewPr>
      <p:cViewPr varScale="1">
        <p:scale>
          <a:sx n="65" d="100"/>
          <a:sy n="65" d="100"/>
        </p:scale>
        <p:origin x="-102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3EF72-B496-4F0A-8A69-FD2988B9DA00}" type="datetimeFigureOut">
              <a:rPr lang="en-US" smtClean="0"/>
              <a:t>7/3/2013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AEFF9-349A-4C22-8138-9993514443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CB2D8-FF0F-4CD3-891F-7B2C97B02B1E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3CE9E-28EF-41B2-B1A3-83F6A92346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214CF-D0EE-4111-A010-A2BF8C455236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B1597-D511-4E33-8233-B5615BB12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1E2C8-088D-4059-9BCD-F4B32F778764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F43BF-465C-4F7F-B929-7069AFE2D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DFECD-E5C5-43E1-B7EB-8768261340A2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CBFF4-B725-446F-8D6F-0DA67ED5EA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8FB00-E9AF-4B2D-8A64-BEC557C823AE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B2B52-7B6E-4A03-8133-D1B7DF424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1EDEB-C815-44D2-BE79-6FB795FDFEB7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81B27-7B2F-4E91-B87D-2A6A938BE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7D255-4BFC-4565-AEDF-46A5D7F40B64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72E25-6EDD-4886-9D5E-C8CD91071B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A6A85-4082-4DD0-8312-F4F9B8B2900E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A1364-D7E3-407C-AB1E-CFB671497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AA570-9F0E-4A55-BB3E-40BED9721D41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3F291-7634-4DDD-A546-7B68E9B4B8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AA1C1-E4C9-4DE3-B9A5-3C0CCFBEB442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BEC21-A314-479B-8AC0-5D1A03DEA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4F327-105D-4188-A342-83BF0FE80059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BB4A8-A017-4381-A9C4-437D70F76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F34F85-0043-46F2-8D87-D479842C0B3A}" type="datetimeFigureOut">
              <a:rPr lang="en-US"/>
              <a:pPr>
                <a:defRPr/>
              </a:pPr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03C1DDC-BD1C-4BB7-A636-565B559AE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E:\d17a0a8278e5834a3e8c28c6be43feb5_rose.wmv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5.xml"/><Relationship Id="rId12" Type="http://schemas.openxmlformats.org/officeDocument/2006/relationships/slide" Target="slide1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11" Type="http://schemas.openxmlformats.org/officeDocument/2006/relationships/slide" Target="slide9.xml"/><Relationship Id="rId5" Type="http://schemas.openxmlformats.org/officeDocument/2006/relationships/slide" Target="slide11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7.xml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3.xml"/><Relationship Id="rId3" Type="http://schemas.openxmlformats.org/officeDocument/2006/relationships/slide" Target="slide1.xml"/><Relationship Id="rId7" Type="http://schemas.openxmlformats.org/officeDocument/2006/relationships/slide" Target="slide18.xml"/><Relationship Id="rId12" Type="http://schemas.openxmlformats.org/officeDocument/2006/relationships/slide" Target="slide9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6.xml"/><Relationship Id="rId1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3.xml"/><Relationship Id="rId3" Type="http://schemas.openxmlformats.org/officeDocument/2006/relationships/slide" Target="slide1.xml"/><Relationship Id="rId7" Type="http://schemas.openxmlformats.org/officeDocument/2006/relationships/slide" Target="slide18.xml"/><Relationship Id="rId12" Type="http://schemas.openxmlformats.org/officeDocument/2006/relationships/slide" Target="slide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6.xml"/><Relationship Id="rId14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5.xml"/><Relationship Id="rId12" Type="http://schemas.openxmlformats.org/officeDocument/2006/relationships/slide" Target="slide1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11" Type="http://schemas.openxmlformats.org/officeDocument/2006/relationships/slide" Target="slide9.xml"/><Relationship Id="rId5" Type="http://schemas.openxmlformats.org/officeDocument/2006/relationships/slide" Target="slide11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4.xml"/><Relationship Id="rId7" Type="http://schemas.openxmlformats.org/officeDocument/2006/relationships/slide" Target="slide16.xml"/><Relationship Id="rId12" Type="http://schemas.openxmlformats.org/officeDocument/2006/relationships/slide" Target="slide14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slide" Target="slide13.xml"/><Relationship Id="rId5" Type="http://schemas.openxmlformats.org/officeDocument/2006/relationships/slide" Target="slide18.xml"/><Relationship Id="rId10" Type="http://schemas.openxmlformats.org/officeDocument/2006/relationships/slide" Target="slide9.xml"/><Relationship Id="rId4" Type="http://schemas.openxmlformats.org/officeDocument/2006/relationships/slide" Target="slide11.xml"/><Relationship Id="rId9" Type="http://schemas.openxmlformats.org/officeDocument/2006/relationships/slide" Target="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5.xml"/><Relationship Id="rId12" Type="http://schemas.openxmlformats.org/officeDocument/2006/relationships/slide" Target="slide1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11" Type="http://schemas.openxmlformats.org/officeDocument/2006/relationships/slide" Target="slide9.xml"/><Relationship Id="rId5" Type="http://schemas.openxmlformats.org/officeDocument/2006/relationships/slide" Target="slide11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5.xml"/><Relationship Id="rId12" Type="http://schemas.openxmlformats.org/officeDocument/2006/relationships/slide" Target="slide1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11" Type="http://schemas.openxmlformats.org/officeDocument/2006/relationships/slide" Target="slide9.xml"/><Relationship Id="rId5" Type="http://schemas.openxmlformats.org/officeDocument/2006/relationships/slide" Target="slide11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5.xml"/><Relationship Id="rId12" Type="http://schemas.openxmlformats.org/officeDocument/2006/relationships/slide" Target="slide1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11" Type="http://schemas.openxmlformats.org/officeDocument/2006/relationships/slide" Target="slide9.xml"/><Relationship Id="rId5" Type="http://schemas.openxmlformats.org/officeDocument/2006/relationships/slide" Target="slide11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slide" Target="slide11.xml"/><Relationship Id="rId18" Type="http://schemas.openxmlformats.org/officeDocument/2006/relationships/slide" Target="slide6.xml"/><Relationship Id="rId3" Type="http://schemas.openxmlformats.org/officeDocument/2006/relationships/image" Target="../media/image6.jpeg"/><Relationship Id="rId21" Type="http://schemas.openxmlformats.org/officeDocument/2006/relationships/slide" Target="slide14.xml"/><Relationship Id="rId7" Type="http://schemas.openxmlformats.org/officeDocument/2006/relationships/image" Target="../media/image10.jpeg"/><Relationship Id="rId12" Type="http://schemas.openxmlformats.org/officeDocument/2006/relationships/slide" Target="slide5.xml"/><Relationship Id="rId17" Type="http://schemas.openxmlformats.org/officeDocument/2006/relationships/slide" Target="slide17.xml"/><Relationship Id="rId2" Type="http://schemas.openxmlformats.org/officeDocument/2006/relationships/image" Target="../media/image5.jpeg"/><Relationship Id="rId16" Type="http://schemas.openxmlformats.org/officeDocument/2006/relationships/slide" Target="slide16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slide" Target="slide4.xml"/><Relationship Id="rId5" Type="http://schemas.openxmlformats.org/officeDocument/2006/relationships/image" Target="../media/image8.jpeg"/><Relationship Id="rId15" Type="http://schemas.openxmlformats.org/officeDocument/2006/relationships/slide" Target="slide15.xml"/><Relationship Id="rId10" Type="http://schemas.openxmlformats.org/officeDocument/2006/relationships/slide" Target="slide1.xml"/><Relationship Id="rId19" Type="http://schemas.openxmlformats.org/officeDocument/2006/relationships/slide" Target="slide9.xml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slide" Target="slide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5.xml"/><Relationship Id="rId12" Type="http://schemas.openxmlformats.org/officeDocument/2006/relationships/slide" Target="slide1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11" Type="http://schemas.openxmlformats.org/officeDocument/2006/relationships/slide" Target="slide9.xml"/><Relationship Id="rId5" Type="http://schemas.openxmlformats.org/officeDocument/2006/relationships/slide" Target="slide11.xml"/><Relationship Id="rId10" Type="http://schemas.openxmlformats.org/officeDocument/2006/relationships/slide" Target="slide6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16.xml"/><Relationship Id="rId18" Type="http://schemas.openxmlformats.org/officeDocument/2006/relationships/slide" Target="slide14.xml"/><Relationship Id="rId3" Type="http://schemas.openxmlformats.org/officeDocument/2006/relationships/image" Target="../media/image14.jpeg"/><Relationship Id="rId7" Type="http://schemas.openxmlformats.org/officeDocument/2006/relationships/slide" Target="slide1.xml"/><Relationship Id="rId12" Type="http://schemas.openxmlformats.org/officeDocument/2006/relationships/slide" Target="slide15.xml"/><Relationship Id="rId17" Type="http://schemas.openxmlformats.org/officeDocument/2006/relationships/slide" Target="slide13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9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slide" Target="slide18.xml"/><Relationship Id="rId5" Type="http://schemas.openxmlformats.org/officeDocument/2006/relationships/image" Target="../media/image16.jpeg"/><Relationship Id="rId1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image" Target="../media/image15.jpeg"/><Relationship Id="rId9" Type="http://schemas.openxmlformats.org/officeDocument/2006/relationships/slide" Target="slide5.xml"/><Relationship Id="rId14" Type="http://schemas.openxmlformats.org/officeDocument/2006/relationships/slide" Target="slide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18.xml"/><Relationship Id="rId12" Type="http://schemas.openxmlformats.org/officeDocument/2006/relationships/slide" Target="slide1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9.xml"/><Relationship Id="rId5" Type="http://schemas.openxmlformats.org/officeDocument/2006/relationships/slide" Target="slide6.xml"/><Relationship Id="rId10" Type="http://schemas.openxmlformats.org/officeDocument/2006/relationships/slide" Target="slide17.xml"/><Relationship Id="rId4" Type="http://schemas.openxmlformats.org/officeDocument/2006/relationships/slide" Target="slide5.xml"/><Relationship Id="rId9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3.xml"/><Relationship Id="rId3" Type="http://schemas.openxmlformats.org/officeDocument/2006/relationships/slide" Target="slide1.xml"/><Relationship Id="rId7" Type="http://schemas.openxmlformats.org/officeDocument/2006/relationships/slide" Target="slide18.xml"/><Relationship Id="rId12" Type="http://schemas.openxmlformats.org/officeDocument/2006/relationships/slide" Target="slide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6.xml"/><Relationship Id="rId14" Type="http://schemas.openxmlformats.org/officeDocument/2006/relationships/slide" Target="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3.xml"/><Relationship Id="rId3" Type="http://schemas.openxmlformats.org/officeDocument/2006/relationships/slide" Target="slide1.xml"/><Relationship Id="rId7" Type="http://schemas.openxmlformats.org/officeDocument/2006/relationships/slide" Target="slide18.xml"/><Relationship Id="rId12" Type="http://schemas.openxmlformats.org/officeDocument/2006/relationships/slide" Target="slide9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6.xml"/><Relationship Id="rId1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7.xml"/><Relationship Id="rId3" Type="http://schemas.openxmlformats.org/officeDocument/2006/relationships/image" Target="../media/image11.jpeg"/><Relationship Id="rId7" Type="http://schemas.openxmlformats.org/officeDocument/2006/relationships/slide" Target="slide4.xml"/><Relationship Id="rId12" Type="http://schemas.openxmlformats.org/officeDocument/2006/relationships/slide" Target="slide16.xml"/><Relationship Id="rId17" Type="http://schemas.openxmlformats.org/officeDocument/2006/relationships/slide" Target="slide14.xml"/><Relationship Id="rId2" Type="http://schemas.openxmlformats.org/officeDocument/2006/relationships/image" Target="../media/image18.png"/><Relationship Id="rId16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11" Type="http://schemas.openxmlformats.org/officeDocument/2006/relationships/slide" Target="slide15.xml"/><Relationship Id="rId5" Type="http://schemas.openxmlformats.org/officeDocument/2006/relationships/image" Target="../media/image12.jpeg"/><Relationship Id="rId15" Type="http://schemas.openxmlformats.org/officeDocument/2006/relationships/slide" Target="slide9.xml"/><Relationship Id="rId10" Type="http://schemas.openxmlformats.org/officeDocument/2006/relationships/slide" Target="slide18.xml"/><Relationship Id="rId4" Type="http://schemas.openxmlformats.org/officeDocument/2006/relationships/image" Target="../media/image16.jpeg"/><Relationship Id="rId9" Type="http://schemas.openxmlformats.org/officeDocument/2006/relationships/slide" Target="slide11.xml"/><Relationship Id="rId14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3.xml"/><Relationship Id="rId3" Type="http://schemas.openxmlformats.org/officeDocument/2006/relationships/slide" Target="slide1.xml"/><Relationship Id="rId7" Type="http://schemas.openxmlformats.org/officeDocument/2006/relationships/slide" Target="slide18.xml"/><Relationship Id="rId12" Type="http://schemas.openxmlformats.org/officeDocument/2006/relationships/slide" Target="slide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6.xml"/><Relationship Id="rId14" Type="http://schemas.openxmlformats.org/officeDocument/2006/relationships/slide" Target="slide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4.xml"/><Relationship Id="rId3" Type="http://schemas.openxmlformats.org/officeDocument/2006/relationships/slide" Target="slide1.xml"/><Relationship Id="rId7" Type="http://schemas.openxmlformats.org/officeDocument/2006/relationships/slide" Target="slide15.xml"/><Relationship Id="rId12" Type="http://schemas.openxmlformats.org/officeDocument/2006/relationships/slide" Target="slide1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11" Type="http://schemas.openxmlformats.org/officeDocument/2006/relationships/slide" Target="slide9.xml"/><Relationship Id="rId5" Type="http://schemas.openxmlformats.org/officeDocument/2006/relationships/slide" Target="slide11.xml"/><Relationship Id="rId15" Type="http://schemas.openxmlformats.org/officeDocument/2006/relationships/image" Target="../media/image21.png"/><Relationship Id="rId10" Type="http://schemas.openxmlformats.org/officeDocument/2006/relationships/slide" Target="slide6.xml"/><Relationship Id="rId4" Type="http://schemas.openxmlformats.org/officeDocument/2006/relationships/slide" Target="slide4.xml"/><Relationship Id="rId9" Type="http://schemas.openxmlformats.org/officeDocument/2006/relationships/slide" Target="slide17.xml"/><Relationship Id="rId14" Type="http://schemas.openxmlformats.org/officeDocument/2006/relationships/slide" Target="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17a0a8278e5834a3e8c28c6be43feb5_ros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228599"/>
            <a:ext cx="8153400" cy="62484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-76200" y="2933700"/>
            <a:ext cx="8001000" cy="6858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orte" pitchFamily="66" charset="0"/>
              </a:rPr>
              <a:t>      WELCOME   TO   YOU   ALL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rte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676400" y="4485382"/>
            <a:ext cx="4876800" cy="1077218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দুর্গাপুর মাধ্যমিক বিদ্যালয়</a:t>
            </a:r>
            <a:r>
              <a:rPr lang="bn-IN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কুমারখালী,</a:t>
            </a: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কুষ্টিয়া।</a:t>
            </a:r>
            <a:r>
              <a:rPr lang="bn-BD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05000" y="5525869"/>
            <a:ext cx="4419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E-mail:  rashedraihan1978@gmail.com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Mobile: 01942778660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90800" y="228600"/>
            <a:ext cx="3012363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00200" y="3875782"/>
            <a:ext cx="4876800" cy="707886"/>
          </a:xfrm>
          <a:prstGeom prst="rect">
            <a:avLst/>
          </a:prstGeom>
          <a:noFill/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cap="all" dirty="0">
                <a:ln/>
                <a:solidFill>
                  <a:schemeClr val="tx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মো:- রাশেদ রায়হান (লিটন)</a:t>
            </a:r>
          </a:p>
        </p:txBody>
      </p:sp>
      <p:sp>
        <p:nvSpPr>
          <p:cNvPr id="21" name="Rounded Rectangle 20">
            <a:hlinkClick r:id="rId2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>
            <a:hlinkClick r:id="rId3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>
            <a:hlinkClick r:id="rId4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4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>
            <a:hlinkClick r:id="rId5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>
            <a:hlinkClick r:id="rId6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ounded Rectangle 29">
            <a:hlinkClick r:id="rId7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ounded Rectangle 30">
            <a:hlinkClick r:id="rId8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ounded Rectangle 31">
            <a:hlinkClick r:id="rId9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Action Button: Home 33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Action Button: End 34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36" name="Action Button: Forward or Next 35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Action Button: Back or Previous 36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ounded Rectangle 37">
            <a:hlinkClick r:id="rId10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>
            <a:hlinkClick r:id="rId11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>
            <a:hlinkClick r:id="rId12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ounded Rectangle 40">
            <a:hlinkClick r:id="rId13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52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098A990A-5D99-4CE2-8C85-DB0EE9ABA5B1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596395" y="914400"/>
            <a:ext cx="2966205" cy="30713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6753712" cy="3886200"/>
          </a:xfrm>
          <a:prstGeom prst="rect">
            <a:avLst/>
          </a:prstGeom>
          <a:noFill/>
          <a:ln w="60325">
            <a:solidFill>
              <a:srgbClr val="FFC000"/>
            </a:solidFill>
          </a:ln>
        </p:spPr>
      </p:pic>
      <p:sp>
        <p:nvSpPr>
          <p:cNvPr id="3" name="Rectangle 10"/>
          <p:cNvSpPr>
            <a:spLocks noChangeArrowheads="1"/>
          </p:cNvSpPr>
          <p:nvPr/>
        </p:nvSpPr>
        <p:spPr bwMode="auto">
          <a:xfrm>
            <a:off x="-304800" y="228600"/>
            <a:ext cx="8229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চিত্রটি দেখে কি </a:t>
            </a:r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লক্ষ্য করতে পারলে </a:t>
            </a:r>
          </a:p>
          <a:p>
            <a:pPr algn="ctr"/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চিন্তা </a:t>
            </a:r>
            <a:r>
              <a:rPr lang="bn-BD" sz="4000" b="1" u="sng" dirty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করে </a:t>
            </a:r>
            <a:r>
              <a:rPr lang="bn-BD" sz="4000" b="1" u="sng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বল?</a:t>
            </a:r>
            <a:r>
              <a:rPr lang="bn-BD" sz="4000" b="1" dirty="0" smtClean="0">
                <a:ln/>
                <a:solidFill>
                  <a:srgbClr val="FF0000"/>
                </a:solidFill>
                <a:latin typeface="NikoshBAN" pitchFamily="2" charset="0"/>
                <a:ea typeface="NikoshBAN" pitchFamily="2" charset="0"/>
                <a:cs typeface="NikoshBAN" pitchFamily="2" charset="0"/>
              </a:rPr>
              <a:t> </a:t>
            </a:r>
            <a:endParaRPr lang="en-US" sz="4000" b="1" u="sng" dirty="0">
              <a:ln/>
              <a:solidFill>
                <a:srgbClr val="FF0000"/>
              </a:solidFill>
              <a:latin typeface="NikoshBAN" pitchFamily="2" charset="0"/>
              <a:ea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2176" y="5943600"/>
            <a:ext cx="4645824" cy="101566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সংগঠন</a:t>
            </a:r>
            <a:endParaRPr lang="en-US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>
            <a:hlinkClick r:id="rId5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5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>
            <a:hlinkClick r:id="rId6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rId8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>
            <a:hlinkClick r:id="rId9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rId10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Action Button: Home 13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Action Button: End 14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1143000" y="6184323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152400" y="6172200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ounded Rectangle 17">
            <a:hlinkClick r:id="rId11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>
            <a:hlinkClick r:id="rId12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>
            <a:hlinkClick r:id="rId13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>
            <a:hlinkClick r:id="rId14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ystem un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802671"/>
            <a:ext cx="5745194" cy="3932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708013" y="454361"/>
            <a:ext cx="641072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আজকের পাঠের বিষয়</a:t>
            </a:r>
          </a:p>
        </p:txBody>
      </p:sp>
      <p:sp>
        <p:nvSpPr>
          <p:cNvPr id="5" name="Rectangle 4"/>
          <p:cNvSpPr/>
          <p:nvPr/>
        </p:nvSpPr>
        <p:spPr>
          <a:xfrm>
            <a:off x="1676400" y="3200400"/>
            <a:ext cx="5157181" cy="110799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9" name="Rounded Rectangle 18">
            <a:hlinkClick r:id="rId3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>
            <a:hlinkClick r:id="rId4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>
            <a:hlinkClick r:id="rId5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5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ounded Rectangle 35">
            <a:hlinkClick r:id="rId6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ounded Rectangle 36">
            <a:hlinkClick r:id="rId7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ounded Rectangle 37">
            <a:hlinkClick r:id="rId8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>
            <a:hlinkClick r:id="rId9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>
            <a:hlinkClick r:id="rId10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Action Button: Home 41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" name="Action Button: End 42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44" name="Action Button: Forward or Next 43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Action Button: Back or Previous 44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ounded Rectangle 45">
            <a:hlinkClick r:id="rId11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ounded Rectangle 46">
            <a:hlinkClick r:id="rId12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ounded Rectangle 47">
            <a:hlinkClick r:id="rId13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ounded Rectangle 48">
            <a:hlinkClick r:id="rId14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74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6CD4F5E7-C43C-433A-A173-59FBD2D4439D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6200" y="533400"/>
            <a:ext cx="7939659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 </a:t>
            </a:r>
            <a:endParaRPr lang="en-US" sz="72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762000" y="2560638"/>
            <a:ext cx="6553200" cy="646112"/>
            <a:chOff x="422564" y="2552698"/>
            <a:chExt cx="6300365" cy="646331"/>
          </a:xfrm>
        </p:grpSpPr>
        <p:sp>
          <p:nvSpPr>
            <p:cNvPr id="20" name="TextBox 19"/>
            <p:cNvSpPr txBox="1"/>
            <p:nvPr/>
          </p:nvSpPr>
          <p:spPr>
            <a:xfrm>
              <a:off x="919405" y="2552698"/>
              <a:ext cx="5803524" cy="646331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+mn-lt"/>
                  <a:cs typeface="+mn-cs"/>
                </a:rPr>
                <a:t> </a:t>
              </a:r>
              <a:r>
                <a:rPr lang="bn-BD" sz="36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কম্পিউটার সংগঠন  কী বলতে পারবে।</a:t>
              </a:r>
            </a:p>
          </p:txBody>
        </p:sp>
        <p:sp>
          <p:nvSpPr>
            <p:cNvPr id="21" name="Quad Arrow 20"/>
            <p:cNvSpPr/>
            <p:nvPr/>
          </p:nvSpPr>
          <p:spPr>
            <a:xfrm>
              <a:off x="422564" y="2595575"/>
              <a:ext cx="615080" cy="533581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52400" y="3475038"/>
            <a:ext cx="7727950" cy="554037"/>
            <a:chOff x="228600" y="3352800"/>
            <a:chExt cx="7728420" cy="553998"/>
          </a:xfrm>
        </p:grpSpPr>
        <p:sp>
          <p:nvSpPr>
            <p:cNvPr id="23" name="Rectangle 22"/>
            <p:cNvSpPr/>
            <p:nvPr/>
          </p:nvSpPr>
          <p:spPr>
            <a:xfrm>
              <a:off x="826542" y="3352800"/>
              <a:ext cx="7130478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n-BD" sz="3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কম্পিউটার সংগঠনের বিভিন্ন অংশ সম্পর্কে বলতে পারবে।</a:t>
              </a:r>
            </a:p>
          </p:txBody>
        </p:sp>
        <p:sp>
          <p:nvSpPr>
            <p:cNvPr id="24" name="Quad Arrow 23"/>
            <p:cNvSpPr/>
            <p:nvPr/>
          </p:nvSpPr>
          <p:spPr>
            <a:xfrm>
              <a:off x="228600" y="3352800"/>
              <a:ext cx="614400" cy="533362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/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685800" y="4313238"/>
            <a:ext cx="6780213" cy="563562"/>
            <a:chOff x="685800" y="4262615"/>
            <a:chExt cx="6779781" cy="563255"/>
          </a:xfrm>
        </p:grpSpPr>
        <p:sp>
          <p:nvSpPr>
            <p:cNvPr id="26" name="Rectangle 25"/>
            <p:cNvSpPr/>
            <p:nvPr/>
          </p:nvSpPr>
          <p:spPr>
            <a:xfrm>
              <a:off x="1186297" y="4262615"/>
              <a:ext cx="6279284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n-BD" sz="30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ইনপুট ও আউটপুট ডিভাইস সম্পর্কে বলতে পারবে।</a:t>
              </a:r>
            </a:p>
          </p:txBody>
        </p:sp>
        <p:sp>
          <p:nvSpPr>
            <p:cNvPr id="27" name="Quad Arrow 26"/>
            <p:cNvSpPr/>
            <p:nvPr/>
          </p:nvSpPr>
          <p:spPr>
            <a:xfrm>
              <a:off x="685800" y="4292761"/>
              <a:ext cx="614324" cy="533109"/>
            </a:xfrm>
            <a:prstGeom prst="quad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28" name="Rounded Rectangle 27">
            <a:hlinkClick r:id="rId2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Rounded Rectangle 41">
            <a:hlinkClick r:id="rId3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ounded Rectangle 42">
            <a:hlinkClick r:id="rId4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4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Rounded Rectangle 43">
            <a:hlinkClick r:id="rId5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Rounded Rectangle 44">
            <a:hlinkClick r:id="rId6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Rounded Rectangle 45">
            <a:hlinkClick r:id="rId7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ounded Rectangle 46">
            <a:hlinkClick r:id="rId8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ounded Rectangle 47">
            <a:hlinkClick r:id="rId9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Action Button: Home 49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" name="Action Button: End 50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52" name="Action Button: Forward or Next 51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3" name="Action Button: Back or Previous 52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4" name="Rounded Rectangle 53">
            <a:hlinkClick r:id="rId10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ounded Rectangle 54">
            <a:hlinkClick r:id="rId11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Rounded Rectangle 55">
            <a:hlinkClick r:id="rId12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Rounded Rectangle 56">
            <a:hlinkClick r:id="rId13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99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AB43B7BA-0870-49F2-85D4-B7190B134C3D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52233"/>
            <a:ext cx="8001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কম্পিউটারের প্রয়োজনীয় যন্ত্রাংশগুলোকে যথাযথ অবস্থানে স্থাপন ও যন্ত্রাংশগুলোর 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মধ্যে পারস্পরিক সংযোগ স্থাপনকেই কম্পিউটার সংগঠন বলা হয়। </a:t>
            </a:r>
            <a:endParaRPr 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85800" y="457200"/>
            <a:ext cx="6019800" cy="9239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সংগঠন কি?</a:t>
            </a:r>
            <a:endParaRPr lang="en-US" sz="54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>
            <a:hlinkClick r:id="rId2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>
            <a:hlinkClick r:id="rId3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rId8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Action Button: Home 13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Action Button: End 14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Action Button: Forward or Next 15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Action Button: Back or Previous 16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ounded Rectangle 17">
            <a:hlinkClick r:id="rId9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>
            <a:hlinkClick r:id="rId10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>
            <a:hlinkClick r:id="rId11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>
            <a:hlinkClick r:id="rId12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221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2B5E2A08-71A3-4A47-B224-6EEBC9AC2E44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repeatCount="indefinite" accel="50000" decel="50000" autoRev="1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Clr clrSpc="hsl" dir="ccw">
                                      <p:cBhvr override="childStyle"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20"/>
                            </p:stCondLst>
                            <p:childTnLst>
                              <p:par>
                                <p:cTn id="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0" y="1779588"/>
            <a:ext cx="5189538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১/ ইনপুট</a:t>
            </a:r>
            <a:r>
              <a:rPr 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(Input)</a:t>
            </a:r>
            <a:r>
              <a:rPr lang="bn-BD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+mn-lt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3000" y="3860800"/>
            <a:ext cx="6529388" cy="101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৩/ আউটপুট</a:t>
            </a:r>
            <a:r>
              <a:rPr lang="en-US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(Output)</a:t>
            </a:r>
            <a:r>
              <a:rPr lang="bn-BD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2947988"/>
            <a:ext cx="7524750" cy="8620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২/ সেন্টাল প্রসেসিং ইউনিট </a:t>
            </a:r>
            <a:r>
              <a:rPr lang="en-US" sz="5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(CPU)</a:t>
            </a:r>
            <a:r>
              <a:rPr lang="bn-BD" sz="5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000" dirty="0">
              <a:latin typeface="+mn-lt"/>
              <a:cs typeface="+mn-cs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76200" y="76200"/>
            <a:ext cx="7391401" cy="15696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সংগঠনের প্রধানত </a:t>
            </a:r>
            <a:endParaRPr lang="en-US" sz="48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তিনটি অংশ</a:t>
            </a:r>
            <a:endParaRPr lang="en-US" sz="48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09600" y="1703388"/>
            <a:ext cx="1371600" cy="1016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যথা-</a:t>
            </a:r>
            <a:endParaRPr lang="en-US" sz="6000" u="sng" dirty="0">
              <a:latin typeface="+mn-lt"/>
              <a:cs typeface="+mn-cs"/>
            </a:endParaRPr>
          </a:p>
        </p:txBody>
      </p:sp>
      <p:sp>
        <p:nvSpPr>
          <p:cNvPr id="12" name="Rounded Rectangle 11">
            <a:hlinkClick r:id="rId2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>
            <a:hlinkClick r:id="rId3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4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>
            <a:hlinkClick r:id="rId5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>
            <a:hlinkClick r:id="rId6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>
            <a:hlinkClick r:id="rId7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>
            <a:hlinkClick r:id="rId8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>
            <a:hlinkClick r:id="rId9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Action Button: Home 20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Action Button: End 21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Action Button: Forward or Next 22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Action Button: Back or Previous 23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Rounded Rectangle 24">
            <a:hlinkClick r:id="rId10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ounded Rectangle 25">
            <a:hlinkClick r:id="rId11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>
            <a:hlinkClick r:id="rId12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>
            <a:hlinkClick r:id="rId13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248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EB486880-7641-45B6-A580-131E9FADF4D9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7249" y="3505200"/>
            <a:ext cx="1287532" cy="58477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Input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725649" y="2861608"/>
            <a:ext cx="1981200" cy="1938992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n-BD" sz="4000" b="1" dirty="0">
              <a:effectLst>
                <a:outerShdw blurRad="38100" dist="38100" dir="2700000" algn="tl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CPU</a:t>
            </a:r>
            <a:endParaRPr lang="bn-BD" sz="4000" b="1" dirty="0">
              <a:effectLst>
                <a:outerShdw blurRad="38100" dist="38100" dir="2700000" algn="tl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5773649" y="3538478"/>
            <a:ext cx="1617751" cy="58477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Output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1735049" y="3657600"/>
            <a:ext cx="914400" cy="381000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4859249" y="3657600"/>
            <a:ext cx="838200" cy="381000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09600" y="304800"/>
            <a:ext cx="6248400" cy="15696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কম্পিউটার সংগঠনের প্রধানত তিনটি অংশ</a:t>
            </a:r>
            <a:endParaRPr lang="en-US" sz="48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rId2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rId3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>
            <a:hlinkClick r:id="rId4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4" action="ppaction://hlinksldjump"/>
              </a:rPr>
              <a:t>শিখনফল</a:t>
            </a:r>
            <a:endParaRPr lang="en-US" sz="1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rId5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>
            <a:hlinkClick r:id="rId6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>
            <a:hlinkClick r:id="rId7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>
            <a:hlinkClick r:id="rId8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>
            <a:hlinkClick r:id="rId9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Action Button: Home 17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Action Button: End 18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Action Button: Forward or Next 19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Action Button: Back or Previous 20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Rounded Rectangle 21">
            <a:hlinkClick r:id="rId10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>
            <a:hlinkClick r:id="rId11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le 23">
            <a:hlinkClick r:id="rId12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>
            <a:hlinkClick r:id="rId13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283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BAE106CB-7893-4D7D-BF25-2DD1DA1A8493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repeatCount="indefinite" accel="50000" decel="50000" autoRev="1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Clr clrSpc="hsl" dir="ccw">
                                      <p:cBhvr override="childStyle"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7086600" cy="9239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ইনপুট ডিভাইস কি?</a:t>
            </a:r>
            <a:endParaRPr lang="en-US" sz="54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81000" y="1917680"/>
            <a:ext cx="7086601" cy="34163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সকল যন্ত্রপাতি কম্পিউটারের তথ্য বা ডেটা ইনপুট দেয়ার কাজে ব্যবহার করা হয় তাকে ইনপুট ডিভাইস বলে।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>
            <a:hlinkClick r:id="rId2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ounded Rectangle 32">
            <a:hlinkClick r:id="rId3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4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>
            <a:hlinkClick r:id="rId5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ounded Rectangle 35">
            <a:hlinkClick r:id="rId6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ounded Rectangle 36">
            <a:hlinkClick r:id="rId7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ounded Rectangle 37">
            <a:hlinkClick r:id="rId8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>
            <a:hlinkClick r:id="rId9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Action Button: Home 40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2" name="Action Button: End 41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43" name="Action Button: Forward or Next 42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Action Button: Back or Previous 43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ounded Rectangle 44">
            <a:hlinkClick r:id="rId10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Rounded Rectangle 45">
            <a:hlinkClick r:id="rId11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ounded Rectangle 46">
            <a:hlinkClick r:id="rId12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ounded Rectangle 47">
            <a:hlinkClick r:id="rId13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293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A420B0C1-DE36-4D3E-AD88-5567F4049A41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repeatCount="indefinite" accel="50000" decel="50000" autoRev="1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Clr clrSpc="hsl" dir="c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40"/>
                            </p:stCondLst>
                            <p:childTnLst>
                              <p:par>
                                <p:cTn id="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28600" y="0"/>
            <a:ext cx="7086600" cy="1006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ইনপুট ডিভাইস</a:t>
            </a:r>
            <a:endParaRPr lang="en-US" sz="6000" b="1" u="sng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2" descr="Input Key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625600"/>
            <a:ext cx="25654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5" descr="input-Mic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701800"/>
            <a:ext cx="1600200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39"/>
          <p:cNvSpPr txBox="1">
            <a:spLocks noChangeArrowheads="1"/>
          </p:cNvSpPr>
          <p:nvPr/>
        </p:nvSpPr>
        <p:spPr bwMode="auto">
          <a:xfrm>
            <a:off x="4419600" y="2768025"/>
            <a:ext cx="15872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মাইক্রোফোন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56" descr="Input joystic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1597025"/>
            <a:ext cx="1900238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57"/>
          <p:cNvSpPr txBox="1">
            <a:spLocks noChangeArrowheads="1"/>
          </p:cNvSpPr>
          <p:nvPr/>
        </p:nvSpPr>
        <p:spPr bwMode="auto">
          <a:xfrm>
            <a:off x="6248400" y="2854405"/>
            <a:ext cx="137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জয়স্টিক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34" descr="OMR-Scanner-Optical-Mark-Reader-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3810000"/>
            <a:ext cx="215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 descr="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38400" y="3810000"/>
            <a:ext cx="1752600" cy="136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8" descr="input scanne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67200" y="4038600"/>
            <a:ext cx="1981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41"/>
          <p:cNvSpPr txBox="1">
            <a:spLocks noChangeArrowheads="1"/>
          </p:cNvSpPr>
          <p:nvPr/>
        </p:nvSpPr>
        <p:spPr bwMode="auto">
          <a:xfrm>
            <a:off x="4724400" y="5105400"/>
            <a:ext cx="9589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9" descr="4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549400"/>
            <a:ext cx="1614488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1" descr="400px-TurboComputerLightPen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72200" y="4038600"/>
            <a:ext cx="152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533400" y="2844225"/>
            <a:ext cx="889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মাউস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09800" y="2792850"/>
            <a:ext cx="12987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কী বোর্ড 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172200" y="5105400"/>
            <a:ext cx="1297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লাইট পেন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81000" y="4953000"/>
            <a:ext cx="1338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ওএমআর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86000" y="5105400"/>
            <a:ext cx="216597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ডিজিটাল ক্যামেরা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ounded Rectangle 32">
            <a:hlinkClick r:id="rId10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ounded Rectangle 33">
            <a:hlinkClick r:id="rId11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>
            <a:hlinkClick r:id="rId12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12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ounded Rectangle 35">
            <a:hlinkClick r:id="rId13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ounded Rectangle 36">
            <a:hlinkClick r:id="rId14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ounded Rectangle 37">
            <a:hlinkClick r:id="rId15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>
            <a:hlinkClick r:id="rId16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>
            <a:hlinkClick r:id="rId17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Action Button: Home 55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7" name="Action Button: End 56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58" name="Action Button: Forward or Next 57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Action Button: Back or Previous 58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0" name="Rounded Rectangle 59">
            <a:hlinkClick r:id="rId18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Rounded Rectangle 60">
            <a:hlinkClick r:id="rId19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Rounded Rectangle 61">
            <a:hlinkClick r:id="rId20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Rounded Rectangle 62">
            <a:hlinkClick r:id="rId21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332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B6864D11-2E4F-405D-B08D-2F2D2EB04BEA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repeatCount="indefinite" accel="50000" decel="50000" autoRev="1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animClr clrSpc="hsl" dir="ccw"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80"/>
                            </p:stCondLst>
                            <p:childTnLst>
                              <p:par>
                                <p:cTn id="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6200" y="143470"/>
            <a:ext cx="7391401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4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কম্পিউটার আউটপুট ডিভাইস কি?</a:t>
            </a:r>
            <a:endParaRPr lang="en-US" sz="5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81000" y="1981200"/>
            <a:ext cx="7086601" cy="34163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সকল যন্ত্রপাতি কম্পিউটার থেকে ফলাফল পাওয়ার কাজে ব্যবহার করা হয় তাকে আউটপুট ডিভাইস বলে।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>
            <a:hlinkClick r:id="rId2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>
            <a:hlinkClick r:id="rId3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>
            <a:hlinkClick r:id="rId4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4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>
            <a:hlinkClick r:id="rId5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le 23">
            <a:hlinkClick r:id="rId6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>
            <a:hlinkClick r:id="rId7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ounded Rectangle 25">
            <a:hlinkClick r:id="rId8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>
            <a:hlinkClick r:id="rId9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Action Button: Home 28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Action Button: End 29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31" name="Action Button: Forward or Next 30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Action Button: Back or Previous 31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" name="Rounded Rectangle 32">
            <a:hlinkClick r:id="rId10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ounded Rectangle 33">
            <a:hlinkClick r:id="rId11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>
            <a:hlinkClick r:id="rId12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ounded Rectangle 35">
            <a:hlinkClick r:id="rId13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341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51E1519B-48FB-4C71-9E0B-42B2EA06DF26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04800" y="0"/>
            <a:ext cx="7086601" cy="10064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FF7C80"/>
            </a:outerShdw>
          </a:effectLst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+mn-cs"/>
              </a:rPr>
              <a:t>কম্পিউটার আউটপুট ডিভাইস</a:t>
            </a:r>
            <a:endParaRPr lang="en-US" sz="6000" b="1" u="sng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+mn-cs"/>
            </a:endParaRPr>
          </a:p>
        </p:txBody>
      </p:sp>
      <p:pic>
        <p:nvPicPr>
          <p:cNvPr id="42" name="Picture 4" descr="lcd-computer-monit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917575"/>
            <a:ext cx="2667000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6"/>
          <p:cNvSpPr txBox="1">
            <a:spLocks noChangeArrowheads="1"/>
          </p:cNvSpPr>
          <p:nvPr/>
        </p:nvSpPr>
        <p:spPr bwMode="auto">
          <a:xfrm>
            <a:off x="1371600" y="2819400"/>
            <a:ext cx="129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bn-BD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মনিটর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5" name="Picture 4" descr="Computer-Printers-%E2%80%93-A-Tip-to-Cut-Cost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909638"/>
            <a:ext cx="3276600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 Box 6"/>
          <p:cNvSpPr txBox="1">
            <a:spLocks noChangeArrowheads="1"/>
          </p:cNvSpPr>
          <p:nvPr/>
        </p:nvSpPr>
        <p:spPr bwMode="auto">
          <a:xfrm>
            <a:off x="4648200" y="2743200"/>
            <a:ext cx="152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bn-BD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প্রিন্টার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pic>
        <p:nvPicPr>
          <p:cNvPr id="47" name="Picture 7" descr="43"/>
          <p:cNvPicPr>
            <a:picLocks noChangeAspect="1" noChangeArrowheads="1"/>
          </p:cNvPicPr>
          <p:nvPr/>
        </p:nvPicPr>
        <p:blipFill>
          <a:blip r:embed="rId5">
            <a:lum bright="-32000" contrast="56000"/>
          </a:blip>
          <a:srcRect/>
          <a:stretch>
            <a:fillRect/>
          </a:stretch>
        </p:blipFill>
        <p:spPr bwMode="auto">
          <a:xfrm>
            <a:off x="4038600" y="3354388"/>
            <a:ext cx="2905125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Rectangle 47"/>
          <p:cNvSpPr/>
          <p:nvPr/>
        </p:nvSpPr>
        <p:spPr>
          <a:xfrm>
            <a:off x="5105400" y="5029200"/>
            <a:ext cx="1186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প্রজেক্টর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11175" y="3429000"/>
          <a:ext cx="3222625" cy="1828800"/>
        </p:xfrm>
        <a:graphic>
          <a:graphicData uri="http://schemas.openxmlformats.org/presentationml/2006/ole">
            <p:oleObj spid="_x0000_s1026" name="Photo Editor Photo" r:id="rId6" imgW="4315427" imgH="2381582" progId="">
              <p:embed/>
            </p:oleObj>
          </a:graphicData>
        </a:graphic>
      </p:graphicFrame>
      <p:sp>
        <p:nvSpPr>
          <p:cNvPr id="49" name="Rectangle 48"/>
          <p:cNvSpPr/>
          <p:nvPr/>
        </p:nvSpPr>
        <p:spPr>
          <a:xfrm>
            <a:off x="1524000" y="5181600"/>
            <a:ext cx="12731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স্পীকার 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25" name="Rounded Rectangle 24">
            <a:hlinkClick r:id="rId7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ounded Rectangle 25">
            <a:hlinkClick r:id="rId8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>
            <a:hlinkClick r:id="rId9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9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>
            <a:hlinkClick r:id="rId10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Rounded Rectangle 49">
            <a:hlinkClick r:id="rId11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Rounded Rectangle 50">
            <a:hlinkClick r:id="rId12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Rounded Rectangle 51">
            <a:hlinkClick r:id="rId13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Rounded Rectangle 52">
            <a:hlinkClick r:id="rId14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Action Button: Home 54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6" name="Action Button: End 55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57" name="Action Button: Forward or Next 56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8" name="Action Button: Back or Previous 57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Rounded Rectangle 58">
            <a:hlinkClick r:id="rId15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Rounded Rectangle 59">
            <a:hlinkClick r:id="rId16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Rounded Rectangle 60">
            <a:hlinkClick r:id="rId17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Rounded Rectangle 61">
            <a:hlinkClick r:id="rId18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60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D0274CB5-2AA4-4901-BF5D-39863096F30A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4534" y="304800"/>
            <a:ext cx="57358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সেন্ট্রাল প্রসেসিং ইউনিট (সি.পি.ইউ)</a:t>
            </a:r>
            <a:endParaRPr lang="en-US" sz="40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600200"/>
            <a:ext cx="7093609" cy="144655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সেন্ট্রাল প্রসেসিং ইউনিটের তিনটি অংশ।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যথাঃ- 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743200"/>
            <a:ext cx="6324600" cy="10668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গাণিতিক/যুক্তিক ইউনিট (</a:t>
            </a: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ALU</a:t>
            </a:r>
            <a:r>
              <a: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3581400"/>
            <a:ext cx="3657600" cy="10668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মেমোরি ইউনিট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4419600"/>
            <a:ext cx="3810000" cy="10668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n-BD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নিয়ন্ত্রন ইউনিট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>
            <a:hlinkClick r:id="rId2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5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>
            <a:hlinkClick r:id="rId7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>
            <a:hlinkClick r:id="rId8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>
            <a:hlinkClick r:id="rId9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>
            <a:hlinkClick r:id="rId10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Action Button: Home 15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Action Button: End 16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Action Button: Forward or Next 17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Action Button: Back or Previous 18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ounded Rectangle 19">
            <a:hlinkClick r:id="rId5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>
            <a:hlinkClick r:id="rId11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>
            <a:hlinkClick r:id="rId12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>
            <a:hlinkClick r:id="rId13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368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03CEB452-07AE-499D-9966-F7C3054BE9D3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/>
          <p:cNvSpPr/>
          <p:nvPr/>
        </p:nvSpPr>
        <p:spPr>
          <a:xfrm>
            <a:off x="1955179" y="130314"/>
            <a:ext cx="31502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সংগঠন</a:t>
            </a:r>
            <a:endParaRPr lang="en-US" sz="40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32072" y="1471627"/>
            <a:ext cx="1516185" cy="61501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গাণিতিক/যুক্তি ইউনিট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32072" y="2717416"/>
            <a:ext cx="1516185" cy="504624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নিয়ন্ত্রণ ইউনিট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32072" y="3726663"/>
            <a:ext cx="1516185" cy="504624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 ইউনিট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02822" y="2717416"/>
            <a:ext cx="1516185" cy="504624"/>
          </a:xfrm>
          <a:prstGeom prst="rect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 ইউনিট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2717416"/>
            <a:ext cx="1516185" cy="504624"/>
          </a:xfrm>
          <a:prstGeom prst="rect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ইউনিট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352550" y="1571625"/>
            <a:ext cx="1579563" cy="1019175"/>
            <a:chOff x="1981201" y="1968500"/>
            <a:chExt cx="1600199" cy="1231901"/>
          </a:xfrm>
        </p:grpSpPr>
        <p:cxnSp>
          <p:nvCxnSpPr>
            <p:cNvPr id="28" name="Straight Connector 27"/>
            <p:cNvCxnSpPr/>
            <p:nvPr/>
          </p:nvCxnSpPr>
          <p:spPr>
            <a:xfrm rot="5400000" flipH="1" flipV="1">
              <a:off x="1372487" y="2577214"/>
              <a:ext cx="1231901" cy="14475"/>
            </a:xfrm>
            <a:prstGeom prst="line">
              <a:avLst/>
            </a:pr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1992459" y="1968500"/>
              <a:ext cx="1588941" cy="1919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31"/>
          <p:cNvGrpSpPr>
            <a:grpSpLocks/>
          </p:cNvGrpSpPr>
          <p:nvPr/>
        </p:nvGrpSpPr>
        <p:grpSpPr bwMode="auto">
          <a:xfrm flipV="1">
            <a:off x="1352550" y="3222625"/>
            <a:ext cx="1579563" cy="946150"/>
            <a:chOff x="1981201" y="1968500"/>
            <a:chExt cx="1600199" cy="1231901"/>
          </a:xfrm>
        </p:grpSpPr>
        <p:cxnSp>
          <p:nvCxnSpPr>
            <p:cNvPr id="33" name="Straight Connector 32"/>
            <p:cNvCxnSpPr/>
            <p:nvPr/>
          </p:nvCxnSpPr>
          <p:spPr>
            <a:xfrm rot="5400000" flipH="1" flipV="1">
              <a:off x="1372488" y="2577213"/>
              <a:ext cx="1231901" cy="14475"/>
            </a:xfrm>
            <a:prstGeom prst="line">
              <a:avLst/>
            </a:pr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1992459" y="1968500"/>
              <a:ext cx="1588941" cy="2066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4"/>
          <p:cNvGrpSpPr>
            <a:grpSpLocks/>
          </p:cNvGrpSpPr>
          <p:nvPr/>
        </p:nvGrpSpPr>
        <p:grpSpPr bwMode="auto">
          <a:xfrm rot="5400000">
            <a:off x="4704557" y="1394618"/>
            <a:ext cx="1066800" cy="1579563"/>
            <a:chOff x="1981201" y="1968500"/>
            <a:chExt cx="1600199" cy="1231901"/>
          </a:xfrm>
        </p:grpSpPr>
        <p:cxnSp>
          <p:nvCxnSpPr>
            <p:cNvPr id="36" name="Straight Connector 35"/>
            <p:cNvCxnSpPr/>
            <p:nvPr/>
          </p:nvCxnSpPr>
          <p:spPr>
            <a:xfrm rot="5400000" flipH="1" flipV="1">
              <a:off x="1372395" y="2577307"/>
              <a:ext cx="1231901" cy="14287"/>
            </a:xfrm>
            <a:prstGeom prst="line">
              <a:avLst/>
            </a:pr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1993109" y="1968500"/>
              <a:ext cx="1588292" cy="1238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7"/>
          <p:cNvGrpSpPr>
            <a:grpSpLocks/>
          </p:cNvGrpSpPr>
          <p:nvPr/>
        </p:nvGrpSpPr>
        <p:grpSpPr bwMode="auto">
          <a:xfrm rot="16200000" flipV="1">
            <a:off x="4764882" y="2894806"/>
            <a:ext cx="946150" cy="1579563"/>
            <a:chOff x="1981201" y="1968500"/>
            <a:chExt cx="1600199" cy="1231901"/>
          </a:xfrm>
        </p:grpSpPr>
        <p:cxnSp>
          <p:nvCxnSpPr>
            <p:cNvPr id="39" name="Straight Connector 38"/>
            <p:cNvCxnSpPr/>
            <p:nvPr/>
          </p:nvCxnSpPr>
          <p:spPr>
            <a:xfrm rot="5400000" flipH="1" flipV="1">
              <a:off x="1373304" y="2576396"/>
              <a:ext cx="1231901" cy="16109"/>
            </a:xfrm>
            <a:prstGeom prst="line">
              <a:avLst/>
            </a:pr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1991940" y="1968500"/>
              <a:ext cx="1589459" cy="1238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Arrow Connector 41"/>
          <p:cNvCxnSpPr/>
          <p:nvPr/>
        </p:nvCxnSpPr>
        <p:spPr>
          <a:xfrm rot="5400000">
            <a:off x="3744913" y="2401888"/>
            <a:ext cx="630237" cy="1587"/>
          </a:xfrm>
          <a:prstGeom prst="straightConnector1">
            <a:avLst/>
          </a:prstGeom>
          <a:ln w="508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3807619" y="3474244"/>
            <a:ext cx="504825" cy="1587"/>
          </a:xfrm>
          <a:prstGeom prst="straightConnector1">
            <a:avLst/>
          </a:prstGeom>
          <a:ln w="508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2981325" y="2401888"/>
            <a:ext cx="630237" cy="1588"/>
          </a:xfrm>
          <a:prstGeom prst="straightConnector1">
            <a:avLst/>
          </a:prstGeom>
          <a:ln w="508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3044031" y="3474244"/>
            <a:ext cx="504825" cy="1588"/>
          </a:xfrm>
          <a:prstGeom prst="straightConnector1">
            <a:avLst/>
          </a:prstGeom>
          <a:ln w="508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2" idx="3"/>
            <a:endCxn id="8" idx="1"/>
          </p:cNvCxnSpPr>
          <p:nvPr/>
        </p:nvCxnSpPr>
        <p:spPr>
          <a:xfrm>
            <a:off x="1668463" y="2970213"/>
            <a:ext cx="1263650" cy="1587"/>
          </a:xfrm>
          <a:prstGeom prst="straightConnector1">
            <a:avLst/>
          </a:prstGeom>
          <a:ln w="50800">
            <a:solidFill>
              <a:srgbClr val="00B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11" idx="1"/>
          </p:cNvCxnSpPr>
          <p:nvPr/>
        </p:nvCxnSpPr>
        <p:spPr>
          <a:xfrm>
            <a:off x="4400550" y="2970213"/>
            <a:ext cx="1201738" cy="1587"/>
          </a:xfrm>
          <a:prstGeom prst="straightConnector1">
            <a:avLst/>
          </a:prstGeom>
          <a:ln w="50800">
            <a:solidFill>
              <a:srgbClr val="00B05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190750" y="1219200"/>
            <a:ext cx="3059113" cy="3276600"/>
          </a:xfrm>
          <a:prstGeom prst="rect">
            <a:avLst/>
          </a:prstGeom>
          <a:noFill/>
          <a:ln w="508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52400" y="762000"/>
            <a:ext cx="1516185" cy="693857"/>
          </a:xfrm>
          <a:prstGeom prst="rect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উপাত্ত/তথ্য</a:t>
            </a:r>
            <a:r>
              <a:rPr 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নির্দেশ প্রদান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751015" y="5184132"/>
            <a:ext cx="1516185" cy="378468"/>
          </a:xfrm>
          <a:prstGeom prst="rect">
            <a:avLst/>
          </a:prstGeom>
          <a:noFill/>
          <a:ln w="508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CPU</a:t>
            </a:r>
          </a:p>
        </p:txBody>
      </p:sp>
      <p:cxnSp>
        <p:nvCxnSpPr>
          <p:cNvPr id="62" name="Straight Arrow Connector 61"/>
          <p:cNvCxnSpPr>
            <a:stCxn id="60" idx="0"/>
          </p:cNvCxnSpPr>
          <p:nvPr/>
        </p:nvCxnSpPr>
        <p:spPr>
          <a:xfrm rot="5400000" flipH="1" flipV="1">
            <a:off x="3191669" y="4842669"/>
            <a:ext cx="658812" cy="25400"/>
          </a:xfrm>
          <a:prstGeom prst="straightConnector1">
            <a:avLst/>
          </a:prstGeom>
          <a:ln w="50800">
            <a:solidFill>
              <a:schemeClr val="bg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 flipH="1" flipV="1">
            <a:off x="285751" y="2085975"/>
            <a:ext cx="1262062" cy="1587"/>
          </a:xfrm>
          <a:prstGeom prst="straightConnector1">
            <a:avLst/>
          </a:prstGeom>
          <a:ln w="508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6027615" y="4514480"/>
            <a:ext cx="1516185" cy="504624"/>
          </a:xfrm>
          <a:prstGeom prst="rect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ফলাফল প্রদর্শন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 rot="5400000" flipH="1" flipV="1">
            <a:off x="5965825" y="3852863"/>
            <a:ext cx="1260475" cy="0"/>
          </a:xfrm>
          <a:prstGeom prst="straightConnector1">
            <a:avLst/>
          </a:prstGeom>
          <a:ln w="5080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4457994" y="5791200"/>
            <a:ext cx="1832057" cy="315390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তথ্য/উপাত্ত প্রবাহ পথ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457994" y="6314010"/>
            <a:ext cx="1832057" cy="315390"/>
          </a:xfrm>
          <a:prstGeom prst="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নিয়ন্ত্রণ সংকেত প্রবাহ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2667000" y="6488113"/>
            <a:ext cx="1768475" cy="1587"/>
          </a:xfrm>
          <a:prstGeom prst="straightConnector1">
            <a:avLst/>
          </a:prstGeom>
          <a:ln w="50800">
            <a:solidFill>
              <a:srgbClr val="FFC000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2667000" y="5948363"/>
            <a:ext cx="1768475" cy="3175"/>
          </a:xfrm>
          <a:prstGeom prst="straightConnector1">
            <a:avLst/>
          </a:prstGeom>
          <a:ln w="50800">
            <a:solidFill>
              <a:srgbClr val="00B05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3376613" y="3489325"/>
            <a:ext cx="503238" cy="1587"/>
          </a:xfrm>
          <a:prstGeom prst="straightConnector1">
            <a:avLst/>
          </a:prstGeom>
          <a:ln w="50800">
            <a:solidFill>
              <a:srgbClr val="FFC00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5400000">
            <a:off x="3312319" y="2416969"/>
            <a:ext cx="631825" cy="1587"/>
          </a:xfrm>
          <a:prstGeom prst="straightConnector1">
            <a:avLst/>
          </a:prstGeom>
          <a:ln w="50800">
            <a:solidFill>
              <a:srgbClr val="FFC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>
            <a:hlinkClick r:id="rId3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ounded Rectangle 54">
            <a:hlinkClick r:id="rId4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Rounded Rectangle 55">
            <a:hlinkClick r:id="rId5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5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Rounded Rectangle 56">
            <a:hlinkClick r:id="rId6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Rounded Rectangle 57">
            <a:hlinkClick r:id="rId7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Rounded Rectangle 60">
            <a:hlinkClick r:id="rId8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Rounded Rectangle 62">
            <a:hlinkClick r:id="rId9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Rounded Rectangle 63">
            <a:hlinkClick r:id="rId10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2" name="Action Button: Home 71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3" name="Action Button: End 72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74" name="Action Button: Forward or Next 73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5" name="Action Button: Back or Previous 74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8" name="Rounded Rectangle 77">
            <a:hlinkClick r:id="rId11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Rounded Rectangle 78">
            <a:hlinkClick r:id="rId12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Rounded Rectangle 79">
            <a:hlinkClick r:id="rId13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1" name="Rounded Rectangle 80">
            <a:hlinkClick r:id="rId14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057400" y="76200"/>
            <a:ext cx="3962400" cy="2641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sp>
        <p:nvSpPr>
          <p:cNvPr id="16" name="Rectangle 15"/>
          <p:cNvSpPr/>
          <p:nvPr/>
        </p:nvSpPr>
        <p:spPr>
          <a:xfrm>
            <a:off x="2133600" y="235803"/>
            <a:ext cx="3810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u="sng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868686">
                      <a:alpha val="50000"/>
                    </a:srgbClr>
                  </a:prst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381000" y="3102114"/>
            <a:ext cx="8610601" cy="6771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 ১</a:t>
            </a:r>
            <a:r>
              <a:rPr lang="en-US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ইনপুট ডিভাইস গুলো কিভাবে কাজ করে?</a:t>
            </a:r>
            <a:endParaRPr lang="en-US" sz="3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" y="4038600"/>
            <a:ext cx="7783846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bn-BD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 ২. আউটপুট</a:t>
            </a:r>
            <a:r>
              <a:rPr lang="en-US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ডিভাইসগুলোর বৈশিষ্ট্য লেখ।</a:t>
            </a:r>
          </a:p>
        </p:txBody>
      </p:sp>
      <p:sp>
        <p:nvSpPr>
          <p:cNvPr id="33" name="Rounded Rectangle 32">
            <a:hlinkClick r:id="rId3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>
            <a:hlinkClick r:id="rId5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5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ounded Rectangle 35">
            <a:hlinkClick r:id="rId6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ounded Rectangle 36">
            <a:hlinkClick r:id="rId7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ounded Rectangle 37">
            <a:hlinkClick r:id="rId8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>
            <a:hlinkClick r:id="rId9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>
            <a:hlinkClick r:id="rId10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Action Button: Home 41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" name="Action Button: End 42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44" name="Action Button: Forward or Next 43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Action Button: Back or Previous 44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ounded Rectangle 45">
            <a:hlinkClick r:id="rId11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ounded Rectangle 46">
            <a:hlinkClick r:id="rId12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ounded Rectangle 47">
            <a:hlinkClick r:id="rId13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ounded Rectangle 48">
            <a:hlinkClick r:id="rId14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415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AA9755F5-9013-4A31-B447-7B2DA1EAEAF4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Callout 20"/>
          <p:cNvSpPr/>
          <p:nvPr/>
        </p:nvSpPr>
        <p:spPr>
          <a:xfrm>
            <a:off x="3962400" y="381000"/>
            <a:ext cx="2852392" cy="914400"/>
          </a:xfrm>
          <a:prstGeom prst="cloudCallout">
            <a:avLst>
              <a:gd name="adj1" fmla="val -22423"/>
              <a:gd name="adj2" fmla="val 103048"/>
            </a:avLst>
          </a:prstGeom>
          <a:noFill/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528792" y="457200"/>
            <a:ext cx="2286000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65972" y="0"/>
            <a:ext cx="3078055" cy="23016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387475" y="2355850"/>
            <a:ext cx="4479925" cy="615950"/>
            <a:chOff x="244655" y="2360763"/>
            <a:chExt cx="4479745" cy="615656"/>
          </a:xfrm>
        </p:grpSpPr>
        <p:sp>
          <p:nvSpPr>
            <p:cNvPr id="24" name="Rectangle 23"/>
            <p:cNvSpPr/>
            <p:nvPr/>
          </p:nvSpPr>
          <p:spPr>
            <a:xfrm>
              <a:off x="888891" y="2362200"/>
              <a:ext cx="3835509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n-BD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ইনপুট ডিভাইস কাকে বলে? </a:t>
              </a:r>
            </a:p>
          </p:txBody>
        </p:sp>
        <p:pic>
          <p:nvPicPr>
            <p:cNvPr id="30" name="Picture 29" descr="4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4655" y="2360763"/>
              <a:ext cx="820755" cy="615656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1" name="Rectangle 30"/>
          <p:cNvSpPr/>
          <p:nvPr/>
        </p:nvSpPr>
        <p:spPr>
          <a:xfrm>
            <a:off x="1219200" y="3200400"/>
            <a:ext cx="6197530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◊সেন্ট্রাল প্রসেসিং ইউনিটের কয়টি অংশ।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938213" y="3810000"/>
            <a:ext cx="5310187" cy="1293813"/>
            <a:chOff x="609600" y="3810000"/>
            <a:chExt cx="5310329" cy="1293812"/>
          </a:xfrm>
        </p:grpSpPr>
        <p:sp>
          <p:nvSpPr>
            <p:cNvPr id="28" name="Rectangle 27"/>
            <p:cNvSpPr/>
            <p:nvPr/>
          </p:nvSpPr>
          <p:spPr>
            <a:xfrm>
              <a:off x="2819400" y="4114800"/>
              <a:ext cx="310052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n-BD" sz="3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চিত্রের যন্ত্রটির নাম কি?</a:t>
              </a:r>
            </a:p>
          </p:txBody>
        </p:sp>
        <p:pic>
          <p:nvPicPr>
            <p:cNvPr id="17448" name="Picture 7" descr="43"/>
            <p:cNvPicPr>
              <a:picLocks noChangeAspect="1" noChangeArrowheads="1"/>
            </p:cNvPicPr>
            <p:nvPr/>
          </p:nvPicPr>
          <p:blipFill>
            <a:blip r:embed="rId4">
              <a:lum bright="-32000" contrast="56000"/>
            </a:blip>
            <a:srcRect/>
            <a:stretch>
              <a:fillRect/>
            </a:stretch>
          </p:blipFill>
          <p:spPr bwMode="auto">
            <a:xfrm>
              <a:off x="609600" y="3810000"/>
              <a:ext cx="2057400" cy="1293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49"/>
          <p:cNvGrpSpPr>
            <a:grpSpLocks/>
          </p:cNvGrpSpPr>
          <p:nvPr/>
        </p:nvGrpSpPr>
        <p:grpSpPr bwMode="auto">
          <a:xfrm>
            <a:off x="1219200" y="5029200"/>
            <a:ext cx="5562600" cy="993775"/>
            <a:chOff x="1219200" y="5029200"/>
            <a:chExt cx="5562600" cy="993913"/>
          </a:xfrm>
        </p:grpSpPr>
        <p:sp>
          <p:nvSpPr>
            <p:cNvPr id="33" name="Rectangle 32"/>
            <p:cNvSpPr/>
            <p:nvPr/>
          </p:nvSpPr>
          <p:spPr>
            <a:xfrm>
              <a:off x="2895600" y="5181600"/>
              <a:ext cx="3886200" cy="5847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n-BD" sz="32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লাইট পেন কি ধরনের যন্ত্র?</a:t>
              </a:r>
            </a:p>
          </p:txBody>
        </p:sp>
        <p:pic>
          <p:nvPicPr>
            <p:cNvPr id="17446" name="Picture 11" descr="400px-TurboComputerLightPen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19200" y="5029200"/>
              <a:ext cx="1524000" cy="993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9" name="Rounded Rectangle 28">
            <a:hlinkClick r:id="rId6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ounded Rectangle 31">
            <a:hlinkClick r:id="rId7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Rounded Rectangle 50">
            <a:hlinkClick r:id="rId8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8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Rounded Rectangle 51">
            <a:hlinkClick r:id="rId9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Rounded Rectangle 52">
            <a:hlinkClick r:id="rId10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Rounded Rectangle 53">
            <a:hlinkClick r:id="rId11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ounded Rectangle 54">
            <a:hlinkClick r:id="rId12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Rounded Rectangle 55">
            <a:hlinkClick r:id="rId13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Action Button: Home 57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Action Button: End 58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60" name="Action Button: Forward or Next 59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" name="Action Button: Back or Previous 60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2" name="Rounded Rectangle 61">
            <a:hlinkClick r:id="rId14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Rounded Rectangle 62">
            <a:hlinkClick r:id="rId15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Rounded Rectangle 63">
            <a:hlinkClick r:id="rId16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Rounded Rectangle 64">
            <a:hlinkClick r:id="rId17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444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73E0965C-7623-451E-B98D-B3F899FB7E30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328255" y="53746"/>
            <a:ext cx="3490906" cy="28572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3146210" y="1737372"/>
            <a:ext cx="185499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Horizontal Scroll 18"/>
          <p:cNvSpPr/>
          <p:nvPr/>
        </p:nvSpPr>
        <p:spPr>
          <a:xfrm>
            <a:off x="228600" y="3096100"/>
            <a:ext cx="7277100" cy="1822131"/>
          </a:xfrm>
          <a:prstGeom prst="horizontalScroll">
            <a:avLst/>
          </a:prstGeom>
          <a:noFill/>
          <a:ln w="38100" cmpd="sng">
            <a:solidFill>
              <a:srgbClr val="FF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কম্পিউটারের বিভিন্ন যন্ত্রাংশের পারস্পরিক সম্পর্ক ব্যাখ্যা কর।</a:t>
            </a:r>
            <a:endParaRPr lang="en-US" sz="36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3" name="Rounded Rectangle 32">
            <a:hlinkClick r:id="rId3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>
            <a:hlinkClick r:id="rId5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5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ounded Rectangle 35">
            <a:hlinkClick r:id="rId6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ounded Rectangle 36">
            <a:hlinkClick r:id="rId7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ounded Rectangle 37">
            <a:hlinkClick r:id="rId8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>
            <a:hlinkClick r:id="rId9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>
            <a:hlinkClick r:id="rId10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Action Button: Home 41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" name="Action Button: End 42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44" name="Action Button: Forward or Next 43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Action Button: Back or Previous 44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6" name="Rounded Rectangle 45">
            <a:hlinkClick r:id="rId11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ounded Rectangle 46">
            <a:hlinkClick r:id="rId12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ounded Rectangle 47">
            <a:hlinkClick r:id="rId13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ounded Rectangle 48">
            <a:hlinkClick r:id="rId14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462" name="Date Placeholder 22"/>
          <p:cNvSpPr>
            <a:spLocks noGrp="1"/>
          </p:cNvSpPr>
          <p:nvPr>
            <p:ph type="dt" sz="quarter" idx="10"/>
          </p:nvPr>
        </p:nvSpPr>
        <p:spPr bwMode="auto">
          <a:xfrm>
            <a:off x="3429000" y="6324600"/>
            <a:ext cx="2133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4FB9F3E9-8932-4692-BF3B-E3EFE9BB0280}" type="datetime1">
              <a:rPr lang="en-US" sz="3200" b="1" smtClean="0">
                <a:solidFill>
                  <a:schemeClr val="tx1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7/3/2013</a:t>
            </a:fld>
            <a:endParaRPr lang="en-US" sz="32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4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8088" y="581025"/>
            <a:ext cx="5116512" cy="50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>
          <a:xfrm>
            <a:off x="609600" y="2807731"/>
            <a:ext cx="7239000" cy="1002269"/>
          </a:xfrm>
        </p:spPr>
        <p:txBody>
          <a:bodyPr rtlCol="0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Forte" pitchFamily="66" charset="0"/>
              </a:rPr>
              <a:t>THANKS  TO   YOU   ALL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Forte" pitchFamily="66" charset="0"/>
            </a:endParaRPr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7759689" y="809294"/>
            <a:ext cx="1139002" cy="3081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ounded Rectangle 32">
            <a:hlinkClick r:id="rId4" action="ppaction://hlinksldjump"/>
          </p:cNvPr>
          <p:cNvSpPr/>
          <p:nvPr/>
        </p:nvSpPr>
        <p:spPr>
          <a:xfrm>
            <a:off x="7739316" y="1246901"/>
            <a:ext cx="1151650" cy="2970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ed Rectangle 34">
            <a:hlinkClick r:id="rId5" action="ppaction://hlinksldjump"/>
          </p:cNvPr>
          <p:cNvSpPr/>
          <p:nvPr/>
        </p:nvSpPr>
        <p:spPr>
          <a:xfrm>
            <a:off x="7704236" y="2893820"/>
            <a:ext cx="1164300" cy="29788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আউটপুট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ounded Rectangle 35">
            <a:hlinkClick r:id="rId6" action="ppaction://hlinksldjump"/>
          </p:cNvPr>
          <p:cNvSpPr/>
          <p:nvPr/>
        </p:nvSpPr>
        <p:spPr>
          <a:xfrm>
            <a:off x="7696201" y="5300989"/>
            <a:ext cx="1232865" cy="33781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ounded Rectangle 36">
            <a:hlinkClick r:id="rId7" action="ppaction://hlinksldjump"/>
          </p:cNvPr>
          <p:cNvSpPr/>
          <p:nvPr/>
        </p:nvSpPr>
        <p:spPr>
          <a:xfrm>
            <a:off x="7712066" y="4094645"/>
            <a:ext cx="1176948" cy="36814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ounded Rectangle 37">
            <a:hlinkClick r:id="rId8" action="ppaction://hlinksldjump"/>
          </p:cNvPr>
          <p:cNvSpPr/>
          <p:nvPr/>
        </p:nvSpPr>
        <p:spPr>
          <a:xfrm>
            <a:off x="7709118" y="4538989"/>
            <a:ext cx="1200025" cy="30274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ed Rectangle 38">
            <a:hlinkClick r:id="rId9" action="ppaction://hlinksldjump"/>
          </p:cNvPr>
          <p:cNvSpPr/>
          <p:nvPr/>
        </p:nvSpPr>
        <p:spPr>
          <a:xfrm>
            <a:off x="7696200" y="4919989"/>
            <a:ext cx="1205795" cy="29509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43800" y="229074"/>
            <a:ext cx="15240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Action Button: Home 40">
            <a:hlinkClick r:id="" action="ppaction://hlinkshowjump?jump=firstslide" highlightClick="1"/>
          </p:cNvPr>
          <p:cNvSpPr/>
          <p:nvPr/>
        </p:nvSpPr>
        <p:spPr>
          <a:xfrm>
            <a:off x="8229600" y="6037118"/>
            <a:ext cx="800100" cy="685800"/>
          </a:xfrm>
          <a:prstGeom prst="actionButtonHome">
            <a:avLst/>
          </a:prstGeom>
          <a:solidFill>
            <a:srgbClr val="002060"/>
          </a:solidFill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2" name="Action Button: End 41">
            <a:hlinkClick r:id="" action="ppaction://hlinkshowjump?jump=lastslide" highlightClick="1"/>
          </p:cNvPr>
          <p:cNvSpPr/>
          <p:nvPr/>
        </p:nvSpPr>
        <p:spPr>
          <a:xfrm>
            <a:off x="7162800" y="6172200"/>
            <a:ext cx="685800" cy="474518"/>
          </a:xfrm>
          <a:prstGeom prst="actionButtonEnd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43" name="Action Button: Forward or Next 42">
            <a:hlinkClick r:id="" action="ppaction://hlinkshowjump?jump=nextslide" highlightClick="1"/>
          </p:cNvPr>
          <p:cNvSpPr/>
          <p:nvPr/>
        </p:nvSpPr>
        <p:spPr>
          <a:xfrm>
            <a:off x="1143000" y="6248400"/>
            <a:ext cx="762000" cy="474518"/>
          </a:xfrm>
          <a:prstGeom prst="actionButtonForwardNext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Action Button: Back or Previous 43">
            <a:hlinkClick r:id="" action="ppaction://hlinkshowjump?jump=previousslide" highlightClick="1"/>
          </p:cNvPr>
          <p:cNvSpPr/>
          <p:nvPr/>
        </p:nvSpPr>
        <p:spPr>
          <a:xfrm>
            <a:off x="152400" y="6236277"/>
            <a:ext cx="762000" cy="474518"/>
          </a:xfrm>
          <a:prstGeom prst="actionButtonBackPrevious">
            <a:avLst/>
          </a:prstGeom>
          <a:solidFill>
            <a:schemeClr val="bg2"/>
          </a:solidFill>
          <a:ln>
            <a:solidFill>
              <a:srgbClr val="00206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ounded Rectangle 44">
            <a:hlinkClick r:id="rId10" action="ppaction://hlinksldjump"/>
          </p:cNvPr>
          <p:cNvSpPr/>
          <p:nvPr/>
        </p:nvSpPr>
        <p:spPr>
          <a:xfrm>
            <a:off x="7725741" y="2100589"/>
            <a:ext cx="1164300" cy="29235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 কি?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Rounded Rectangle 45">
            <a:hlinkClick r:id="rId11" action="ppaction://hlinksldjump"/>
          </p:cNvPr>
          <p:cNvSpPr/>
          <p:nvPr/>
        </p:nvSpPr>
        <p:spPr>
          <a:xfrm>
            <a:off x="7709866" y="2494033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ounded Rectangle 46">
            <a:hlinkClick r:id="rId12" action="ppaction://hlinksldjump"/>
          </p:cNvPr>
          <p:cNvSpPr/>
          <p:nvPr/>
        </p:nvSpPr>
        <p:spPr>
          <a:xfrm>
            <a:off x="7712066" y="3314587"/>
            <a:ext cx="1164300" cy="292356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সিপিইউ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ounded Rectangle 47">
            <a:hlinkClick r:id="rId13" action="ppaction://hlinksldjump"/>
          </p:cNvPr>
          <p:cNvSpPr/>
          <p:nvPr/>
        </p:nvSpPr>
        <p:spPr>
          <a:xfrm>
            <a:off x="7709866" y="3700789"/>
            <a:ext cx="1164300" cy="292356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সংগঠন চিত্র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>
            <a:hlinkClick r:id="rId14" action="ppaction://hlinksldjump"/>
          </p:cNvPr>
          <p:cNvSpPr/>
          <p:nvPr/>
        </p:nvSpPr>
        <p:spPr>
          <a:xfrm>
            <a:off x="7709866" y="1675905"/>
            <a:ext cx="1166500" cy="2923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7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14" action="ppaction://hlinksldjump"/>
              </a:rPr>
              <a:t>শিখনফল</a:t>
            </a:r>
            <a:endParaRPr lang="en-US" sz="17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352800" y="5472500"/>
            <a:ext cx="2286000" cy="1385500"/>
            <a:chOff x="3810000" y="5472500"/>
            <a:chExt cx="2286000" cy="13855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/>
              </a:extLst>
            </a:blip>
            <a:stretch>
              <a:fillRect/>
            </a:stretch>
          </p:blipFill>
          <p:spPr>
            <a:xfrm>
              <a:off x="4343401" y="5472500"/>
              <a:ext cx="990600" cy="102572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6" name="TextBox 25"/>
            <p:cNvSpPr txBox="1"/>
            <p:nvPr/>
          </p:nvSpPr>
          <p:spPr>
            <a:xfrm>
              <a:off x="3810000" y="6519446"/>
              <a:ext cx="2286000" cy="338554"/>
            </a:xfrm>
            <a:prstGeom prst="rect">
              <a:avLst/>
            </a:prstGeom>
            <a:noFill/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n-BD" sz="1600" b="1" cap="all" dirty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মো:- রাশেদ রায়হান </a:t>
              </a:r>
              <a:r>
                <a:rPr lang="bn-BD" sz="1600" b="1" cap="all" dirty="0" smtClean="0">
                  <a:ln/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  <a:reflection blurRad="10000" stA="55000" endPos="48000" dist="5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(লিটন)</a:t>
              </a:r>
              <a:endParaRPr lang="bn-BD" sz="1600" b="1" cap="all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659</Words>
  <Application>Microsoft Office PowerPoint</Application>
  <PresentationFormat>On-screen Show (4:3)</PresentationFormat>
  <Paragraphs>310</Paragraphs>
  <Slides>18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Photo Editor Photo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bariski.bhanu@yahoo.com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WonderBoy</dc:creator>
  <cp:lastModifiedBy>WonderBoy</cp:lastModifiedBy>
  <cp:revision>75</cp:revision>
  <dcterms:created xsi:type="dcterms:W3CDTF">2013-05-04T04:21:20Z</dcterms:created>
  <dcterms:modified xsi:type="dcterms:W3CDTF">2013-07-03T06:25:05Z</dcterms:modified>
</cp:coreProperties>
</file>