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8" r:id="rId2"/>
    <p:sldId id="269" r:id="rId3"/>
    <p:sldId id="258" r:id="rId4"/>
    <p:sldId id="261" r:id="rId5"/>
    <p:sldId id="275" r:id="rId6"/>
    <p:sldId id="265" r:id="rId7"/>
    <p:sldId id="267" r:id="rId8"/>
    <p:sldId id="266" r:id="rId9"/>
    <p:sldId id="274" r:id="rId10"/>
    <p:sldId id="262" r:id="rId11"/>
    <p:sldId id="276" r:id="rId12"/>
    <p:sldId id="277" r:id="rId13"/>
    <p:sldId id="278" r:id="rId14"/>
    <p:sldId id="281" r:id="rId15"/>
    <p:sldId id="282" r:id="rId16"/>
    <p:sldId id="280" r:id="rId17"/>
    <p:sldId id="283" r:id="rId18"/>
    <p:sldId id="270" r:id="rId19"/>
    <p:sldId id="271" r:id="rId20"/>
    <p:sldId id="272" r:id="rId21"/>
    <p:sldId id="27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822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8F7C4-8AAB-4B19-938C-2C3DF3188993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3966C-71A8-4903-8ECF-589F439FB4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B9352B-B185-438B-A59D-754B40EE535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8B7-4BE4-4831-8C87-D80F7CFD26AE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293-E483-49E8-8A00-817B48C60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8B7-4BE4-4831-8C87-D80F7CFD26AE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293-E483-49E8-8A00-817B48C60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8B7-4BE4-4831-8C87-D80F7CFD26AE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293-E483-49E8-8A00-817B48C60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8B7-4BE4-4831-8C87-D80F7CFD26AE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293-E483-49E8-8A00-817B48C60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8B7-4BE4-4831-8C87-D80F7CFD26AE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293-E483-49E8-8A00-817B48C60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8B7-4BE4-4831-8C87-D80F7CFD26AE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293-E483-49E8-8A00-817B48C60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8B7-4BE4-4831-8C87-D80F7CFD26AE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293-E483-49E8-8A00-817B48C60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8B7-4BE4-4831-8C87-D80F7CFD26AE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293-E483-49E8-8A00-817B48C60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8B7-4BE4-4831-8C87-D80F7CFD26AE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293-E483-49E8-8A00-817B48C60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8B7-4BE4-4831-8C87-D80F7CFD26AE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293-E483-49E8-8A00-817B48C60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18B7-4BE4-4831-8C87-D80F7CFD26AE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87293-E483-49E8-8A00-817B48C60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918B7-4BE4-4831-8C87-D80F7CFD26AE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87293-E483-49E8-8A00-817B48C609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9.png"/><Relationship Id="rId7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gif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2.gif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owe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3383280"/>
            <a:ext cx="3200400" cy="3627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1371600"/>
            <a:ext cx="5077031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83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1752600"/>
            <a:ext cx="31694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2261175"/>
            <a:ext cx="4155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নিউ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বহুমুখী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64340" y="2794575"/>
            <a:ext cx="46650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শুক্রাবাদ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মোহাম্মদপুর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ঢাকা-১২০৭।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1167825"/>
            <a:ext cx="4644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এ,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খায়রুল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আলম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-1219200" y="228600"/>
            <a:ext cx="2514600" cy="5029200"/>
          </a:xfrm>
          <a:prstGeom prst="ellipse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06335" y="4191000"/>
            <a:ext cx="41809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দশম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*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পদার্থবিজ্ঞান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19400" y="4800600"/>
            <a:ext cx="44791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একাদশ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*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তড়ি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ৎ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3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00_53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255150"/>
            <a:ext cx="7162800" cy="5374250"/>
          </a:xfrm>
          <a:prstGeom prst="rect">
            <a:avLst/>
          </a:prstGeom>
        </p:spPr>
      </p:pic>
      <p:pic>
        <p:nvPicPr>
          <p:cNvPr id="9" name="Picture 8" descr="Copy of 100_53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255150"/>
            <a:ext cx="7162800" cy="53742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5600" y="449759"/>
            <a:ext cx="3671198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দেখ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risis-continues-in-power-amp-energy-secto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70" y="1371600"/>
            <a:ext cx="8017460" cy="487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429000" y="2438400"/>
            <a:ext cx="265970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চল</a:t>
            </a:r>
            <a:r>
              <a:rPr lang="en-US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তড়ি</a:t>
            </a:r>
            <a:r>
              <a:rPr lang="en-US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ৎ</a:t>
            </a:r>
            <a:endParaRPr lang="en-US" sz="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86789" y="553452"/>
            <a:ext cx="4164923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8303" y="464403"/>
            <a:ext cx="1909497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52600"/>
            <a:ext cx="3393878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4246602"/>
            <a:ext cx="7563289" cy="55399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তড়ি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ৎ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বর্তনীতে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ব্যবহৃত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উপকরণের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প্রতীক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বর্ণনা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3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722602"/>
            <a:ext cx="6391493" cy="55399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স্থির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তড়ি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ৎ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হতে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চল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তড়ি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ৎ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সৃষ্টি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প্রদর্শন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3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471934"/>
            <a:ext cx="7473521" cy="55399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তড়ি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ৎ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প্রবাহ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এবং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ইলেকট্রন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প্রবাহের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দিক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ব্যাখ্যা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3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5008602"/>
            <a:ext cx="7515199" cy="55399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তড়ি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ৎ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প্রবাহ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এবং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বিভব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পার্থক্যের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সম্পর্ক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ব্যাখ্যা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3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3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rame 8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6170620" y="3172326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27220" y="3172326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6324600" y="2982306"/>
            <a:ext cx="625366" cy="1742094"/>
            <a:chOff x="3505200" y="2829906"/>
            <a:chExt cx="625366" cy="1742094"/>
          </a:xfrm>
        </p:grpSpPr>
        <p:sp>
          <p:nvSpPr>
            <p:cNvPr id="31" name="Cube 30"/>
            <p:cNvSpPr/>
            <p:nvPr/>
          </p:nvSpPr>
          <p:spPr>
            <a:xfrm flipH="1">
              <a:off x="3505200" y="4127936"/>
              <a:ext cx="625366" cy="444064"/>
            </a:xfrm>
            <a:prstGeom prst="cube">
              <a:avLst/>
            </a:prstGeom>
            <a:blipFill>
              <a:blip r:embed="rId2"/>
              <a:tile tx="0" ty="0" sx="100000" sy="100000" flip="none" algn="tl"/>
            </a:blip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/>
            <p:cNvGrpSpPr/>
            <p:nvPr/>
          </p:nvGrpSpPr>
          <p:grpSpPr>
            <a:xfrm flipH="1">
              <a:off x="3812010" y="3058506"/>
              <a:ext cx="140239" cy="396240"/>
              <a:chOff x="3273171" y="3261360"/>
              <a:chExt cx="140239" cy="396240"/>
            </a:xfrm>
          </p:grpSpPr>
          <p:sp>
            <p:nvSpPr>
              <p:cNvPr id="21" name="Flowchart: Direct Access Storage 20"/>
              <p:cNvSpPr/>
              <p:nvPr/>
            </p:nvSpPr>
            <p:spPr>
              <a:xfrm>
                <a:off x="3331534" y="3379970"/>
                <a:ext cx="81876" cy="136460"/>
              </a:xfrm>
              <a:prstGeom prst="flowChartMagneticDrum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lowchart: Direct Access Storage 21"/>
              <p:cNvSpPr/>
              <p:nvPr/>
            </p:nvSpPr>
            <p:spPr>
              <a:xfrm>
                <a:off x="3273171" y="3261360"/>
                <a:ext cx="89154" cy="396240"/>
              </a:xfrm>
              <a:prstGeom prst="flowChartMagneticDrum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Cube 19"/>
            <p:cNvSpPr/>
            <p:nvPr/>
          </p:nvSpPr>
          <p:spPr>
            <a:xfrm flipH="1">
              <a:off x="3746936" y="2829906"/>
              <a:ext cx="85726" cy="1371600"/>
            </a:xfrm>
            <a:prstGeom prst="cube">
              <a:avLst>
                <a:gd name="adj" fmla="val 62792"/>
              </a:avLst>
            </a:prstGeom>
            <a:gradFill>
              <a:gsLst>
                <a:gs pos="0">
                  <a:schemeClr val="tx1"/>
                </a:gs>
                <a:gs pos="0">
                  <a:schemeClr val="tx1"/>
                </a:gs>
                <a:gs pos="8000">
                  <a:schemeClr val="bg1">
                    <a:lumMod val="50000"/>
                  </a:schemeClr>
                </a:gs>
              </a:gsLst>
              <a:lin ang="5400000" scaled="0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133600" y="2971800"/>
            <a:ext cx="625366" cy="1752600"/>
            <a:chOff x="2819400" y="2819400"/>
            <a:chExt cx="625366" cy="1752600"/>
          </a:xfrm>
        </p:grpSpPr>
        <p:sp>
          <p:nvSpPr>
            <p:cNvPr id="30" name="Cube 29"/>
            <p:cNvSpPr/>
            <p:nvPr/>
          </p:nvSpPr>
          <p:spPr>
            <a:xfrm>
              <a:off x="2819400" y="4127936"/>
              <a:ext cx="625366" cy="444064"/>
            </a:xfrm>
            <a:prstGeom prst="cube">
              <a:avLst/>
            </a:prstGeom>
            <a:blipFill>
              <a:blip r:embed="rId2"/>
              <a:tile tx="0" ty="0" sx="100000" sy="100000" flip="none" algn="tl"/>
            </a:blip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 flipH="1">
              <a:off x="2971800" y="2819400"/>
              <a:ext cx="205313" cy="1371600"/>
              <a:chOff x="4110037" y="2819400"/>
              <a:chExt cx="205313" cy="1371600"/>
            </a:xfrm>
          </p:grpSpPr>
          <p:grpSp>
            <p:nvGrpSpPr>
              <p:cNvPr id="26" name="Group 25"/>
              <p:cNvGrpSpPr/>
              <p:nvPr/>
            </p:nvGrpSpPr>
            <p:grpSpPr>
              <a:xfrm flipH="1">
                <a:off x="4175111" y="3048000"/>
                <a:ext cx="140239" cy="396240"/>
                <a:chOff x="3273171" y="3261360"/>
                <a:chExt cx="140239" cy="396240"/>
              </a:xfrm>
            </p:grpSpPr>
            <p:sp>
              <p:nvSpPr>
                <p:cNvPr id="28" name="Flowchart: Direct Access Storage 27"/>
                <p:cNvSpPr/>
                <p:nvPr/>
              </p:nvSpPr>
              <p:spPr>
                <a:xfrm>
                  <a:off x="3331534" y="3379970"/>
                  <a:ext cx="81876" cy="136460"/>
                </a:xfrm>
                <a:prstGeom prst="flowChartMagneticDrum">
                  <a:avLst/>
                </a:prstGeom>
                <a:gradFill>
                  <a:gsLst>
                    <a:gs pos="0">
                      <a:srgbClr val="FFFF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5400000" scaled="0"/>
                </a:gra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Flowchart: Direct Access Storage 28"/>
                <p:cNvSpPr/>
                <p:nvPr/>
              </p:nvSpPr>
              <p:spPr>
                <a:xfrm>
                  <a:off x="3273171" y="3261360"/>
                  <a:ext cx="89154" cy="396240"/>
                </a:xfrm>
                <a:prstGeom prst="flowChartMagneticDrum">
                  <a:avLst/>
                </a:prstGeom>
                <a:gradFill>
                  <a:gsLst>
                    <a:gs pos="0">
                      <a:srgbClr val="FFFF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5400000" scaled="0"/>
                </a:gra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7" name="Cube 26"/>
              <p:cNvSpPr/>
              <p:nvPr/>
            </p:nvSpPr>
            <p:spPr>
              <a:xfrm flipH="1">
                <a:off x="4110037" y="2819400"/>
                <a:ext cx="85726" cy="1371600"/>
              </a:xfrm>
              <a:prstGeom prst="cube">
                <a:avLst>
                  <a:gd name="adj" fmla="val 62792"/>
                </a:avLst>
              </a:prstGeom>
              <a:gradFill>
                <a:gsLst>
                  <a:gs pos="0">
                    <a:schemeClr val="tx1"/>
                  </a:gs>
                  <a:gs pos="0">
                    <a:schemeClr val="tx1"/>
                  </a:gs>
                  <a:gs pos="8000">
                    <a:schemeClr val="bg1">
                      <a:lumMod val="50000"/>
                    </a:schemeClr>
                  </a:gs>
                </a:gsLst>
                <a:lin ang="5400000" scaled="0"/>
              </a:gra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47" name="Picture 46" descr="Ha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250984">
            <a:off x="568196" y="2261751"/>
            <a:ext cx="1713666" cy="1697262"/>
          </a:xfrm>
          <a:prstGeom prst="rect">
            <a:avLst/>
          </a:prstGeom>
        </p:spPr>
      </p:pic>
      <p:pic>
        <p:nvPicPr>
          <p:cNvPr id="50" name="Picture 49" descr="Ha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349016" flipH="1">
            <a:off x="6862138" y="2308437"/>
            <a:ext cx="1713666" cy="1697262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2261937" y="2209800"/>
            <a:ext cx="464261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ধাতব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পাতদ্বয়কে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নিস্তড়ি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হলো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3" name="Frame 6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73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696454" y="457200"/>
            <a:ext cx="4240263" cy="70788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স্থির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তড়ি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ৎ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হতে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চল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তড়ি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ৎ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1"/>
          <p:cNvGrpSpPr/>
          <p:nvPr/>
        </p:nvGrpSpPr>
        <p:grpSpPr>
          <a:xfrm>
            <a:off x="6324600" y="2982306"/>
            <a:ext cx="625366" cy="1742094"/>
            <a:chOff x="3505200" y="2829906"/>
            <a:chExt cx="625366" cy="1742094"/>
          </a:xfrm>
        </p:grpSpPr>
        <p:sp>
          <p:nvSpPr>
            <p:cNvPr id="31" name="Cube 30"/>
            <p:cNvSpPr/>
            <p:nvPr/>
          </p:nvSpPr>
          <p:spPr>
            <a:xfrm flipH="1">
              <a:off x="3505200" y="4127936"/>
              <a:ext cx="625366" cy="444064"/>
            </a:xfrm>
            <a:prstGeom prst="cube">
              <a:avLst/>
            </a:prstGeom>
            <a:blipFill>
              <a:blip r:embed="rId2"/>
              <a:tile tx="0" ty="0" sx="100000" sy="100000" flip="none" algn="tl"/>
            </a:blip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18"/>
            <p:cNvGrpSpPr/>
            <p:nvPr/>
          </p:nvGrpSpPr>
          <p:grpSpPr>
            <a:xfrm flipH="1">
              <a:off x="3812010" y="3058506"/>
              <a:ext cx="140239" cy="396240"/>
              <a:chOff x="3273171" y="3261360"/>
              <a:chExt cx="140239" cy="396240"/>
            </a:xfrm>
          </p:grpSpPr>
          <p:sp>
            <p:nvSpPr>
              <p:cNvPr id="21" name="Flowchart: Direct Access Storage 20"/>
              <p:cNvSpPr/>
              <p:nvPr/>
            </p:nvSpPr>
            <p:spPr>
              <a:xfrm>
                <a:off x="3331534" y="3379970"/>
                <a:ext cx="81876" cy="136460"/>
              </a:xfrm>
              <a:prstGeom prst="flowChartMagneticDrum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lowchart: Direct Access Storage 21"/>
              <p:cNvSpPr/>
              <p:nvPr/>
            </p:nvSpPr>
            <p:spPr>
              <a:xfrm>
                <a:off x="3273171" y="3261360"/>
                <a:ext cx="89154" cy="396240"/>
              </a:xfrm>
              <a:prstGeom prst="flowChartMagneticDrum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Cube 19"/>
            <p:cNvSpPr/>
            <p:nvPr/>
          </p:nvSpPr>
          <p:spPr>
            <a:xfrm flipH="1">
              <a:off x="3746936" y="2829906"/>
              <a:ext cx="85726" cy="1371600"/>
            </a:xfrm>
            <a:prstGeom prst="cube">
              <a:avLst>
                <a:gd name="adj" fmla="val 62792"/>
              </a:avLst>
            </a:prstGeom>
            <a:gradFill>
              <a:gsLst>
                <a:gs pos="0">
                  <a:schemeClr val="tx1"/>
                </a:gs>
                <a:gs pos="0">
                  <a:schemeClr val="tx1"/>
                </a:gs>
                <a:gs pos="8000">
                  <a:schemeClr val="bg1">
                    <a:lumMod val="50000"/>
                  </a:schemeClr>
                </a:gs>
              </a:gsLst>
              <a:lin ang="5400000" scaled="0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2133600" y="2971800"/>
            <a:ext cx="625366" cy="1752600"/>
            <a:chOff x="2819400" y="2819400"/>
            <a:chExt cx="625366" cy="1752600"/>
          </a:xfrm>
        </p:grpSpPr>
        <p:sp>
          <p:nvSpPr>
            <p:cNvPr id="30" name="Cube 29"/>
            <p:cNvSpPr/>
            <p:nvPr/>
          </p:nvSpPr>
          <p:spPr>
            <a:xfrm>
              <a:off x="2819400" y="4127936"/>
              <a:ext cx="625366" cy="444064"/>
            </a:xfrm>
            <a:prstGeom prst="cube">
              <a:avLst/>
            </a:prstGeom>
            <a:blipFill>
              <a:blip r:embed="rId2"/>
              <a:tile tx="0" ty="0" sx="100000" sy="100000" flip="none" algn="tl"/>
            </a:blip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24"/>
            <p:cNvGrpSpPr/>
            <p:nvPr/>
          </p:nvGrpSpPr>
          <p:grpSpPr>
            <a:xfrm flipH="1">
              <a:off x="2971800" y="2819400"/>
              <a:ext cx="205313" cy="1371600"/>
              <a:chOff x="4110037" y="2819400"/>
              <a:chExt cx="205313" cy="1371600"/>
            </a:xfrm>
          </p:grpSpPr>
          <p:grpSp>
            <p:nvGrpSpPr>
              <p:cNvPr id="6" name="Group 25"/>
              <p:cNvGrpSpPr/>
              <p:nvPr/>
            </p:nvGrpSpPr>
            <p:grpSpPr>
              <a:xfrm flipH="1">
                <a:off x="4175111" y="3048000"/>
                <a:ext cx="140239" cy="396240"/>
                <a:chOff x="3273171" y="3261360"/>
                <a:chExt cx="140239" cy="396240"/>
              </a:xfrm>
            </p:grpSpPr>
            <p:sp>
              <p:nvSpPr>
                <p:cNvPr id="28" name="Flowchart: Direct Access Storage 27"/>
                <p:cNvSpPr/>
                <p:nvPr/>
              </p:nvSpPr>
              <p:spPr>
                <a:xfrm>
                  <a:off x="3331534" y="3379970"/>
                  <a:ext cx="81876" cy="136460"/>
                </a:xfrm>
                <a:prstGeom prst="flowChartMagneticDrum">
                  <a:avLst/>
                </a:prstGeom>
                <a:gradFill>
                  <a:gsLst>
                    <a:gs pos="0">
                      <a:srgbClr val="FFFF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5400000" scaled="0"/>
                </a:gra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Flowchart: Direct Access Storage 28"/>
                <p:cNvSpPr/>
                <p:nvPr/>
              </p:nvSpPr>
              <p:spPr>
                <a:xfrm>
                  <a:off x="3273171" y="3261360"/>
                  <a:ext cx="89154" cy="396240"/>
                </a:xfrm>
                <a:prstGeom prst="flowChartMagneticDrum">
                  <a:avLst/>
                </a:prstGeom>
                <a:gradFill>
                  <a:gsLst>
                    <a:gs pos="0">
                      <a:srgbClr val="FFFF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5400000" scaled="0"/>
                </a:gra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7" name="Cube 26"/>
              <p:cNvSpPr/>
              <p:nvPr/>
            </p:nvSpPr>
            <p:spPr>
              <a:xfrm flipH="1">
                <a:off x="4110037" y="2819400"/>
                <a:ext cx="85726" cy="1371600"/>
              </a:xfrm>
              <a:prstGeom prst="cube">
                <a:avLst>
                  <a:gd name="adj" fmla="val 62792"/>
                </a:avLst>
              </a:prstGeom>
              <a:gradFill>
                <a:gsLst>
                  <a:gs pos="0">
                    <a:schemeClr val="tx1"/>
                  </a:gs>
                  <a:gs pos="0">
                    <a:schemeClr val="tx1"/>
                  </a:gs>
                  <a:gs pos="8000">
                    <a:schemeClr val="bg1">
                      <a:lumMod val="50000"/>
                    </a:schemeClr>
                  </a:gs>
                </a:gsLst>
                <a:lin ang="5400000" scaled="0"/>
              </a:gra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5" name="Freeform 44"/>
          <p:cNvSpPr/>
          <p:nvPr/>
        </p:nvSpPr>
        <p:spPr>
          <a:xfrm>
            <a:off x="1692166" y="3421117"/>
            <a:ext cx="693682" cy="1765738"/>
          </a:xfrm>
          <a:custGeom>
            <a:avLst/>
            <a:gdLst>
              <a:gd name="connsiteX0" fmla="*/ 693682 w 693682"/>
              <a:gd name="connsiteY0" fmla="*/ 0 h 1765738"/>
              <a:gd name="connsiteX1" fmla="*/ 677917 w 693682"/>
              <a:gd name="connsiteY1" fmla="*/ 378373 h 1765738"/>
              <a:gd name="connsiteX2" fmla="*/ 0 w 693682"/>
              <a:gd name="connsiteY2" fmla="*/ 756745 h 1765738"/>
              <a:gd name="connsiteX3" fmla="*/ 15765 w 693682"/>
              <a:gd name="connsiteY3" fmla="*/ 1749973 h 1765738"/>
              <a:gd name="connsiteX4" fmla="*/ 614855 w 693682"/>
              <a:gd name="connsiteY4" fmla="*/ 1765738 h 1765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3682" h="1765738">
                <a:moveTo>
                  <a:pt x="693682" y="0"/>
                </a:moveTo>
                <a:lnTo>
                  <a:pt x="677917" y="378373"/>
                </a:lnTo>
                <a:lnTo>
                  <a:pt x="0" y="756745"/>
                </a:lnTo>
                <a:lnTo>
                  <a:pt x="15765" y="1749973"/>
                </a:lnTo>
                <a:lnTo>
                  <a:pt x="614855" y="1765738"/>
                </a:lnTo>
              </a:path>
            </a:pathLst>
          </a:cu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3678621" y="3389586"/>
            <a:ext cx="3499945" cy="1828800"/>
          </a:xfrm>
          <a:custGeom>
            <a:avLst/>
            <a:gdLst>
              <a:gd name="connsiteX0" fmla="*/ 0 w 3499945"/>
              <a:gd name="connsiteY0" fmla="*/ 1765738 h 1828800"/>
              <a:gd name="connsiteX1" fmla="*/ 3484179 w 3499945"/>
              <a:gd name="connsiteY1" fmla="*/ 1828800 h 1828800"/>
              <a:gd name="connsiteX2" fmla="*/ 3499945 w 3499945"/>
              <a:gd name="connsiteY2" fmla="*/ 599090 h 1828800"/>
              <a:gd name="connsiteX3" fmla="*/ 3011213 w 3499945"/>
              <a:gd name="connsiteY3" fmla="*/ 441435 h 1828800"/>
              <a:gd name="connsiteX4" fmla="*/ 2995448 w 3499945"/>
              <a:gd name="connsiteY4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9945" h="1828800">
                <a:moveTo>
                  <a:pt x="0" y="1765738"/>
                </a:moveTo>
                <a:lnTo>
                  <a:pt x="3484179" y="1828800"/>
                </a:lnTo>
                <a:lnTo>
                  <a:pt x="3499945" y="599090"/>
                </a:lnTo>
                <a:lnTo>
                  <a:pt x="3011213" y="441435"/>
                </a:lnTo>
                <a:lnTo>
                  <a:pt x="2995448" y="0"/>
                </a:lnTo>
              </a:path>
            </a:pathLst>
          </a:custGeom>
          <a:noFill/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52"/>
          <p:cNvGrpSpPr/>
          <p:nvPr/>
        </p:nvGrpSpPr>
        <p:grpSpPr>
          <a:xfrm>
            <a:off x="2476500" y="2983468"/>
            <a:ext cx="348172" cy="1359932"/>
            <a:chOff x="1676400" y="2895600"/>
            <a:chExt cx="348172" cy="1359932"/>
          </a:xfrm>
        </p:grpSpPr>
        <p:sp>
          <p:nvSpPr>
            <p:cNvPr id="34" name="TextBox 33"/>
            <p:cNvSpPr txBox="1"/>
            <p:nvPr/>
          </p:nvSpPr>
          <p:spPr>
            <a:xfrm>
              <a:off x="1676400" y="2895600"/>
              <a:ext cx="348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  <a:latin typeface="Arial"/>
                  <a:cs typeface="Arial"/>
                </a:rPr>
                <a:t>─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676400" y="3093720"/>
              <a:ext cx="348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  <a:latin typeface="Arial"/>
                  <a:cs typeface="Arial"/>
                </a:rPr>
                <a:t>─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676400" y="3291840"/>
              <a:ext cx="348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  <a:latin typeface="Arial"/>
                  <a:cs typeface="Arial"/>
                </a:rPr>
                <a:t>─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676400" y="3489960"/>
              <a:ext cx="348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  <a:latin typeface="Arial"/>
                  <a:cs typeface="Arial"/>
                </a:rPr>
                <a:t>─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676400" y="3688080"/>
              <a:ext cx="348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  <a:latin typeface="Arial"/>
                  <a:cs typeface="Arial"/>
                </a:rPr>
                <a:t>─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676400" y="3886200"/>
              <a:ext cx="348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  <a:latin typeface="Arial"/>
                  <a:cs typeface="Arial"/>
                </a:rPr>
                <a:t>─</a:t>
              </a:r>
            </a:p>
          </p:txBody>
        </p:sp>
      </p:grpSp>
      <p:grpSp>
        <p:nvGrpSpPr>
          <p:cNvPr id="8" name="Group 59"/>
          <p:cNvGrpSpPr/>
          <p:nvPr/>
        </p:nvGrpSpPr>
        <p:grpSpPr>
          <a:xfrm>
            <a:off x="6272840" y="2971800"/>
            <a:ext cx="394660" cy="1447800"/>
            <a:chOff x="4876800" y="2971800"/>
            <a:chExt cx="394660" cy="1447800"/>
          </a:xfrm>
        </p:grpSpPr>
        <p:sp>
          <p:nvSpPr>
            <p:cNvPr id="54" name="TextBox 53"/>
            <p:cNvSpPr txBox="1"/>
            <p:nvPr/>
          </p:nvSpPr>
          <p:spPr>
            <a:xfrm>
              <a:off x="4876800" y="2971800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  <a:latin typeface="Arial"/>
                  <a:cs typeface="Arial"/>
                </a:rPr>
                <a:t>+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876800" y="3202945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  <a:latin typeface="Arial"/>
                  <a:cs typeface="Arial"/>
                </a:rPr>
                <a:t>+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876800" y="3434090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  <a:latin typeface="Arial"/>
                  <a:cs typeface="Arial"/>
                </a:rPr>
                <a:t>+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876800" y="3665235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  <a:latin typeface="Arial"/>
                  <a:cs typeface="Arial"/>
                </a:rPr>
                <a:t>+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876800" y="3896380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  <a:latin typeface="Arial"/>
                  <a:cs typeface="Arial"/>
                </a:rPr>
                <a:t>+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6" name="Frame 3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73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1263214" y="4191000"/>
            <a:ext cx="762000" cy="754064"/>
            <a:chOff x="4191000" y="3051968"/>
            <a:chExt cx="762000" cy="754064"/>
          </a:xfrm>
        </p:grpSpPr>
        <p:pic>
          <p:nvPicPr>
            <p:cNvPr id="33" name="Picture 32" descr="electric-switch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1000" y="3051968"/>
              <a:ext cx="762000" cy="754064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4378568" y="3200400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O</a:t>
              </a:r>
              <a:endParaRPr lang="en-U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467168" y="3195376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F</a:t>
              </a:r>
              <a:endParaRPr lang="en-U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518248" y="3195376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F</a:t>
              </a:r>
              <a:endParaRPr lang="en-U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276350" y="4191000"/>
            <a:ext cx="762000" cy="756034"/>
            <a:chOff x="4724400" y="3505200"/>
            <a:chExt cx="762000" cy="756034"/>
          </a:xfrm>
        </p:grpSpPr>
        <p:pic>
          <p:nvPicPr>
            <p:cNvPr id="41" name="Picture 40" descr="electric-switch1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24400" y="3505200"/>
              <a:ext cx="762000" cy="756034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932464" y="3898841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O</a:t>
              </a:r>
              <a:endParaRPr lang="en-US" sz="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013296" y="3898128"/>
              <a:ext cx="25840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N</a:t>
              </a:r>
              <a:endParaRPr lang="en-US" sz="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168464" y="4800600"/>
            <a:ext cx="762000" cy="754064"/>
            <a:chOff x="4191000" y="3051968"/>
            <a:chExt cx="762000" cy="754064"/>
          </a:xfrm>
        </p:grpSpPr>
        <p:pic>
          <p:nvPicPr>
            <p:cNvPr id="47" name="Picture 46" descr="electric-switch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1000" y="3051968"/>
              <a:ext cx="762000" cy="754064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4378568" y="3200400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O</a:t>
              </a:r>
              <a:endParaRPr lang="en-U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467168" y="3195376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F</a:t>
              </a:r>
              <a:endParaRPr lang="en-U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518248" y="3195376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F</a:t>
              </a:r>
              <a:endParaRPr lang="en-U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181600" y="4819650"/>
            <a:ext cx="762000" cy="756034"/>
            <a:chOff x="4724400" y="3505200"/>
            <a:chExt cx="762000" cy="756034"/>
          </a:xfrm>
        </p:grpSpPr>
        <p:pic>
          <p:nvPicPr>
            <p:cNvPr id="61" name="Picture 60" descr="electric-switch1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24400" y="3505200"/>
              <a:ext cx="762000" cy="756034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4932464" y="3898841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O</a:t>
              </a:r>
              <a:endParaRPr lang="en-US" sz="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013296" y="3898128"/>
              <a:ext cx="25840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N</a:t>
              </a:r>
              <a:endParaRPr lang="en-US" sz="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6743700" y="3124200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827220" y="3124200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4419600" y="3886200"/>
            <a:ext cx="1483098" cy="523220"/>
            <a:chOff x="4495800" y="1219200"/>
            <a:chExt cx="1483098" cy="523220"/>
          </a:xfrm>
        </p:grpSpPr>
        <p:sp>
          <p:nvSpPr>
            <p:cNvPr id="67" name="Rectangular Callout 66"/>
            <p:cNvSpPr/>
            <p:nvPr/>
          </p:nvSpPr>
          <p:spPr>
            <a:xfrm>
              <a:off x="4495800" y="1238250"/>
              <a:ext cx="1447800" cy="457200"/>
            </a:xfrm>
            <a:prstGeom prst="wedgeRectCallout">
              <a:avLst>
                <a:gd name="adj1" fmla="val 22360"/>
                <a:gd name="adj2" fmla="val 135120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495800" y="1219200"/>
              <a:ext cx="1483098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সুইচ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OFF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533900" y="3829050"/>
            <a:ext cx="1303562" cy="533400"/>
            <a:chOff x="6449788" y="1371600"/>
            <a:chExt cx="1303562" cy="533400"/>
          </a:xfrm>
        </p:grpSpPr>
        <p:sp>
          <p:nvSpPr>
            <p:cNvPr id="69" name="Rectangular Callout 68"/>
            <p:cNvSpPr/>
            <p:nvPr/>
          </p:nvSpPr>
          <p:spPr>
            <a:xfrm>
              <a:off x="6477000" y="1390650"/>
              <a:ext cx="1260102" cy="514350"/>
            </a:xfrm>
            <a:prstGeom prst="wedgeRectCallout">
              <a:avLst>
                <a:gd name="adj1" fmla="val 22360"/>
                <a:gd name="adj2" fmla="val 135120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449788" y="1371600"/>
              <a:ext cx="130356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সুইচ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ON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304800" y="3200400"/>
            <a:ext cx="1483098" cy="523220"/>
            <a:chOff x="1600200" y="1371600"/>
            <a:chExt cx="1483098" cy="523220"/>
          </a:xfrm>
        </p:grpSpPr>
        <p:sp>
          <p:nvSpPr>
            <p:cNvPr id="71" name="Rectangular Callout 70"/>
            <p:cNvSpPr/>
            <p:nvPr/>
          </p:nvSpPr>
          <p:spPr>
            <a:xfrm>
              <a:off x="1600200" y="1390650"/>
              <a:ext cx="1447800" cy="457200"/>
            </a:xfrm>
            <a:prstGeom prst="wedgeRectCallout">
              <a:avLst>
                <a:gd name="adj1" fmla="val 44728"/>
                <a:gd name="adj2" fmla="val 172620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600200" y="1371600"/>
              <a:ext cx="1483098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সুইচ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OFF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304800" y="3200400"/>
            <a:ext cx="1447800" cy="523220"/>
            <a:chOff x="1600200" y="381000"/>
            <a:chExt cx="1447800" cy="523220"/>
          </a:xfrm>
        </p:grpSpPr>
        <p:sp>
          <p:nvSpPr>
            <p:cNvPr id="75" name="Rectangular Callout 74"/>
            <p:cNvSpPr/>
            <p:nvPr/>
          </p:nvSpPr>
          <p:spPr>
            <a:xfrm>
              <a:off x="1600200" y="381000"/>
              <a:ext cx="1447800" cy="457200"/>
            </a:xfrm>
            <a:prstGeom prst="wedgeRectCallout">
              <a:avLst>
                <a:gd name="adj1" fmla="val 44728"/>
                <a:gd name="adj2" fmla="val 172620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676400" y="381000"/>
              <a:ext cx="130356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সুইচ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ON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1905000" y="4800600"/>
            <a:ext cx="2400056" cy="1548366"/>
            <a:chOff x="1905000" y="4800600"/>
            <a:chExt cx="2400056" cy="1548366"/>
          </a:xfrm>
        </p:grpSpPr>
        <p:pic>
          <p:nvPicPr>
            <p:cNvPr id="24" name="Picture 23" descr="Havy Battary 1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05000" y="4800600"/>
              <a:ext cx="2400056" cy="1548366"/>
            </a:xfrm>
            <a:prstGeom prst="rect">
              <a:avLst/>
            </a:prstGeom>
          </p:spPr>
        </p:pic>
        <p:sp>
          <p:nvSpPr>
            <p:cNvPr id="80" name="TextBox 79"/>
            <p:cNvSpPr txBox="1"/>
            <p:nvPr/>
          </p:nvSpPr>
          <p:spPr>
            <a:xfrm>
              <a:off x="2057400" y="5511225"/>
              <a:ext cx="170912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বিভব</a:t>
              </a:r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উৎস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1"/>
          <p:cNvGrpSpPr/>
          <p:nvPr/>
        </p:nvGrpSpPr>
        <p:grpSpPr>
          <a:xfrm>
            <a:off x="6324600" y="2982306"/>
            <a:ext cx="625366" cy="1742094"/>
            <a:chOff x="3505200" y="2829906"/>
            <a:chExt cx="625366" cy="1742094"/>
          </a:xfrm>
        </p:grpSpPr>
        <p:sp>
          <p:nvSpPr>
            <p:cNvPr id="31" name="Cube 30"/>
            <p:cNvSpPr/>
            <p:nvPr/>
          </p:nvSpPr>
          <p:spPr>
            <a:xfrm flipH="1">
              <a:off x="3505200" y="4127936"/>
              <a:ext cx="625366" cy="444064"/>
            </a:xfrm>
            <a:prstGeom prst="cube">
              <a:avLst/>
            </a:prstGeom>
            <a:blipFill>
              <a:blip r:embed="rId2"/>
              <a:tile tx="0" ty="0" sx="100000" sy="100000" flip="none" algn="tl"/>
            </a:blip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18"/>
            <p:cNvGrpSpPr/>
            <p:nvPr/>
          </p:nvGrpSpPr>
          <p:grpSpPr>
            <a:xfrm flipH="1">
              <a:off x="3812010" y="3058506"/>
              <a:ext cx="140239" cy="396240"/>
              <a:chOff x="3273171" y="3261360"/>
              <a:chExt cx="140239" cy="396240"/>
            </a:xfrm>
          </p:grpSpPr>
          <p:sp>
            <p:nvSpPr>
              <p:cNvPr id="21" name="Flowchart: Direct Access Storage 20"/>
              <p:cNvSpPr/>
              <p:nvPr/>
            </p:nvSpPr>
            <p:spPr>
              <a:xfrm>
                <a:off x="3331534" y="3379970"/>
                <a:ext cx="81876" cy="136460"/>
              </a:xfrm>
              <a:prstGeom prst="flowChartMagneticDrum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lowchart: Direct Access Storage 21"/>
              <p:cNvSpPr/>
              <p:nvPr/>
            </p:nvSpPr>
            <p:spPr>
              <a:xfrm>
                <a:off x="3273171" y="3261360"/>
                <a:ext cx="89154" cy="396240"/>
              </a:xfrm>
              <a:prstGeom prst="flowChartMagneticDrum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Cube 19"/>
            <p:cNvSpPr/>
            <p:nvPr/>
          </p:nvSpPr>
          <p:spPr>
            <a:xfrm flipH="1">
              <a:off x="3746936" y="2829906"/>
              <a:ext cx="85726" cy="1371600"/>
            </a:xfrm>
            <a:prstGeom prst="cube">
              <a:avLst>
                <a:gd name="adj" fmla="val 62792"/>
              </a:avLst>
            </a:prstGeom>
            <a:gradFill>
              <a:gsLst>
                <a:gs pos="0">
                  <a:schemeClr val="tx1"/>
                </a:gs>
                <a:gs pos="0">
                  <a:schemeClr val="tx1"/>
                </a:gs>
                <a:gs pos="8000">
                  <a:schemeClr val="bg1">
                    <a:lumMod val="50000"/>
                  </a:schemeClr>
                </a:gs>
              </a:gsLst>
              <a:lin ang="5400000" scaled="0"/>
            </a:gra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2133600" y="2971800"/>
            <a:ext cx="625366" cy="1752600"/>
            <a:chOff x="2819400" y="2819400"/>
            <a:chExt cx="625366" cy="1752600"/>
          </a:xfrm>
        </p:grpSpPr>
        <p:sp>
          <p:nvSpPr>
            <p:cNvPr id="30" name="Cube 29"/>
            <p:cNvSpPr/>
            <p:nvPr/>
          </p:nvSpPr>
          <p:spPr>
            <a:xfrm>
              <a:off x="2819400" y="4127936"/>
              <a:ext cx="625366" cy="444064"/>
            </a:xfrm>
            <a:prstGeom prst="cube">
              <a:avLst/>
            </a:prstGeom>
            <a:blipFill>
              <a:blip r:embed="rId2"/>
              <a:tile tx="0" ty="0" sx="100000" sy="100000" flip="none" algn="tl"/>
            </a:blip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24"/>
            <p:cNvGrpSpPr/>
            <p:nvPr/>
          </p:nvGrpSpPr>
          <p:grpSpPr>
            <a:xfrm flipH="1">
              <a:off x="2971800" y="2819400"/>
              <a:ext cx="205313" cy="1371600"/>
              <a:chOff x="4110037" y="2819400"/>
              <a:chExt cx="205313" cy="1371600"/>
            </a:xfrm>
          </p:grpSpPr>
          <p:grpSp>
            <p:nvGrpSpPr>
              <p:cNvPr id="6" name="Group 25"/>
              <p:cNvGrpSpPr/>
              <p:nvPr/>
            </p:nvGrpSpPr>
            <p:grpSpPr>
              <a:xfrm flipH="1">
                <a:off x="4175111" y="3048000"/>
                <a:ext cx="140239" cy="396240"/>
                <a:chOff x="3273171" y="3261360"/>
                <a:chExt cx="140239" cy="396240"/>
              </a:xfrm>
            </p:grpSpPr>
            <p:sp>
              <p:nvSpPr>
                <p:cNvPr id="28" name="Flowchart: Direct Access Storage 27"/>
                <p:cNvSpPr/>
                <p:nvPr/>
              </p:nvSpPr>
              <p:spPr>
                <a:xfrm>
                  <a:off x="3331534" y="3379970"/>
                  <a:ext cx="81876" cy="136460"/>
                </a:xfrm>
                <a:prstGeom prst="flowChartMagneticDrum">
                  <a:avLst/>
                </a:prstGeom>
                <a:gradFill>
                  <a:gsLst>
                    <a:gs pos="0">
                      <a:srgbClr val="FFFF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5400000" scaled="0"/>
                </a:gra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Flowchart: Direct Access Storage 28"/>
                <p:cNvSpPr/>
                <p:nvPr/>
              </p:nvSpPr>
              <p:spPr>
                <a:xfrm>
                  <a:off x="3273171" y="3261360"/>
                  <a:ext cx="89154" cy="396240"/>
                </a:xfrm>
                <a:prstGeom prst="flowChartMagneticDrum">
                  <a:avLst/>
                </a:prstGeom>
                <a:gradFill>
                  <a:gsLst>
                    <a:gs pos="0">
                      <a:srgbClr val="FFFFFF"/>
                    </a:gs>
                    <a:gs pos="7001">
                      <a:srgbClr val="E6E6E6"/>
                    </a:gs>
                    <a:gs pos="32001">
                      <a:srgbClr val="7D8496"/>
                    </a:gs>
                    <a:gs pos="47000">
                      <a:srgbClr val="E6E6E6"/>
                    </a:gs>
                    <a:gs pos="85001">
                      <a:srgbClr val="7D8496"/>
                    </a:gs>
                    <a:gs pos="100000">
                      <a:srgbClr val="E6E6E6"/>
                    </a:gs>
                  </a:gsLst>
                  <a:lin ang="5400000" scaled="0"/>
                </a:gra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7" name="Cube 26"/>
              <p:cNvSpPr/>
              <p:nvPr/>
            </p:nvSpPr>
            <p:spPr>
              <a:xfrm flipH="1">
                <a:off x="4110037" y="2819400"/>
                <a:ext cx="85726" cy="1371600"/>
              </a:xfrm>
              <a:prstGeom prst="cube">
                <a:avLst>
                  <a:gd name="adj" fmla="val 62792"/>
                </a:avLst>
              </a:prstGeom>
              <a:gradFill>
                <a:gsLst>
                  <a:gs pos="0">
                    <a:schemeClr val="tx1"/>
                  </a:gs>
                  <a:gs pos="0">
                    <a:schemeClr val="tx1"/>
                  </a:gs>
                  <a:gs pos="8000">
                    <a:schemeClr val="bg1">
                      <a:lumMod val="50000"/>
                    </a:schemeClr>
                  </a:gs>
                </a:gsLst>
                <a:lin ang="5400000" scaled="0"/>
              </a:gra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5" name="Freeform 44"/>
          <p:cNvSpPr/>
          <p:nvPr/>
        </p:nvSpPr>
        <p:spPr>
          <a:xfrm>
            <a:off x="1692166" y="3421117"/>
            <a:ext cx="693682" cy="1765738"/>
          </a:xfrm>
          <a:custGeom>
            <a:avLst/>
            <a:gdLst>
              <a:gd name="connsiteX0" fmla="*/ 693682 w 693682"/>
              <a:gd name="connsiteY0" fmla="*/ 0 h 1765738"/>
              <a:gd name="connsiteX1" fmla="*/ 677917 w 693682"/>
              <a:gd name="connsiteY1" fmla="*/ 378373 h 1765738"/>
              <a:gd name="connsiteX2" fmla="*/ 0 w 693682"/>
              <a:gd name="connsiteY2" fmla="*/ 756745 h 1765738"/>
              <a:gd name="connsiteX3" fmla="*/ 15765 w 693682"/>
              <a:gd name="connsiteY3" fmla="*/ 1749973 h 1765738"/>
              <a:gd name="connsiteX4" fmla="*/ 614855 w 693682"/>
              <a:gd name="connsiteY4" fmla="*/ 1765738 h 1765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3682" h="1765738">
                <a:moveTo>
                  <a:pt x="693682" y="0"/>
                </a:moveTo>
                <a:lnTo>
                  <a:pt x="677917" y="378373"/>
                </a:lnTo>
                <a:lnTo>
                  <a:pt x="0" y="756745"/>
                </a:lnTo>
                <a:lnTo>
                  <a:pt x="15765" y="1749973"/>
                </a:lnTo>
                <a:lnTo>
                  <a:pt x="614855" y="1765738"/>
                </a:lnTo>
              </a:path>
            </a:pathLst>
          </a:cu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3678621" y="3389586"/>
            <a:ext cx="3499945" cy="1828800"/>
          </a:xfrm>
          <a:custGeom>
            <a:avLst/>
            <a:gdLst>
              <a:gd name="connsiteX0" fmla="*/ 0 w 3499945"/>
              <a:gd name="connsiteY0" fmla="*/ 1765738 h 1828800"/>
              <a:gd name="connsiteX1" fmla="*/ 3484179 w 3499945"/>
              <a:gd name="connsiteY1" fmla="*/ 1828800 h 1828800"/>
              <a:gd name="connsiteX2" fmla="*/ 3499945 w 3499945"/>
              <a:gd name="connsiteY2" fmla="*/ 599090 h 1828800"/>
              <a:gd name="connsiteX3" fmla="*/ 3011213 w 3499945"/>
              <a:gd name="connsiteY3" fmla="*/ 441435 h 1828800"/>
              <a:gd name="connsiteX4" fmla="*/ 2995448 w 3499945"/>
              <a:gd name="connsiteY4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9945" h="1828800">
                <a:moveTo>
                  <a:pt x="0" y="1765738"/>
                </a:moveTo>
                <a:lnTo>
                  <a:pt x="3484179" y="1828800"/>
                </a:lnTo>
                <a:lnTo>
                  <a:pt x="3499945" y="599090"/>
                </a:lnTo>
                <a:lnTo>
                  <a:pt x="3011213" y="441435"/>
                </a:lnTo>
                <a:lnTo>
                  <a:pt x="2995448" y="0"/>
                </a:lnTo>
              </a:path>
            </a:pathLst>
          </a:custGeom>
          <a:noFill/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52"/>
          <p:cNvGrpSpPr/>
          <p:nvPr/>
        </p:nvGrpSpPr>
        <p:grpSpPr>
          <a:xfrm>
            <a:off x="2476500" y="2983468"/>
            <a:ext cx="348172" cy="1359932"/>
            <a:chOff x="1676400" y="2895600"/>
            <a:chExt cx="348172" cy="1359932"/>
          </a:xfrm>
        </p:grpSpPr>
        <p:sp>
          <p:nvSpPr>
            <p:cNvPr id="34" name="TextBox 33"/>
            <p:cNvSpPr txBox="1"/>
            <p:nvPr/>
          </p:nvSpPr>
          <p:spPr>
            <a:xfrm>
              <a:off x="1676400" y="2895600"/>
              <a:ext cx="348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  <a:latin typeface="Arial"/>
                  <a:cs typeface="Arial"/>
                </a:rPr>
                <a:t>─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676400" y="3093720"/>
              <a:ext cx="348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  <a:latin typeface="Arial"/>
                  <a:cs typeface="Arial"/>
                </a:rPr>
                <a:t>─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676400" y="3291840"/>
              <a:ext cx="348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  <a:latin typeface="Arial"/>
                  <a:cs typeface="Arial"/>
                </a:rPr>
                <a:t>─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676400" y="3489960"/>
              <a:ext cx="348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  <a:latin typeface="Arial"/>
                  <a:cs typeface="Arial"/>
                </a:rPr>
                <a:t>─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676400" y="3688080"/>
              <a:ext cx="348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  <a:latin typeface="Arial"/>
                  <a:cs typeface="Arial"/>
                </a:rPr>
                <a:t>─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676400" y="3886200"/>
              <a:ext cx="348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2060"/>
                  </a:solidFill>
                  <a:latin typeface="Arial"/>
                  <a:cs typeface="Arial"/>
                </a:rPr>
                <a:t>─</a:t>
              </a:r>
            </a:p>
          </p:txBody>
        </p:sp>
      </p:grpSp>
      <p:grpSp>
        <p:nvGrpSpPr>
          <p:cNvPr id="8" name="Group 59"/>
          <p:cNvGrpSpPr/>
          <p:nvPr/>
        </p:nvGrpSpPr>
        <p:grpSpPr>
          <a:xfrm>
            <a:off x="6272840" y="2971800"/>
            <a:ext cx="394660" cy="1447800"/>
            <a:chOff x="4876800" y="2971800"/>
            <a:chExt cx="394660" cy="1447800"/>
          </a:xfrm>
        </p:grpSpPr>
        <p:sp>
          <p:nvSpPr>
            <p:cNvPr id="54" name="TextBox 53"/>
            <p:cNvSpPr txBox="1"/>
            <p:nvPr/>
          </p:nvSpPr>
          <p:spPr>
            <a:xfrm>
              <a:off x="4876800" y="2971800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  <a:latin typeface="Arial"/>
                  <a:cs typeface="Arial"/>
                </a:rPr>
                <a:t>+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876800" y="3202945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  <a:latin typeface="Arial"/>
                  <a:cs typeface="Arial"/>
                </a:rPr>
                <a:t>+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876800" y="3434090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  <a:latin typeface="Arial"/>
                  <a:cs typeface="Arial"/>
                </a:rPr>
                <a:t>+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876800" y="3665235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  <a:latin typeface="Arial"/>
                  <a:cs typeface="Arial"/>
                </a:rPr>
                <a:t>+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876800" y="3896380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  <a:latin typeface="Arial"/>
                  <a:cs typeface="Arial"/>
                </a:rPr>
                <a:t>+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705600" y="3162300"/>
            <a:ext cx="21403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ধনাত্মক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আধানগ্রস্থ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2400" y="3162300"/>
            <a:ext cx="2175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ঋণাত্মক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আধানগ্রস্থ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Frame 3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73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9" name="Picture 38" descr="Galvanometer.ps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704" y="1371600"/>
            <a:ext cx="1245496" cy="1447334"/>
          </a:xfrm>
          <a:prstGeom prst="rect">
            <a:avLst/>
          </a:prstGeom>
        </p:spPr>
      </p:pic>
      <p:grpSp>
        <p:nvGrpSpPr>
          <p:cNvPr id="62" name="Group 61"/>
          <p:cNvGrpSpPr/>
          <p:nvPr/>
        </p:nvGrpSpPr>
        <p:grpSpPr>
          <a:xfrm>
            <a:off x="4265716" y="1523338"/>
            <a:ext cx="116772" cy="1214588"/>
            <a:chOff x="4208814" y="1294738"/>
            <a:chExt cx="116772" cy="1214588"/>
          </a:xfrm>
        </p:grpSpPr>
        <p:cxnSp>
          <p:nvCxnSpPr>
            <p:cNvPr id="43" name="Straight Connector 42"/>
            <p:cNvCxnSpPr/>
            <p:nvPr/>
          </p:nvCxnSpPr>
          <p:spPr>
            <a:xfrm rot="5400000">
              <a:off x="3991261" y="1570677"/>
              <a:ext cx="610264" cy="5838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5400000">
              <a:off x="3932875" y="2175001"/>
              <a:ext cx="610264" cy="58386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/>
          <p:cNvSpPr txBox="1"/>
          <p:nvPr/>
        </p:nvSpPr>
        <p:spPr>
          <a:xfrm>
            <a:off x="3505200" y="2743200"/>
            <a:ext cx="1726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গ্যালভানোমিটার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4" name="Freeform 63"/>
          <p:cNvSpPr/>
          <p:nvPr/>
        </p:nvSpPr>
        <p:spPr>
          <a:xfrm>
            <a:off x="2364828" y="2490952"/>
            <a:ext cx="1655379" cy="945931"/>
          </a:xfrm>
          <a:custGeom>
            <a:avLst/>
            <a:gdLst>
              <a:gd name="connsiteX0" fmla="*/ 0 w 1655379"/>
              <a:gd name="connsiteY0" fmla="*/ 945931 h 945931"/>
              <a:gd name="connsiteX1" fmla="*/ 0 w 1655379"/>
              <a:gd name="connsiteY1" fmla="*/ 15765 h 945931"/>
              <a:gd name="connsiteX2" fmla="*/ 1655379 w 1655379"/>
              <a:gd name="connsiteY2" fmla="*/ 0 h 945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5379" h="945931">
                <a:moveTo>
                  <a:pt x="0" y="945931"/>
                </a:moveTo>
                <a:lnTo>
                  <a:pt x="0" y="15765"/>
                </a:lnTo>
                <a:lnTo>
                  <a:pt x="1655379" y="0"/>
                </a:lnTo>
              </a:path>
            </a:pathLst>
          </a:cu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64"/>
          <p:cNvSpPr/>
          <p:nvPr/>
        </p:nvSpPr>
        <p:spPr>
          <a:xfrm>
            <a:off x="4540469" y="2506717"/>
            <a:ext cx="2128345" cy="945931"/>
          </a:xfrm>
          <a:custGeom>
            <a:avLst/>
            <a:gdLst>
              <a:gd name="connsiteX0" fmla="*/ 2128345 w 2128345"/>
              <a:gd name="connsiteY0" fmla="*/ 945931 h 945931"/>
              <a:gd name="connsiteX1" fmla="*/ 2128345 w 2128345"/>
              <a:gd name="connsiteY1" fmla="*/ 0 h 945931"/>
              <a:gd name="connsiteX2" fmla="*/ 0 w 2128345"/>
              <a:gd name="connsiteY2" fmla="*/ 31531 h 945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8345" h="945931">
                <a:moveTo>
                  <a:pt x="2128345" y="945931"/>
                </a:moveTo>
                <a:lnTo>
                  <a:pt x="2128345" y="0"/>
                </a:lnTo>
                <a:lnTo>
                  <a:pt x="0" y="31531"/>
                </a:lnTo>
              </a:path>
            </a:pathLst>
          </a:custGeom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2133600" y="685800"/>
            <a:ext cx="4556055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গ্যালভানোমিটারের</a:t>
            </a:r>
            <a:r>
              <a:rPr lang="en-US" sz="36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কাঁটাটি</a:t>
            </a:r>
            <a:r>
              <a:rPr lang="en-US" sz="36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দেখ</a:t>
            </a:r>
            <a:endParaRPr lang="en-US" sz="3600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752600" y="698936"/>
            <a:ext cx="5086649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গ্যালভানোমিটারের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কাঁটাটি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বিক্ষিপ্ত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29400" y="2768025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903420" y="2768025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845949" y="3657600"/>
            <a:ext cx="3459601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বিদ্যু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প্রবাহিত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1905000" y="4800600"/>
            <a:ext cx="2400056" cy="1548366"/>
            <a:chOff x="1905000" y="4800600"/>
            <a:chExt cx="2400056" cy="1548366"/>
          </a:xfrm>
        </p:grpSpPr>
        <p:pic>
          <p:nvPicPr>
            <p:cNvPr id="24" name="Picture 23" descr="Havy Battary 1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05000" y="4800600"/>
              <a:ext cx="2400056" cy="1548366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2057400" y="5511225"/>
              <a:ext cx="170912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বিভব</a:t>
              </a:r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উৎস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8" presetClass="emp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36" grpId="0"/>
      <p:bldP spid="37" grpId="0"/>
      <p:bldP spid="63" grpId="0"/>
      <p:bldP spid="64" grpId="0" animBg="1"/>
      <p:bldP spid="65" grpId="0" animBg="1"/>
      <p:bldP spid="66" grpId="0" animBg="1"/>
      <p:bldP spid="68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ving-picture-Niagara-Fall-waterfall-animated-gif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320" y="1231900"/>
            <a:ext cx="6202680" cy="5168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457200"/>
            <a:ext cx="5306261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স্রোতের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প্রবাহিত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483240"/>
            <a:ext cx="6598281" cy="70788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তড়ি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ৎ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প্রবাহ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এবং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ইলেকট্রন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প্রবাহের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দিক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75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752600"/>
            <a:ext cx="5631486" cy="2552592"/>
          </a:xfrm>
          <a:prstGeom prst="rect">
            <a:avLst/>
          </a:prstGeom>
        </p:spPr>
      </p:pic>
      <p:pic>
        <p:nvPicPr>
          <p:cNvPr id="6" name="Picture 5" descr="Electr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685800"/>
            <a:ext cx="1358730" cy="596825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2133600" y="2133600"/>
            <a:ext cx="4380592" cy="317576"/>
            <a:chOff x="2362200" y="2286000"/>
            <a:chExt cx="4380592" cy="317576"/>
          </a:xfrm>
        </p:grpSpPr>
        <p:pic>
          <p:nvPicPr>
            <p:cNvPr id="8" name="Picture 7" descr="Electr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81400" y="2286000"/>
              <a:ext cx="722992" cy="317576"/>
            </a:xfrm>
            <a:prstGeom prst="rect">
              <a:avLst/>
            </a:prstGeom>
          </p:spPr>
        </p:pic>
        <p:pic>
          <p:nvPicPr>
            <p:cNvPr id="9" name="Picture 8" descr="Electr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62200" y="2286000"/>
              <a:ext cx="722992" cy="317576"/>
            </a:xfrm>
            <a:prstGeom prst="rect">
              <a:avLst/>
            </a:prstGeom>
          </p:spPr>
        </p:pic>
        <p:pic>
          <p:nvPicPr>
            <p:cNvPr id="16" name="Picture 15" descr="Electr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53000" y="2286000"/>
              <a:ext cx="722992" cy="317576"/>
            </a:xfrm>
            <a:prstGeom prst="rect">
              <a:avLst/>
            </a:prstGeom>
          </p:spPr>
        </p:pic>
        <p:pic>
          <p:nvPicPr>
            <p:cNvPr id="17" name="Picture 16" descr="Electr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19800" y="2286000"/>
              <a:ext cx="722992" cy="317576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1905000" y="3429000"/>
            <a:ext cx="4532992" cy="317576"/>
            <a:chOff x="2133600" y="3581400"/>
            <a:chExt cx="4532992" cy="317576"/>
          </a:xfrm>
        </p:grpSpPr>
        <p:pic>
          <p:nvPicPr>
            <p:cNvPr id="11" name="Picture 10" descr="Electr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33600" y="3581400"/>
              <a:ext cx="722992" cy="317576"/>
            </a:xfrm>
            <a:prstGeom prst="rect">
              <a:avLst/>
            </a:prstGeom>
          </p:spPr>
        </p:pic>
        <p:pic>
          <p:nvPicPr>
            <p:cNvPr id="14" name="Picture 13" descr="Electr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76800" y="3581400"/>
              <a:ext cx="722992" cy="317576"/>
            </a:xfrm>
            <a:prstGeom prst="rect">
              <a:avLst/>
            </a:prstGeom>
          </p:spPr>
        </p:pic>
        <p:pic>
          <p:nvPicPr>
            <p:cNvPr id="15" name="Picture 14" descr="Electr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52800" y="3581400"/>
              <a:ext cx="722992" cy="317576"/>
            </a:xfrm>
            <a:prstGeom prst="rect">
              <a:avLst/>
            </a:prstGeom>
          </p:spPr>
        </p:pic>
        <p:pic>
          <p:nvPicPr>
            <p:cNvPr id="18" name="Picture 17" descr="Electr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43600" y="3581400"/>
              <a:ext cx="722992" cy="317576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1944008" y="2743200"/>
            <a:ext cx="3923392" cy="317576"/>
            <a:chOff x="2172608" y="2895600"/>
            <a:chExt cx="3923392" cy="317576"/>
          </a:xfrm>
        </p:grpSpPr>
        <p:pic>
          <p:nvPicPr>
            <p:cNvPr id="10" name="Picture 9" descr="Electr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87008" y="2895600"/>
              <a:ext cx="722992" cy="317576"/>
            </a:xfrm>
            <a:prstGeom prst="rect">
              <a:avLst/>
            </a:prstGeom>
          </p:spPr>
        </p:pic>
        <p:pic>
          <p:nvPicPr>
            <p:cNvPr id="12" name="Picture 11" descr="Electr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53808" y="2895600"/>
              <a:ext cx="722992" cy="317576"/>
            </a:xfrm>
            <a:prstGeom prst="rect">
              <a:avLst/>
            </a:prstGeom>
          </p:spPr>
        </p:pic>
        <p:pic>
          <p:nvPicPr>
            <p:cNvPr id="13" name="Picture 12" descr="Electr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73008" y="2895600"/>
              <a:ext cx="722992" cy="317576"/>
            </a:xfrm>
            <a:prstGeom prst="rect">
              <a:avLst/>
            </a:prstGeom>
          </p:spPr>
        </p:pic>
        <p:pic>
          <p:nvPicPr>
            <p:cNvPr id="19" name="Picture 18" descr="Electr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72608" y="2895600"/>
              <a:ext cx="722992" cy="317576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3801838" y="685800"/>
            <a:ext cx="3751348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ইলেকট্রন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প্রবাহিত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Frame 2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728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47800" y="4397514"/>
            <a:ext cx="6614311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ইলেকট্রন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প্রবাহ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বিদ্যু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প্রবাহ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4400" y="5257800"/>
            <a:ext cx="7659469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ইলেকট্রন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প্রবাহের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বিদ্যু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প্রবাহের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দিক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5.92593E-6 L 0.10834 5.92593E-6 " pathEditMode="relative" ptsTypes="AA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-4.07407E-6 L 0.14167 -4.07407E-6 " pathEditMode="relative" ptsTypes="AA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07407E-6 L 0.14166 -4.07407E-6 " pathEditMode="relative" ptsTypes="AA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ame 2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728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838200" y="4343400"/>
            <a:ext cx="609600" cy="609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7848600" y="4343400"/>
            <a:ext cx="609600" cy="6096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1295400" y="4648200"/>
            <a:ext cx="6858000" cy="0"/>
          </a:xfrm>
          <a:prstGeom prst="line">
            <a:avLst/>
          </a:prstGeom>
          <a:noFill/>
          <a:ln w="3556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Oval 21"/>
          <p:cNvSpPr>
            <a:spLocks noChangeArrowheads="1"/>
          </p:cNvSpPr>
          <p:nvPr/>
        </p:nvSpPr>
        <p:spPr bwMode="auto">
          <a:xfrm>
            <a:off x="1066800" y="44196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"/>
              <a:t>e</a:t>
            </a:r>
          </a:p>
        </p:txBody>
      </p:sp>
      <p:sp>
        <p:nvSpPr>
          <p:cNvPr id="7" name="Oval 22"/>
          <p:cNvSpPr>
            <a:spLocks noChangeArrowheads="1"/>
          </p:cNvSpPr>
          <p:nvPr/>
        </p:nvSpPr>
        <p:spPr bwMode="auto">
          <a:xfrm>
            <a:off x="990600" y="45720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"/>
              <a:t>e</a:t>
            </a:r>
          </a:p>
        </p:txBody>
      </p:sp>
      <p:sp>
        <p:nvSpPr>
          <p:cNvPr id="8" name="Oval 23"/>
          <p:cNvSpPr>
            <a:spLocks noChangeArrowheads="1"/>
          </p:cNvSpPr>
          <p:nvPr/>
        </p:nvSpPr>
        <p:spPr bwMode="auto">
          <a:xfrm>
            <a:off x="1143000" y="47244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"/>
              <a:t>e</a:t>
            </a:r>
          </a:p>
        </p:txBody>
      </p:sp>
      <p:sp>
        <p:nvSpPr>
          <p:cNvPr id="9" name="Oval 24"/>
          <p:cNvSpPr>
            <a:spLocks noChangeArrowheads="1"/>
          </p:cNvSpPr>
          <p:nvPr/>
        </p:nvSpPr>
        <p:spPr bwMode="auto">
          <a:xfrm>
            <a:off x="990600" y="48006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"/>
              <a:t>e</a:t>
            </a:r>
          </a:p>
        </p:txBody>
      </p:sp>
      <p:sp>
        <p:nvSpPr>
          <p:cNvPr id="10" name="Oval 25"/>
          <p:cNvSpPr>
            <a:spLocks noChangeArrowheads="1"/>
          </p:cNvSpPr>
          <p:nvPr/>
        </p:nvSpPr>
        <p:spPr bwMode="auto">
          <a:xfrm>
            <a:off x="1143000" y="48768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"/>
              <a:t>e</a:t>
            </a:r>
          </a:p>
        </p:txBody>
      </p:sp>
      <p:sp>
        <p:nvSpPr>
          <p:cNvPr id="11" name="Oval 26"/>
          <p:cNvSpPr>
            <a:spLocks noChangeArrowheads="1"/>
          </p:cNvSpPr>
          <p:nvPr/>
        </p:nvSpPr>
        <p:spPr bwMode="auto">
          <a:xfrm>
            <a:off x="1219200" y="44958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"/>
              <a:t>e</a:t>
            </a:r>
          </a:p>
        </p:txBody>
      </p:sp>
      <p:sp>
        <p:nvSpPr>
          <p:cNvPr id="12" name="Oval 27"/>
          <p:cNvSpPr>
            <a:spLocks noChangeArrowheads="1"/>
          </p:cNvSpPr>
          <p:nvPr/>
        </p:nvSpPr>
        <p:spPr bwMode="auto">
          <a:xfrm>
            <a:off x="1219200" y="46482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"/>
              <a:t>e</a:t>
            </a:r>
          </a:p>
        </p:txBody>
      </p:sp>
      <p:sp>
        <p:nvSpPr>
          <p:cNvPr id="13" name="Oval 28"/>
          <p:cNvSpPr>
            <a:spLocks noChangeArrowheads="1"/>
          </p:cNvSpPr>
          <p:nvPr/>
        </p:nvSpPr>
        <p:spPr bwMode="auto">
          <a:xfrm>
            <a:off x="1371600" y="45720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"/>
              <a:t>e</a:t>
            </a:r>
          </a:p>
        </p:txBody>
      </p:sp>
      <p:sp>
        <p:nvSpPr>
          <p:cNvPr id="14" name="Oval 30"/>
          <p:cNvSpPr>
            <a:spLocks noChangeArrowheads="1"/>
          </p:cNvSpPr>
          <p:nvPr/>
        </p:nvSpPr>
        <p:spPr bwMode="auto">
          <a:xfrm>
            <a:off x="914400" y="45720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"/>
              <a:t>e</a:t>
            </a:r>
          </a:p>
        </p:txBody>
      </p:sp>
      <p:sp>
        <p:nvSpPr>
          <p:cNvPr id="15" name="Oval 31"/>
          <p:cNvSpPr>
            <a:spLocks noChangeArrowheads="1"/>
          </p:cNvSpPr>
          <p:nvPr/>
        </p:nvSpPr>
        <p:spPr bwMode="auto">
          <a:xfrm>
            <a:off x="914400" y="47244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"/>
              <a:t>e</a:t>
            </a:r>
          </a:p>
        </p:txBody>
      </p:sp>
      <p:sp>
        <p:nvSpPr>
          <p:cNvPr id="16" name="Oval 32"/>
          <p:cNvSpPr>
            <a:spLocks noChangeArrowheads="1"/>
          </p:cNvSpPr>
          <p:nvPr/>
        </p:nvSpPr>
        <p:spPr bwMode="auto">
          <a:xfrm>
            <a:off x="914400" y="44958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"/>
              <a:t>e</a:t>
            </a:r>
          </a:p>
        </p:txBody>
      </p:sp>
      <p:sp>
        <p:nvSpPr>
          <p:cNvPr id="17" name="Oval 33"/>
          <p:cNvSpPr>
            <a:spLocks noChangeArrowheads="1"/>
          </p:cNvSpPr>
          <p:nvPr/>
        </p:nvSpPr>
        <p:spPr bwMode="auto">
          <a:xfrm>
            <a:off x="1143000" y="45720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"/>
              <a:t>e</a:t>
            </a:r>
          </a:p>
        </p:txBody>
      </p:sp>
      <p:sp>
        <p:nvSpPr>
          <p:cNvPr id="18" name="Oval 35"/>
          <p:cNvSpPr>
            <a:spLocks noChangeArrowheads="1"/>
          </p:cNvSpPr>
          <p:nvPr/>
        </p:nvSpPr>
        <p:spPr bwMode="auto">
          <a:xfrm>
            <a:off x="533400" y="3962400"/>
            <a:ext cx="1219200" cy="1295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Oval 36"/>
          <p:cNvSpPr>
            <a:spLocks noChangeArrowheads="1"/>
          </p:cNvSpPr>
          <p:nvPr/>
        </p:nvSpPr>
        <p:spPr bwMode="auto">
          <a:xfrm>
            <a:off x="7543800" y="3962400"/>
            <a:ext cx="1219200" cy="1295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0" name="Picture 29" descr="bus cou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2894" y="328863"/>
            <a:ext cx="4758232" cy="360677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52663" y="938463"/>
            <a:ext cx="39565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রাস্তার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পাশে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দাঁড়িয়ে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অন্যের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গাড়িতে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উঠার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গাড়ি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গোনা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04800" y="3962400"/>
            <a:ext cx="8534400" cy="1524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356937" y="5257800"/>
            <a:ext cx="8507457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সেকেণ্ডে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কতটি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ইলেকট্রন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পরিমাণ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প্রবাহিত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72084 -0.00555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75416 0.00556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77917 0.00555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7875 -0.05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" y="-2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77917 0.01667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" y="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77084 0.00556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" y="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3" grpId="0" animBg="1"/>
      <p:bldP spid="17" grpId="0" animBg="1"/>
      <p:bldP spid="18" grpId="0" animBg="1"/>
      <p:bldP spid="18" grpId="1" animBg="1"/>
      <p:bldP spid="19" grpId="0" animBg="1"/>
      <p:bldP spid="19" grpId="1" animBg="1"/>
      <p:bldP spid="32" grpId="0"/>
      <p:bldP spid="33" grpId="0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ame 2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728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5" name="Picture 24" descr="Triangle Formul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460974"/>
            <a:ext cx="4406350" cy="3796826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533400" y="1588168"/>
            <a:ext cx="3805989" cy="3705727"/>
            <a:chOff x="533400" y="1588168"/>
            <a:chExt cx="3805989" cy="3705727"/>
          </a:xfrm>
        </p:grpSpPr>
        <p:sp>
          <p:nvSpPr>
            <p:cNvPr id="26" name="Freeform 25"/>
            <p:cNvSpPr/>
            <p:nvPr/>
          </p:nvSpPr>
          <p:spPr>
            <a:xfrm>
              <a:off x="533400" y="1588168"/>
              <a:ext cx="3805989" cy="3705727"/>
            </a:xfrm>
            <a:custGeom>
              <a:avLst/>
              <a:gdLst>
                <a:gd name="connsiteX0" fmla="*/ 24063 w 3224463"/>
                <a:gd name="connsiteY0" fmla="*/ 0 h 3705727"/>
                <a:gd name="connsiteX1" fmla="*/ 24063 w 3224463"/>
                <a:gd name="connsiteY1" fmla="*/ 3705727 h 3705727"/>
                <a:gd name="connsiteX2" fmla="*/ 3200400 w 3224463"/>
                <a:gd name="connsiteY2" fmla="*/ 3657600 h 3705727"/>
                <a:gd name="connsiteX3" fmla="*/ 3224463 w 3224463"/>
                <a:gd name="connsiteY3" fmla="*/ 0 h 3705727"/>
                <a:gd name="connsiteX4" fmla="*/ 0 w 3224463"/>
                <a:gd name="connsiteY4" fmla="*/ 48127 h 370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4463" h="3705727">
                  <a:moveTo>
                    <a:pt x="24063" y="0"/>
                  </a:moveTo>
                  <a:lnTo>
                    <a:pt x="24063" y="3705727"/>
                  </a:lnTo>
                  <a:lnTo>
                    <a:pt x="3200400" y="3657600"/>
                  </a:lnTo>
                  <a:lnTo>
                    <a:pt x="3224463" y="0"/>
                  </a:lnTo>
                  <a:lnTo>
                    <a:pt x="0" y="48127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553452" y="2817812"/>
              <a:ext cx="3709737" cy="1588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53452" y="4037012"/>
              <a:ext cx="3709737" cy="1588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>
              <a:off x="757989" y="3429000"/>
              <a:ext cx="3657600" cy="1588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>
          <a:xfrm>
            <a:off x="986589" y="3048000"/>
            <a:ext cx="7889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0" y="1929825"/>
            <a:ext cx="1585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ৎ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5800" y="4343400"/>
            <a:ext cx="16530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প্রবাহ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71011" y="1929825"/>
            <a:ext cx="12634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Q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কুলম্ব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43200" y="3048000"/>
            <a:ext cx="13067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সেকেণ্ড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46685" y="4343400"/>
            <a:ext cx="17700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অ্যাম্পিয়ার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90800" y="609600"/>
            <a:ext cx="3999813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তড়ি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প্রবাহ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সূত্র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96526" y="2133600"/>
            <a:ext cx="7232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</a:t>
            </a:r>
            <a:endParaRPr lang="en-US" sz="5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18974" y="3733800"/>
            <a:ext cx="3770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</a:t>
            </a:r>
            <a:endParaRPr lang="en-US" sz="5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42974" y="3733800"/>
            <a:ext cx="3770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</a:t>
            </a:r>
            <a:endParaRPr lang="en-US" sz="5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15" grpId="0"/>
      <p:bldP spid="16" grpId="0"/>
      <p:bldP spid="17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07" y="1600200"/>
            <a:ext cx="4257556" cy="3689882"/>
          </a:xfrm>
          <a:prstGeom prst="rect">
            <a:avLst/>
          </a:prstGeom>
        </p:spPr>
      </p:pic>
      <p:pic>
        <p:nvPicPr>
          <p:cNvPr id="4" name="Picture 3" descr="Tabl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8233" y="1600200"/>
            <a:ext cx="4289093" cy="30275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7080" y="304800"/>
            <a:ext cx="6619120" cy="70788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তড়ি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ৎ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বর্তনীতে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ব্যবহৃত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উপকরণের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প্রতীক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377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>
            <a:off x="3276600" y="5027612"/>
            <a:ext cx="685800" cy="1588"/>
          </a:xfrm>
          <a:prstGeom prst="line">
            <a:avLst/>
          </a:prstGeom>
          <a:ln w="5715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ulb Clea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86926" y="1708806"/>
            <a:ext cx="990600" cy="15677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95457" y="304800"/>
            <a:ext cx="6524543" cy="70788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তড়ি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ৎ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প্রবাহ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এবং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বিভব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পার্থক্যের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সম্পর্ক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Ameter 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962400"/>
            <a:ext cx="1524000" cy="1524000"/>
          </a:xfrm>
          <a:prstGeom prst="rect">
            <a:avLst/>
          </a:prstGeom>
        </p:spPr>
      </p:pic>
      <p:grpSp>
        <p:nvGrpSpPr>
          <p:cNvPr id="2" name="Group 14"/>
          <p:cNvGrpSpPr/>
          <p:nvPr/>
        </p:nvGrpSpPr>
        <p:grpSpPr>
          <a:xfrm>
            <a:off x="2133600" y="4495800"/>
            <a:ext cx="1088408" cy="1398896"/>
            <a:chOff x="4267200" y="2971800"/>
            <a:chExt cx="1088408" cy="1398896"/>
          </a:xfrm>
        </p:grpSpPr>
        <p:cxnSp>
          <p:nvCxnSpPr>
            <p:cNvPr id="12" name="Straight Connector 11"/>
            <p:cNvCxnSpPr/>
            <p:nvPr/>
          </p:nvCxnSpPr>
          <p:spPr>
            <a:xfrm rot="16200000" flipH="1">
              <a:off x="4191000" y="3048000"/>
              <a:ext cx="685800" cy="5334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4746008" y="3761096"/>
              <a:ext cx="685800" cy="533400"/>
            </a:xfrm>
            <a:prstGeom prst="line">
              <a:avLst/>
            </a:prstGeom>
            <a:ln w="190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ameter cov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1965434" y="4876800"/>
            <a:ext cx="1405852" cy="593932"/>
          </a:xfrm>
          <a:prstGeom prst="rect">
            <a:avLst/>
          </a:prstGeom>
        </p:spPr>
      </p:pic>
      <p:pic>
        <p:nvPicPr>
          <p:cNvPr id="5" name="Picture 4" descr="light_bulb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152" y="1732869"/>
            <a:ext cx="1527048" cy="1527048"/>
          </a:xfrm>
          <a:prstGeom prst="rect">
            <a:avLst/>
          </a:prstGeom>
        </p:spPr>
      </p:pic>
      <p:pic>
        <p:nvPicPr>
          <p:cNvPr id="16" name="Picture 15" descr="Dry Cell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304334" y="4217330"/>
            <a:ext cx="878232" cy="1714500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7543800" y="3587366"/>
            <a:ext cx="762000" cy="754064"/>
            <a:chOff x="4191000" y="3051968"/>
            <a:chExt cx="762000" cy="754064"/>
          </a:xfrm>
        </p:grpSpPr>
        <p:pic>
          <p:nvPicPr>
            <p:cNvPr id="21" name="Picture 20" descr="electric-switch2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91000" y="3051968"/>
              <a:ext cx="762000" cy="754064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378568" y="3200400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O</a:t>
              </a:r>
              <a:endParaRPr lang="en-U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467168" y="3195376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F</a:t>
              </a:r>
              <a:endParaRPr lang="en-U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518248" y="3195376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F</a:t>
              </a:r>
              <a:endParaRPr lang="en-U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556936" y="3587366"/>
            <a:ext cx="762000" cy="756034"/>
            <a:chOff x="4724400" y="3505200"/>
            <a:chExt cx="762000" cy="756034"/>
          </a:xfrm>
        </p:grpSpPr>
        <p:pic>
          <p:nvPicPr>
            <p:cNvPr id="26" name="Picture 25" descr="electric-switch1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24400" y="3505200"/>
              <a:ext cx="762000" cy="756034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4932464" y="3898841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O</a:t>
              </a:r>
              <a:endParaRPr lang="en-US" sz="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13296" y="3898128"/>
              <a:ext cx="25840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N</a:t>
              </a:r>
              <a:endParaRPr lang="en-US" sz="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0" name="Freeform 29"/>
          <p:cNvSpPr/>
          <p:nvPr/>
        </p:nvSpPr>
        <p:spPr>
          <a:xfrm>
            <a:off x="5558589" y="4331368"/>
            <a:ext cx="2334127" cy="770021"/>
          </a:xfrm>
          <a:custGeom>
            <a:avLst/>
            <a:gdLst>
              <a:gd name="connsiteX0" fmla="*/ 0 w 2334127"/>
              <a:gd name="connsiteY0" fmla="*/ 770021 h 770021"/>
              <a:gd name="connsiteX1" fmla="*/ 2334127 w 2334127"/>
              <a:gd name="connsiteY1" fmla="*/ 770021 h 770021"/>
              <a:gd name="connsiteX2" fmla="*/ 2334127 w 2334127"/>
              <a:gd name="connsiteY2" fmla="*/ 0 h 770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34127" h="770021">
                <a:moveTo>
                  <a:pt x="0" y="770021"/>
                </a:moveTo>
                <a:lnTo>
                  <a:pt x="2334127" y="770021"/>
                </a:lnTo>
                <a:lnTo>
                  <a:pt x="2334127" y="0"/>
                </a:lnTo>
              </a:path>
            </a:pathLst>
          </a:custGeo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6256421" y="2895600"/>
            <a:ext cx="1612232" cy="713873"/>
          </a:xfrm>
          <a:custGeom>
            <a:avLst/>
            <a:gdLst>
              <a:gd name="connsiteX0" fmla="*/ 1612232 w 1612232"/>
              <a:gd name="connsiteY0" fmla="*/ 601579 h 601579"/>
              <a:gd name="connsiteX1" fmla="*/ 1612232 w 1612232"/>
              <a:gd name="connsiteY1" fmla="*/ 0 h 601579"/>
              <a:gd name="connsiteX2" fmla="*/ 0 w 1612232"/>
              <a:gd name="connsiteY2" fmla="*/ 24064 h 601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2232" h="601579">
                <a:moveTo>
                  <a:pt x="1612232" y="601579"/>
                </a:moveTo>
                <a:lnTo>
                  <a:pt x="1612232" y="0"/>
                </a:lnTo>
                <a:lnTo>
                  <a:pt x="0" y="24064"/>
                </a:lnTo>
              </a:path>
            </a:pathLst>
          </a:custGeo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1515979" y="3200400"/>
            <a:ext cx="4668253" cy="1756611"/>
          </a:xfrm>
          <a:custGeom>
            <a:avLst/>
            <a:gdLst>
              <a:gd name="connsiteX0" fmla="*/ 433137 w 4668253"/>
              <a:gd name="connsiteY0" fmla="*/ 1756611 h 1756611"/>
              <a:gd name="connsiteX1" fmla="*/ 0 w 4668253"/>
              <a:gd name="connsiteY1" fmla="*/ 1756611 h 1756611"/>
              <a:gd name="connsiteX2" fmla="*/ 0 w 4668253"/>
              <a:gd name="connsiteY2" fmla="*/ 649705 h 1756611"/>
              <a:gd name="connsiteX3" fmla="*/ 4644189 w 4668253"/>
              <a:gd name="connsiteY3" fmla="*/ 625642 h 1756611"/>
              <a:gd name="connsiteX4" fmla="*/ 4668253 w 4668253"/>
              <a:gd name="connsiteY4" fmla="*/ 0 h 1756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8253" h="1756611">
                <a:moveTo>
                  <a:pt x="433137" y="1756611"/>
                </a:moveTo>
                <a:lnTo>
                  <a:pt x="0" y="1756611"/>
                </a:lnTo>
                <a:lnTo>
                  <a:pt x="0" y="649705"/>
                </a:lnTo>
                <a:lnTo>
                  <a:pt x="4644189" y="625642"/>
                </a:lnTo>
                <a:lnTo>
                  <a:pt x="4668253" y="0"/>
                </a:lnTo>
              </a:path>
            </a:pathLst>
          </a:custGeom>
          <a:ln w="5715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890337" y="1419726"/>
            <a:ext cx="3537284" cy="2010068"/>
            <a:chOff x="890337" y="1419726"/>
            <a:chExt cx="3537284" cy="2010068"/>
          </a:xfrm>
        </p:grpSpPr>
        <p:sp>
          <p:nvSpPr>
            <p:cNvPr id="35" name="Freeform 34"/>
            <p:cNvSpPr/>
            <p:nvPr/>
          </p:nvSpPr>
          <p:spPr>
            <a:xfrm>
              <a:off x="890337" y="1419726"/>
              <a:ext cx="3537284" cy="1997242"/>
            </a:xfrm>
            <a:custGeom>
              <a:avLst/>
              <a:gdLst>
                <a:gd name="connsiteX0" fmla="*/ 0 w 3537284"/>
                <a:gd name="connsiteY0" fmla="*/ 0 h 1997242"/>
                <a:gd name="connsiteX1" fmla="*/ 0 w 3537284"/>
                <a:gd name="connsiteY1" fmla="*/ 1997242 h 1997242"/>
                <a:gd name="connsiteX2" fmla="*/ 3537284 w 3537284"/>
                <a:gd name="connsiteY2" fmla="*/ 1997242 h 1997242"/>
                <a:gd name="connsiteX3" fmla="*/ 3513221 w 3537284"/>
                <a:gd name="connsiteY3" fmla="*/ 24063 h 1997242"/>
                <a:gd name="connsiteX4" fmla="*/ 0 w 3537284"/>
                <a:gd name="connsiteY4" fmla="*/ 0 h 199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7284" h="1997242">
                  <a:moveTo>
                    <a:pt x="0" y="0"/>
                  </a:moveTo>
                  <a:lnTo>
                    <a:pt x="0" y="1997242"/>
                  </a:lnTo>
                  <a:lnTo>
                    <a:pt x="3537284" y="1997242"/>
                  </a:lnTo>
                  <a:lnTo>
                    <a:pt x="3513221" y="2406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914400" y="2438400"/>
              <a:ext cx="35052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5400000">
              <a:off x="2286000" y="2438400"/>
              <a:ext cx="19812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>
            <a:off x="886326" y="1676400"/>
            <a:ext cx="2464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(V)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14663" y="2610852"/>
            <a:ext cx="2140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প্রবাহ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(I)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276600" y="1676400"/>
            <a:ext cx="11416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5 V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276600" y="2667000"/>
            <a:ext cx="11190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5 A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Frame 4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325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471611" y="3529263"/>
            <a:ext cx="938463" cy="8382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Left Arrow 33"/>
          <p:cNvSpPr/>
          <p:nvPr/>
        </p:nvSpPr>
        <p:spPr>
          <a:xfrm>
            <a:off x="3429000" y="4114800"/>
            <a:ext cx="838200" cy="304800"/>
          </a:xfrm>
          <a:prstGeom prst="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1" grpId="0"/>
      <p:bldP spid="42" grpId="0"/>
      <p:bldP spid="43" grpId="0"/>
      <p:bldP spid="44" grpId="0"/>
      <p:bldP spid="33" grpId="0" animBg="1"/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>
            <a:off x="3276600" y="5027612"/>
            <a:ext cx="685800" cy="1588"/>
          </a:xfrm>
          <a:prstGeom prst="line">
            <a:avLst/>
          </a:prstGeom>
          <a:ln w="5715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ulb Clea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86926" y="1708806"/>
            <a:ext cx="990600" cy="15677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95457" y="304800"/>
            <a:ext cx="6524543" cy="70788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তড়ি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ৎ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প্রবাহ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এবং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বিভব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পার্থক্যের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সম্পর্ক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Ameter 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962400"/>
            <a:ext cx="1524000" cy="1524000"/>
          </a:xfrm>
          <a:prstGeom prst="rect">
            <a:avLst/>
          </a:prstGeom>
        </p:spPr>
      </p:pic>
      <p:grpSp>
        <p:nvGrpSpPr>
          <p:cNvPr id="2" name="Group 14"/>
          <p:cNvGrpSpPr/>
          <p:nvPr/>
        </p:nvGrpSpPr>
        <p:grpSpPr>
          <a:xfrm>
            <a:off x="2133600" y="4495800"/>
            <a:ext cx="1088408" cy="1398896"/>
            <a:chOff x="4267200" y="2971800"/>
            <a:chExt cx="1088408" cy="1398896"/>
          </a:xfrm>
        </p:grpSpPr>
        <p:cxnSp>
          <p:nvCxnSpPr>
            <p:cNvPr id="12" name="Straight Connector 11"/>
            <p:cNvCxnSpPr/>
            <p:nvPr/>
          </p:nvCxnSpPr>
          <p:spPr>
            <a:xfrm rot="16200000" flipH="1">
              <a:off x="4191000" y="3048000"/>
              <a:ext cx="685800" cy="5334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4746008" y="3761096"/>
              <a:ext cx="685800" cy="533400"/>
            </a:xfrm>
            <a:prstGeom prst="line">
              <a:avLst/>
            </a:prstGeom>
            <a:ln w="190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ameter cov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1965434" y="4876800"/>
            <a:ext cx="1405852" cy="593932"/>
          </a:xfrm>
          <a:prstGeom prst="rect">
            <a:avLst/>
          </a:prstGeom>
        </p:spPr>
      </p:pic>
      <p:pic>
        <p:nvPicPr>
          <p:cNvPr id="16" name="Picture 15" descr="Dry Cell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304334" y="4217330"/>
            <a:ext cx="878232" cy="1714500"/>
          </a:xfrm>
          <a:prstGeom prst="rect">
            <a:avLst/>
          </a:prstGeom>
        </p:spPr>
      </p:pic>
      <p:grpSp>
        <p:nvGrpSpPr>
          <p:cNvPr id="3" name="Group 19"/>
          <p:cNvGrpSpPr/>
          <p:nvPr/>
        </p:nvGrpSpPr>
        <p:grpSpPr>
          <a:xfrm>
            <a:off x="7543800" y="3587366"/>
            <a:ext cx="762000" cy="754064"/>
            <a:chOff x="4191000" y="3051968"/>
            <a:chExt cx="762000" cy="754064"/>
          </a:xfrm>
        </p:grpSpPr>
        <p:pic>
          <p:nvPicPr>
            <p:cNvPr id="21" name="Picture 20" descr="electric-switch2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91000" y="3051968"/>
              <a:ext cx="762000" cy="754064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378568" y="3200400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O</a:t>
              </a:r>
              <a:endParaRPr lang="en-U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467168" y="3195376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F</a:t>
              </a:r>
              <a:endParaRPr lang="en-U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518248" y="3195376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F</a:t>
              </a:r>
              <a:endParaRPr lang="en-U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24"/>
          <p:cNvGrpSpPr/>
          <p:nvPr/>
        </p:nvGrpSpPr>
        <p:grpSpPr>
          <a:xfrm>
            <a:off x="7556936" y="3587366"/>
            <a:ext cx="762000" cy="756034"/>
            <a:chOff x="4724400" y="3505200"/>
            <a:chExt cx="762000" cy="756034"/>
          </a:xfrm>
        </p:grpSpPr>
        <p:pic>
          <p:nvPicPr>
            <p:cNvPr id="26" name="Picture 25" descr="electric-switch1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24400" y="3505200"/>
              <a:ext cx="762000" cy="756034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4932464" y="3898841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O</a:t>
              </a:r>
              <a:endParaRPr lang="en-US" sz="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13296" y="3898128"/>
              <a:ext cx="25840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N</a:t>
              </a:r>
              <a:endParaRPr lang="en-US" sz="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0" name="Freeform 29"/>
          <p:cNvSpPr/>
          <p:nvPr/>
        </p:nvSpPr>
        <p:spPr>
          <a:xfrm>
            <a:off x="5558589" y="4331368"/>
            <a:ext cx="2334127" cy="770021"/>
          </a:xfrm>
          <a:custGeom>
            <a:avLst/>
            <a:gdLst>
              <a:gd name="connsiteX0" fmla="*/ 0 w 2334127"/>
              <a:gd name="connsiteY0" fmla="*/ 770021 h 770021"/>
              <a:gd name="connsiteX1" fmla="*/ 2334127 w 2334127"/>
              <a:gd name="connsiteY1" fmla="*/ 770021 h 770021"/>
              <a:gd name="connsiteX2" fmla="*/ 2334127 w 2334127"/>
              <a:gd name="connsiteY2" fmla="*/ 0 h 770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34127" h="770021">
                <a:moveTo>
                  <a:pt x="0" y="770021"/>
                </a:moveTo>
                <a:lnTo>
                  <a:pt x="2334127" y="770021"/>
                </a:lnTo>
                <a:lnTo>
                  <a:pt x="2334127" y="0"/>
                </a:lnTo>
              </a:path>
            </a:pathLst>
          </a:custGeo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1515979" y="3200400"/>
            <a:ext cx="4668253" cy="1756611"/>
          </a:xfrm>
          <a:custGeom>
            <a:avLst/>
            <a:gdLst>
              <a:gd name="connsiteX0" fmla="*/ 433137 w 4668253"/>
              <a:gd name="connsiteY0" fmla="*/ 1756611 h 1756611"/>
              <a:gd name="connsiteX1" fmla="*/ 0 w 4668253"/>
              <a:gd name="connsiteY1" fmla="*/ 1756611 h 1756611"/>
              <a:gd name="connsiteX2" fmla="*/ 0 w 4668253"/>
              <a:gd name="connsiteY2" fmla="*/ 649705 h 1756611"/>
              <a:gd name="connsiteX3" fmla="*/ 4644189 w 4668253"/>
              <a:gd name="connsiteY3" fmla="*/ 625642 h 1756611"/>
              <a:gd name="connsiteX4" fmla="*/ 4668253 w 4668253"/>
              <a:gd name="connsiteY4" fmla="*/ 0 h 1756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8253" h="1756611">
                <a:moveTo>
                  <a:pt x="433137" y="1756611"/>
                </a:moveTo>
                <a:lnTo>
                  <a:pt x="0" y="1756611"/>
                </a:lnTo>
                <a:lnTo>
                  <a:pt x="0" y="649705"/>
                </a:lnTo>
                <a:lnTo>
                  <a:pt x="4644189" y="625642"/>
                </a:lnTo>
                <a:lnTo>
                  <a:pt x="4668253" y="0"/>
                </a:lnTo>
              </a:path>
            </a:pathLst>
          </a:custGeom>
          <a:ln w="5715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39"/>
          <p:cNvGrpSpPr/>
          <p:nvPr/>
        </p:nvGrpSpPr>
        <p:grpSpPr>
          <a:xfrm>
            <a:off x="890337" y="1419726"/>
            <a:ext cx="3537284" cy="2010068"/>
            <a:chOff x="890337" y="1419726"/>
            <a:chExt cx="3537284" cy="2010068"/>
          </a:xfrm>
        </p:grpSpPr>
        <p:sp>
          <p:nvSpPr>
            <p:cNvPr id="35" name="Freeform 34"/>
            <p:cNvSpPr/>
            <p:nvPr/>
          </p:nvSpPr>
          <p:spPr>
            <a:xfrm>
              <a:off x="890337" y="1419726"/>
              <a:ext cx="3537284" cy="1997242"/>
            </a:xfrm>
            <a:custGeom>
              <a:avLst/>
              <a:gdLst>
                <a:gd name="connsiteX0" fmla="*/ 0 w 3537284"/>
                <a:gd name="connsiteY0" fmla="*/ 0 h 1997242"/>
                <a:gd name="connsiteX1" fmla="*/ 0 w 3537284"/>
                <a:gd name="connsiteY1" fmla="*/ 1997242 h 1997242"/>
                <a:gd name="connsiteX2" fmla="*/ 3537284 w 3537284"/>
                <a:gd name="connsiteY2" fmla="*/ 1997242 h 1997242"/>
                <a:gd name="connsiteX3" fmla="*/ 3513221 w 3537284"/>
                <a:gd name="connsiteY3" fmla="*/ 24063 h 1997242"/>
                <a:gd name="connsiteX4" fmla="*/ 0 w 3537284"/>
                <a:gd name="connsiteY4" fmla="*/ 0 h 199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37284" h="1997242">
                  <a:moveTo>
                    <a:pt x="0" y="0"/>
                  </a:moveTo>
                  <a:lnTo>
                    <a:pt x="0" y="1997242"/>
                  </a:lnTo>
                  <a:lnTo>
                    <a:pt x="3537284" y="1997242"/>
                  </a:lnTo>
                  <a:lnTo>
                    <a:pt x="3513221" y="2406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914400" y="2438400"/>
              <a:ext cx="35052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5400000">
              <a:off x="2286000" y="2438400"/>
              <a:ext cx="19812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>
            <a:off x="886326" y="1676400"/>
            <a:ext cx="2464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(V)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14663" y="2610852"/>
            <a:ext cx="2140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প্রবাহ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(I)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390781" y="1676400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3 V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276600" y="2667000"/>
            <a:ext cx="11190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0 A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Frame 4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325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3" name="Picture 32" descr="light_bul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4211" y="1752600"/>
            <a:ext cx="1524000" cy="1524000"/>
          </a:xfrm>
          <a:prstGeom prst="rect">
            <a:avLst/>
          </a:prstGeom>
        </p:spPr>
      </p:pic>
      <p:sp>
        <p:nvSpPr>
          <p:cNvPr id="31" name="Freeform 30"/>
          <p:cNvSpPr/>
          <p:nvPr/>
        </p:nvSpPr>
        <p:spPr>
          <a:xfrm>
            <a:off x="6256421" y="2895600"/>
            <a:ext cx="1612232" cy="713873"/>
          </a:xfrm>
          <a:custGeom>
            <a:avLst/>
            <a:gdLst>
              <a:gd name="connsiteX0" fmla="*/ 1612232 w 1612232"/>
              <a:gd name="connsiteY0" fmla="*/ 601579 h 601579"/>
              <a:gd name="connsiteX1" fmla="*/ 1612232 w 1612232"/>
              <a:gd name="connsiteY1" fmla="*/ 0 h 601579"/>
              <a:gd name="connsiteX2" fmla="*/ 0 w 1612232"/>
              <a:gd name="connsiteY2" fmla="*/ 24064 h 601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2232" h="601579">
                <a:moveTo>
                  <a:pt x="1612232" y="601579"/>
                </a:moveTo>
                <a:lnTo>
                  <a:pt x="1612232" y="0"/>
                </a:lnTo>
                <a:lnTo>
                  <a:pt x="0" y="24064"/>
                </a:lnTo>
              </a:path>
            </a:pathLst>
          </a:custGeo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 descr="Dry Cell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5924586" y="4217330"/>
            <a:ext cx="878232" cy="1714500"/>
          </a:xfrm>
          <a:prstGeom prst="rect">
            <a:avLst/>
          </a:prstGeom>
        </p:spPr>
      </p:pic>
      <p:sp>
        <p:nvSpPr>
          <p:cNvPr id="36" name="Freeform 35"/>
          <p:cNvSpPr/>
          <p:nvPr/>
        </p:nvSpPr>
        <p:spPr>
          <a:xfrm>
            <a:off x="7162800" y="4335379"/>
            <a:ext cx="729916" cy="770021"/>
          </a:xfrm>
          <a:custGeom>
            <a:avLst/>
            <a:gdLst>
              <a:gd name="connsiteX0" fmla="*/ 0 w 2334127"/>
              <a:gd name="connsiteY0" fmla="*/ 770021 h 770021"/>
              <a:gd name="connsiteX1" fmla="*/ 2334127 w 2334127"/>
              <a:gd name="connsiteY1" fmla="*/ 770021 h 770021"/>
              <a:gd name="connsiteX2" fmla="*/ 2334127 w 2334127"/>
              <a:gd name="connsiteY2" fmla="*/ 0 h 770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34127" h="770021">
                <a:moveTo>
                  <a:pt x="0" y="770021"/>
                </a:moveTo>
                <a:lnTo>
                  <a:pt x="2334127" y="770021"/>
                </a:lnTo>
                <a:lnTo>
                  <a:pt x="2334127" y="0"/>
                </a:lnTo>
              </a:path>
            </a:pathLst>
          </a:custGeo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371600" y="5663625"/>
            <a:ext cx="6088526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পেলে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প্রবাহ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পাচ্ছে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0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3" grpId="0"/>
      <p:bldP spid="44" grpId="0"/>
      <p:bldP spid="36" grpId="0" animBg="1"/>
      <p:bldP spid="3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77647" y="256674"/>
            <a:ext cx="7704353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তড়ি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ৎ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প্রবাহ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এবং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বিভব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পার্থক্যের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সম্পর্কঃ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ও’মের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সূত্র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Frame 1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325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8" name="Picture 6" descr="oh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4638" y="990600"/>
            <a:ext cx="3763962" cy="472440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152400" y="5743074"/>
            <a:ext cx="3943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জর্জ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সাইমম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ও’ম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(১৭৮৭ - ১৮৩৫)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38600" y="1371600"/>
            <a:ext cx="4948791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000" dirty="0" smtClean="0">
                <a:latin typeface="NikoshBAN" pitchFamily="2" charset="0"/>
                <a:cs typeface="NikoshBAN" pitchFamily="2" charset="0"/>
              </a:rPr>
              <a:t>“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স্থির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পরিবাহীর</a:t>
            </a:r>
            <a:endParaRPr lang="en-US" sz="3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মধ্য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তড়ি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প্রবাহ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ঐ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পরিবাহীর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দুই</a:t>
            </a:r>
            <a:endParaRPr lang="en-US" sz="3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প্রান্তের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বিভব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পার্থক্যের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সমানুপাতিক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”</a:t>
            </a:r>
            <a:endParaRPr lang="en-US" sz="3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4251159" y="2895600"/>
            <a:ext cx="4325755" cy="1056620"/>
            <a:chOff x="4251159" y="2895600"/>
            <a:chExt cx="4325755" cy="1056620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4648200" y="3429000"/>
              <a:ext cx="35052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4377086" y="3429000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US" sz="2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153400" y="3429000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US" sz="2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251159" y="2895600"/>
              <a:ext cx="5571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V</a:t>
              </a:r>
              <a:r>
                <a:rPr lang="en-US" sz="2800" baseline="-25000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US" sz="2800" baseline="-25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924800" y="2895600"/>
              <a:ext cx="5838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latin typeface="Arial" pitchFamily="34" charset="0"/>
                  <a:cs typeface="Arial" pitchFamily="34" charset="0"/>
                </a:rPr>
                <a:t>V</a:t>
              </a:r>
              <a:r>
                <a:rPr lang="en-US" sz="2800" baseline="-25000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US" sz="2800" baseline="-25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4038600" y="4038600"/>
            <a:ext cx="4808111" cy="13849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 B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পরিবাহীর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প্রান্তে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বিভব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যথাক্রমে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en-US" sz="2800" baseline="-25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en-US" sz="2800" baseline="-25000" dirty="0" smtClean="0">
                <a:latin typeface="Arial" pitchFamily="34" charset="0"/>
                <a:cs typeface="Arial" pitchFamily="34" charset="0"/>
              </a:rPr>
              <a:t>B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en-US" sz="2800" baseline="-25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&gt;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en-US" sz="2800" baseline="-25000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প্রান্তের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বিভব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পার্থক্যে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V = V</a:t>
            </a:r>
            <a:r>
              <a:rPr lang="en-US" sz="2800" baseline="-25000" dirty="0" smtClean="0">
                <a:latin typeface="Arial" pitchFamily="34" charset="0"/>
                <a:cs typeface="Arial" pitchFamily="34" charset="0"/>
              </a:rPr>
              <a:t>A 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en-US" sz="2800" baseline="-25000" dirty="0" smtClean="0">
                <a:latin typeface="Arial" pitchFamily="34" charset="0"/>
                <a:cs typeface="Arial" pitchFamily="34" charset="0"/>
              </a:rPr>
              <a:t>B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648200" y="5678269"/>
            <a:ext cx="160332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  <a:sym typeface="Symbol"/>
              </a:rPr>
              <a:t>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I </a:t>
            </a:r>
            <a:r>
              <a:rPr lang="en-US" sz="3600" dirty="0" smtClean="0">
                <a:latin typeface="Arial" pitchFamily="34" charset="0"/>
                <a:cs typeface="Arial" pitchFamily="34" charset="0"/>
                <a:sym typeface="Symbol"/>
              </a:rPr>
              <a:t> V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553200" y="5678269"/>
            <a:ext cx="198451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I </a:t>
            </a:r>
            <a:r>
              <a:rPr lang="en-US" sz="3600" dirty="0" smtClean="0">
                <a:latin typeface="Arial" pitchFamily="34" charset="0"/>
                <a:cs typeface="Arial" pitchFamily="34" charset="0"/>
                <a:sym typeface="Symbol"/>
              </a:rPr>
              <a:t>= RV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2" grpId="0" animBg="1"/>
      <p:bldP spid="32" grpId="0" animBg="1"/>
      <p:bldP spid="34" grpId="0" animBg="1"/>
      <p:bldP spid="3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 descr="Graph Sheet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295400"/>
            <a:ext cx="4724400" cy="4713626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2614863" y="5129463"/>
            <a:ext cx="3429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6200000">
            <a:off x="901157" y="3434222"/>
            <a:ext cx="3429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704474" y="381000"/>
            <a:ext cx="5944256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তড়ি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প্রবাহ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–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বিভব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লেখচিত্র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9800" y="3124200"/>
            <a:ext cx="312906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endParaRPr lang="en-US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0" y="5257800"/>
            <a:ext cx="492443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</a:t>
            </a:r>
            <a:endParaRPr lang="en-US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642937" y="1929063"/>
            <a:ext cx="3276600" cy="32004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ame 4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1421" y="152400"/>
            <a:ext cx="2717411" cy="9233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1805049" y="1219200"/>
            <a:ext cx="5662551" cy="3124200"/>
            <a:chOff x="1805049" y="1219200"/>
            <a:chExt cx="5662551" cy="3124200"/>
          </a:xfrm>
        </p:grpSpPr>
        <p:sp>
          <p:nvSpPr>
            <p:cNvPr id="16" name="Line 3"/>
            <p:cNvSpPr>
              <a:spLocks noChangeShapeType="1"/>
            </p:cNvSpPr>
            <p:nvPr/>
          </p:nvSpPr>
          <p:spPr bwMode="auto">
            <a:xfrm flipH="1">
              <a:off x="5867400" y="4027487"/>
              <a:ext cx="158273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4"/>
            <p:cNvSpPr>
              <a:spLocks noChangeShapeType="1"/>
            </p:cNvSpPr>
            <p:nvPr/>
          </p:nvSpPr>
          <p:spPr bwMode="auto">
            <a:xfrm flipV="1">
              <a:off x="3947527" y="4027487"/>
              <a:ext cx="1371600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6"/>
            <p:cNvSpPr>
              <a:spLocks noChangeShapeType="1"/>
            </p:cNvSpPr>
            <p:nvPr/>
          </p:nvSpPr>
          <p:spPr bwMode="auto">
            <a:xfrm flipH="1" flipV="1">
              <a:off x="2051050" y="4027487"/>
              <a:ext cx="12801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7"/>
            <p:cNvSpPr>
              <a:spLocks noChangeShapeType="1"/>
            </p:cNvSpPr>
            <p:nvPr/>
          </p:nvSpPr>
          <p:spPr bwMode="auto">
            <a:xfrm>
              <a:off x="5148263" y="4027487"/>
              <a:ext cx="2889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AutoShape 8"/>
            <p:cNvSpPr>
              <a:spLocks noChangeArrowheads="1"/>
            </p:cNvSpPr>
            <p:nvPr/>
          </p:nvSpPr>
          <p:spPr bwMode="auto">
            <a:xfrm>
              <a:off x="3319462" y="3711574"/>
              <a:ext cx="631826" cy="631826"/>
            </a:xfrm>
            <a:prstGeom prst="flowChartSummingJunction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10"/>
            <p:cNvSpPr>
              <a:spLocks noChangeShapeType="1"/>
            </p:cNvSpPr>
            <p:nvPr/>
          </p:nvSpPr>
          <p:spPr bwMode="auto">
            <a:xfrm>
              <a:off x="2051050" y="1435100"/>
              <a:ext cx="26638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11"/>
            <p:cNvSpPr>
              <a:spLocks noChangeShapeType="1"/>
            </p:cNvSpPr>
            <p:nvPr/>
          </p:nvSpPr>
          <p:spPr bwMode="auto">
            <a:xfrm>
              <a:off x="4859338" y="1435100"/>
              <a:ext cx="259238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12"/>
            <p:cNvSpPr>
              <a:spLocks noChangeShapeType="1"/>
            </p:cNvSpPr>
            <p:nvPr/>
          </p:nvSpPr>
          <p:spPr bwMode="auto">
            <a:xfrm flipH="1">
              <a:off x="2051050" y="1435100"/>
              <a:ext cx="0" cy="914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13"/>
            <p:cNvSpPr>
              <a:spLocks noChangeShapeType="1"/>
            </p:cNvSpPr>
            <p:nvPr/>
          </p:nvSpPr>
          <p:spPr bwMode="auto">
            <a:xfrm>
              <a:off x="7451725" y="1447800"/>
              <a:ext cx="0" cy="914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16"/>
            <p:cNvSpPr>
              <a:spLocks noChangeShapeType="1"/>
            </p:cNvSpPr>
            <p:nvPr/>
          </p:nvSpPr>
          <p:spPr bwMode="auto">
            <a:xfrm>
              <a:off x="4714875" y="1219200"/>
              <a:ext cx="0" cy="431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17"/>
            <p:cNvSpPr>
              <a:spLocks noChangeShapeType="1"/>
            </p:cNvSpPr>
            <p:nvPr/>
          </p:nvSpPr>
          <p:spPr bwMode="auto">
            <a:xfrm>
              <a:off x="4859338" y="1290637"/>
              <a:ext cx="0" cy="2873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24"/>
            <p:cNvSpPr>
              <a:spLocks noChangeShapeType="1"/>
            </p:cNvSpPr>
            <p:nvPr/>
          </p:nvSpPr>
          <p:spPr bwMode="auto">
            <a:xfrm flipV="1">
              <a:off x="4038600" y="2209800"/>
              <a:ext cx="1657350" cy="142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Oval 25"/>
            <p:cNvSpPr>
              <a:spLocks noChangeArrowheads="1"/>
            </p:cNvSpPr>
            <p:nvPr/>
          </p:nvSpPr>
          <p:spPr bwMode="auto">
            <a:xfrm>
              <a:off x="4489450" y="1758699"/>
              <a:ext cx="808038" cy="8080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sz="4000" b="1" dirty="0" smtClean="0">
                  <a:solidFill>
                    <a:srgbClr val="FF0066"/>
                  </a:solidFill>
                </a:rPr>
                <a:t>V</a:t>
              </a:r>
              <a:endParaRPr lang="en-GB" sz="4000" b="1" dirty="0">
                <a:solidFill>
                  <a:srgbClr val="FF0066"/>
                </a:solidFill>
              </a:endParaRPr>
            </a:p>
          </p:txBody>
        </p:sp>
        <p:sp>
          <p:nvSpPr>
            <p:cNvPr id="38" name="Line 27"/>
            <p:cNvSpPr>
              <a:spLocks noChangeShapeType="1"/>
            </p:cNvSpPr>
            <p:nvPr/>
          </p:nvSpPr>
          <p:spPr bwMode="auto">
            <a:xfrm rot="21420000" flipH="1">
              <a:off x="5653071" y="1435100"/>
              <a:ext cx="45719" cy="7747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Block Arc 41"/>
            <p:cNvSpPr/>
            <p:nvPr/>
          </p:nvSpPr>
          <p:spPr>
            <a:xfrm rot="1432684">
              <a:off x="5423474" y="3866688"/>
              <a:ext cx="498411" cy="470274"/>
            </a:xfrm>
            <a:prstGeom prst="blockArc">
              <a:avLst>
                <a:gd name="adj1" fmla="val 10800000"/>
                <a:gd name="adj2" fmla="val 18767845"/>
                <a:gd name="adj3" fmla="val 1583"/>
              </a:avLst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5329188" y="3672840"/>
              <a:ext cx="670560" cy="67056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Line 27"/>
            <p:cNvSpPr>
              <a:spLocks noChangeShapeType="1"/>
            </p:cNvSpPr>
            <p:nvPr/>
          </p:nvSpPr>
          <p:spPr bwMode="auto">
            <a:xfrm rot="21420000" flipH="1">
              <a:off x="4034779" y="1448466"/>
              <a:ext cx="45719" cy="7747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13"/>
            <p:cNvSpPr>
              <a:spLocks noChangeShapeType="1"/>
            </p:cNvSpPr>
            <p:nvPr/>
          </p:nvSpPr>
          <p:spPr bwMode="auto">
            <a:xfrm>
              <a:off x="7467600" y="3120189"/>
              <a:ext cx="0" cy="914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Line 13"/>
            <p:cNvSpPr>
              <a:spLocks noChangeShapeType="1"/>
            </p:cNvSpPr>
            <p:nvPr/>
          </p:nvSpPr>
          <p:spPr bwMode="auto">
            <a:xfrm rot="1740000">
              <a:off x="7262027" y="2340543"/>
              <a:ext cx="0" cy="82296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oval" w="med" len="med"/>
              <a:tailEnd type="oval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Line 12"/>
            <p:cNvSpPr>
              <a:spLocks noChangeShapeType="1"/>
            </p:cNvSpPr>
            <p:nvPr/>
          </p:nvSpPr>
          <p:spPr bwMode="auto">
            <a:xfrm flipH="1">
              <a:off x="2033337" y="3124200"/>
              <a:ext cx="0" cy="914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1805049" y="2358242"/>
              <a:ext cx="427512" cy="795646"/>
            </a:xfrm>
            <a:custGeom>
              <a:avLst/>
              <a:gdLst>
                <a:gd name="connsiteX0" fmla="*/ 249382 w 427512"/>
                <a:gd name="connsiteY0" fmla="*/ 0 h 795646"/>
                <a:gd name="connsiteX1" fmla="*/ 0 w 427512"/>
                <a:gd name="connsiteY1" fmla="*/ 130628 h 795646"/>
                <a:gd name="connsiteX2" fmla="*/ 415637 w 427512"/>
                <a:gd name="connsiteY2" fmla="*/ 296883 h 795646"/>
                <a:gd name="connsiteX3" fmla="*/ 0 w 427512"/>
                <a:gd name="connsiteY3" fmla="*/ 498763 h 795646"/>
                <a:gd name="connsiteX4" fmla="*/ 427512 w 427512"/>
                <a:gd name="connsiteY4" fmla="*/ 593766 h 795646"/>
                <a:gd name="connsiteX5" fmla="*/ 213756 w 427512"/>
                <a:gd name="connsiteY5" fmla="*/ 795646 h 795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7512" h="795646">
                  <a:moveTo>
                    <a:pt x="249382" y="0"/>
                  </a:moveTo>
                  <a:lnTo>
                    <a:pt x="0" y="130628"/>
                  </a:lnTo>
                  <a:lnTo>
                    <a:pt x="415637" y="296883"/>
                  </a:lnTo>
                  <a:lnTo>
                    <a:pt x="0" y="498763"/>
                  </a:lnTo>
                  <a:lnTo>
                    <a:pt x="427512" y="593766"/>
                  </a:lnTo>
                  <a:lnTo>
                    <a:pt x="213756" y="795646"/>
                  </a:ln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685800" y="4678740"/>
            <a:ext cx="7806945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প্রদর্শিত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বর্তনীতে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উপকরণ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গুলোর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ঐ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বর্তনীর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মধ্য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5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সেকেণ্ডে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10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কুলম্ব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চলাচল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প্রবাহ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ame 4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26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14516" y="616803"/>
            <a:ext cx="1795684" cy="83099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spc="3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spc="3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6978" y="2020669"/>
            <a:ext cx="4071949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তড়ি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প্রবাহ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6978" y="2991535"/>
            <a:ext cx="7741222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তড়ি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প্রবাহের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ইলেকট্রন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প্রবাহের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978" y="3962400"/>
            <a:ext cx="3166251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ও’মের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2871" y="457200"/>
            <a:ext cx="2353529" cy="83099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1002" y="4419600"/>
            <a:ext cx="5593198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উপরোক্ত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বর্তনীর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রোধকের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রোধ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377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422525" y="1524000"/>
            <a:ext cx="3673475" cy="2410326"/>
            <a:chOff x="2422525" y="1856874"/>
            <a:chExt cx="3673475" cy="2410326"/>
          </a:xfrm>
        </p:grpSpPr>
        <p:grpSp>
          <p:nvGrpSpPr>
            <p:cNvPr id="21" name="Group 20"/>
            <p:cNvGrpSpPr/>
            <p:nvPr/>
          </p:nvGrpSpPr>
          <p:grpSpPr>
            <a:xfrm>
              <a:off x="2422525" y="1856874"/>
              <a:ext cx="3673475" cy="2410326"/>
              <a:chOff x="2422525" y="1856874"/>
              <a:chExt cx="3673475" cy="2410326"/>
            </a:xfrm>
          </p:grpSpPr>
          <p:sp>
            <p:nvSpPr>
              <p:cNvPr id="5" name="Line 2"/>
              <p:cNvSpPr>
                <a:spLocks noChangeShapeType="1"/>
              </p:cNvSpPr>
              <p:nvPr/>
            </p:nvSpPr>
            <p:spPr bwMode="auto">
              <a:xfrm flipH="1">
                <a:off x="2784475" y="2106613"/>
                <a:ext cx="1587" cy="576262"/>
              </a:xfrm>
              <a:prstGeom prst="line">
                <a:avLst/>
              </a:prstGeom>
              <a:noFill/>
              <a:ln w="38100">
                <a:solidFill>
                  <a:srgbClr val="FF00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Line 3"/>
              <p:cNvSpPr>
                <a:spLocks noChangeShapeType="1"/>
              </p:cNvSpPr>
              <p:nvPr/>
            </p:nvSpPr>
            <p:spPr bwMode="auto">
              <a:xfrm flipH="1">
                <a:off x="2782887" y="3979863"/>
                <a:ext cx="576263" cy="0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Line 4"/>
              <p:cNvSpPr>
                <a:spLocks noChangeShapeType="1"/>
              </p:cNvSpPr>
              <p:nvPr/>
            </p:nvSpPr>
            <p:spPr bwMode="auto">
              <a:xfrm>
                <a:off x="4006850" y="3979863"/>
                <a:ext cx="936625" cy="0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 rot="360000">
                <a:off x="4177031" y="1856874"/>
                <a:ext cx="45719" cy="48736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Line 6"/>
              <p:cNvSpPr>
                <a:spLocks noChangeShapeType="1"/>
              </p:cNvSpPr>
              <p:nvPr/>
            </p:nvSpPr>
            <p:spPr bwMode="auto">
              <a:xfrm>
                <a:off x="4438650" y="1964489"/>
                <a:ext cx="0" cy="27432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Line 8"/>
              <p:cNvSpPr>
                <a:spLocks noChangeShapeType="1"/>
              </p:cNvSpPr>
              <p:nvPr/>
            </p:nvSpPr>
            <p:spPr bwMode="auto">
              <a:xfrm>
                <a:off x="3862387" y="2106613"/>
                <a:ext cx="360363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AutoShape 9"/>
              <p:cNvSpPr>
                <a:spLocks noChangeArrowheads="1"/>
              </p:cNvSpPr>
              <p:nvPr/>
            </p:nvSpPr>
            <p:spPr bwMode="auto">
              <a:xfrm>
                <a:off x="3359150" y="3690938"/>
                <a:ext cx="647700" cy="576262"/>
              </a:xfrm>
              <a:prstGeom prst="flowChartSummingJunction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AutoShape 10"/>
              <p:cNvSpPr>
                <a:spLocks noChangeArrowheads="1"/>
              </p:cNvSpPr>
              <p:nvPr/>
            </p:nvSpPr>
            <p:spPr bwMode="auto">
              <a:xfrm>
                <a:off x="4943475" y="3690938"/>
                <a:ext cx="647700" cy="576262"/>
              </a:xfrm>
              <a:prstGeom prst="flowChartSummingJunction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11"/>
              <p:cNvSpPr>
                <a:spLocks noChangeShapeType="1"/>
              </p:cNvSpPr>
              <p:nvPr/>
            </p:nvSpPr>
            <p:spPr bwMode="auto">
              <a:xfrm>
                <a:off x="2781300" y="2106613"/>
                <a:ext cx="1441450" cy="0"/>
              </a:xfrm>
              <a:prstGeom prst="line">
                <a:avLst/>
              </a:prstGeom>
              <a:noFill/>
              <a:ln w="38100">
                <a:solidFill>
                  <a:srgbClr val="FF00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12"/>
              <p:cNvSpPr>
                <a:spLocks noChangeShapeType="1"/>
              </p:cNvSpPr>
              <p:nvPr/>
            </p:nvSpPr>
            <p:spPr bwMode="auto">
              <a:xfrm>
                <a:off x="4481512" y="2106613"/>
                <a:ext cx="1584325" cy="0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 flipH="1">
                <a:off x="2782887" y="3332163"/>
                <a:ext cx="1588" cy="647700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14"/>
              <p:cNvSpPr>
                <a:spLocks noChangeShapeType="1"/>
              </p:cNvSpPr>
              <p:nvPr/>
            </p:nvSpPr>
            <p:spPr bwMode="auto">
              <a:xfrm>
                <a:off x="6096000" y="2106613"/>
                <a:ext cx="0" cy="1873250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15"/>
              <p:cNvSpPr>
                <a:spLocks noChangeShapeType="1"/>
              </p:cNvSpPr>
              <p:nvPr/>
            </p:nvSpPr>
            <p:spPr bwMode="auto">
              <a:xfrm flipH="1">
                <a:off x="5591175" y="3979863"/>
                <a:ext cx="504825" cy="0"/>
              </a:xfrm>
              <a:prstGeom prst="line">
                <a:avLst/>
              </a:prstGeom>
              <a:noFill/>
              <a:ln w="38100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Oval 31"/>
              <p:cNvSpPr>
                <a:spLocks noChangeArrowheads="1"/>
              </p:cNvSpPr>
              <p:nvPr/>
            </p:nvSpPr>
            <p:spPr bwMode="auto">
              <a:xfrm>
                <a:off x="2422525" y="2682875"/>
                <a:ext cx="720725" cy="649288"/>
              </a:xfrm>
              <a:prstGeom prst="ellipse">
                <a:avLst/>
              </a:prstGeom>
              <a:solidFill>
                <a:srgbClr val="0070C0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GB" sz="3600">
                    <a:solidFill>
                      <a:schemeClr val="bg1"/>
                    </a:solidFill>
                  </a:rPr>
                  <a:t>A</a:t>
                </a: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3449242" y="2138277"/>
              <a:ext cx="1664011" cy="1131637"/>
              <a:chOff x="3449242" y="2138277"/>
              <a:chExt cx="1664011" cy="1131637"/>
            </a:xfrm>
          </p:grpSpPr>
          <p:sp>
            <p:nvSpPr>
              <p:cNvPr id="22" name="Line 24"/>
              <p:cNvSpPr>
                <a:spLocks noChangeShapeType="1"/>
              </p:cNvSpPr>
              <p:nvPr/>
            </p:nvSpPr>
            <p:spPr bwMode="auto">
              <a:xfrm flipV="1">
                <a:off x="3453063" y="2912977"/>
                <a:ext cx="1657350" cy="1428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Oval 25"/>
              <p:cNvSpPr>
                <a:spLocks noChangeArrowheads="1"/>
              </p:cNvSpPr>
              <p:nvPr/>
            </p:nvSpPr>
            <p:spPr bwMode="auto">
              <a:xfrm>
                <a:off x="3903913" y="2461876"/>
                <a:ext cx="808038" cy="80803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GB" sz="4000" b="1" dirty="0" smtClean="0">
                    <a:solidFill>
                      <a:srgbClr val="FF0066"/>
                    </a:solidFill>
                  </a:rPr>
                  <a:t>V</a:t>
                </a:r>
                <a:endParaRPr lang="en-GB" sz="4000" b="1" dirty="0">
                  <a:solidFill>
                    <a:srgbClr val="FF0066"/>
                  </a:solidFill>
                </a:endParaRPr>
              </a:p>
            </p:txBody>
          </p:sp>
          <p:sp>
            <p:nvSpPr>
              <p:cNvPr id="24" name="Line 27"/>
              <p:cNvSpPr>
                <a:spLocks noChangeShapeType="1"/>
              </p:cNvSpPr>
              <p:nvPr/>
            </p:nvSpPr>
            <p:spPr bwMode="auto">
              <a:xfrm rot="21420000" flipH="1">
                <a:off x="5067534" y="2138277"/>
                <a:ext cx="45719" cy="7747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Line 27"/>
              <p:cNvSpPr>
                <a:spLocks noChangeShapeType="1"/>
              </p:cNvSpPr>
              <p:nvPr/>
            </p:nvSpPr>
            <p:spPr bwMode="auto">
              <a:xfrm rot="21420000" flipH="1">
                <a:off x="3449242" y="2151643"/>
                <a:ext cx="45719" cy="7747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4495800" y="1828800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12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88494" y="2438400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5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hank P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742950"/>
            <a:ext cx="7162800" cy="5372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456</Words>
  <Application>Microsoft Office PowerPoint</Application>
  <PresentationFormat>On-screen Show (4:3)</PresentationFormat>
  <Paragraphs>154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Personal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252</cp:revision>
  <dcterms:created xsi:type="dcterms:W3CDTF">2013-07-05T08:16:07Z</dcterms:created>
  <dcterms:modified xsi:type="dcterms:W3CDTF">2013-07-08T17:32:18Z</dcterms:modified>
</cp:coreProperties>
</file>