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85" r:id="rId2"/>
    <p:sldId id="286" r:id="rId3"/>
    <p:sldId id="284" r:id="rId4"/>
    <p:sldId id="276" r:id="rId5"/>
    <p:sldId id="282" r:id="rId6"/>
    <p:sldId id="283" r:id="rId7"/>
    <p:sldId id="277" r:id="rId8"/>
    <p:sldId id="256" r:id="rId9"/>
    <p:sldId id="257" r:id="rId10"/>
    <p:sldId id="273" r:id="rId11"/>
    <p:sldId id="270" r:id="rId12"/>
    <p:sldId id="271" r:id="rId13"/>
    <p:sldId id="258" r:id="rId14"/>
    <p:sldId id="269" r:id="rId15"/>
    <p:sldId id="260" r:id="rId16"/>
    <p:sldId id="262" r:id="rId17"/>
    <p:sldId id="263" r:id="rId18"/>
    <p:sldId id="272" r:id="rId19"/>
    <p:sldId id="264" r:id="rId20"/>
    <p:sldId id="265" r:id="rId21"/>
    <p:sldId id="266" r:id="rId22"/>
    <p:sldId id="267" r:id="rId23"/>
    <p:sldId id="278" r:id="rId24"/>
    <p:sldId id="274" r:id="rId25"/>
    <p:sldId id="275" r:id="rId26"/>
    <p:sldId id="281" r:id="rId27"/>
    <p:sldId id="287" r:id="rId28"/>
    <p:sldId id="289" r:id="rId29"/>
    <p:sldId id="280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A9C5B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12.wmf"/><Relationship Id="rId4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3E228BF-6F40-4B49-8F13-DDF7017FC8E5}" type="datetimeFigureOut">
              <a:rPr lang="en-US"/>
              <a:pPr>
                <a:defRPr/>
              </a:pPr>
              <a:t>27-Jun-13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36C5291-01A8-45F4-9CF7-6C076002F4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DCDA1-BE74-4676-A369-E9A2C7274612}" type="datetimeFigureOut">
              <a:rPr lang="en-US"/>
              <a:pPr>
                <a:defRPr/>
              </a:pPr>
              <a:t>27-Jun-13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67DA7-36D6-4206-9DEC-E32AE8875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B8C7380-00BC-48B8-8464-7404FEB8E179}" type="datetimeFigureOut">
              <a:rPr lang="en-US"/>
              <a:pPr>
                <a:defRPr/>
              </a:pPr>
              <a:t>27-Jun-13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63FF7B-FAE4-40D4-9625-7198D3BB5F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2E3EA-9678-4284-A4DC-DFC2BCDB67E6}" type="datetimeFigureOut">
              <a:rPr lang="en-US"/>
              <a:pPr>
                <a:defRPr/>
              </a:pPr>
              <a:t>27-Jun-13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51C42-6968-4948-AD7E-2FC52789C0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DC4AD6-B7AB-430E-AE0C-982319700567}" type="datetimeFigureOut">
              <a:rPr lang="en-US"/>
              <a:pPr>
                <a:defRPr/>
              </a:pPr>
              <a:t>27-Jun-13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BAB013F-C66E-47DA-BCD7-172153D73D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B49EB-8D87-4184-BFB5-B8EEFA0A616B}" type="datetimeFigureOut">
              <a:rPr lang="en-US"/>
              <a:pPr>
                <a:defRPr/>
              </a:pPr>
              <a:t>27-Jun-13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11728-041A-4851-AFAC-FD759284A8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B5733F-C205-47A4-90EC-17AB6B84E259}" type="datetimeFigureOut">
              <a:rPr lang="en-US"/>
              <a:pPr>
                <a:defRPr/>
              </a:pPr>
              <a:t>27-Jun-13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9F2134A-E321-4A2A-938F-540CD2EAC7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A85825C-43E1-41FF-9EA4-A38976FB09C0}" type="datetimeFigureOut">
              <a:rPr lang="en-US"/>
              <a:pPr>
                <a:defRPr/>
              </a:pPr>
              <a:t>27-Jun-13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1340526-32E6-44DE-8D33-790D1A0D03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2FFFD73-D940-49C2-85EF-CE43E067CEB4}" type="datetimeFigureOut">
              <a:rPr lang="en-US"/>
              <a:pPr>
                <a:defRPr/>
              </a:pPr>
              <a:t>27-Jun-13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EBD7D9-0447-4E69-9E77-FD32826BF2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330EE-417D-45A0-8C31-2359855351F2}" type="datetimeFigureOut">
              <a:rPr lang="en-US"/>
              <a:pPr>
                <a:defRPr/>
              </a:pPr>
              <a:t>27-Jun-13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F0F93-FF69-4ED2-9BB9-E6FAA1D53F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A0589-F728-42E6-B6DE-F36BD900D8DD}" type="datetimeFigureOut">
              <a:rPr lang="en-US"/>
              <a:pPr>
                <a:defRPr/>
              </a:pPr>
              <a:t>27-Jun-13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4537C-834A-4542-AF5F-C682A1DF78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5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09F794F-91BB-4E31-BD30-381238D9D815}" type="datetimeFigureOut">
              <a:rPr lang="en-US"/>
              <a:pPr>
                <a:defRPr/>
              </a:pPr>
              <a:t>27-Jun-13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9411460-CAEE-4460-A561-6C5FFF3BA0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6" r:id="rId2"/>
    <p:sldLayoutId id="2147483732" r:id="rId3"/>
    <p:sldLayoutId id="2147483727" r:id="rId4"/>
    <p:sldLayoutId id="2147483733" r:id="rId5"/>
    <p:sldLayoutId id="2147483728" r:id="rId6"/>
    <p:sldLayoutId id="2147483734" r:id="rId7"/>
    <p:sldLayoutId id="2147483735" r:id="rId8"/>
    <p:sldLayoutId id="2147483736" r:id="rId9"/>
    <p:sldLayoutId id="2147483729" r:id="rId10"/>
    <p:sldLayoutId id="214748373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11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2.bin"/><Relationship Id="rId12" Type="http://schemas.openxmlformats.org/officeDocument/2006/relationships/oleObject" Target="../embeddings/oleObject2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1.bin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0.bin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19.bin"/><Relationship Id="rId9" Type="http://schemas.openxmlformats.org/officeDocument/2006/relationships/oleObject" Target="../embeddings/oleObject24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0"/>
            <a:ext cx="5486400" cy="1470025"/>
          </a:xfrm>
          <a:gradFill rotWithShape="1">
            <a:gsLst>
              <a:gs pos="0">
                <a:srgbClr val="6B6C48"/>
              </a:gs>
              <a:gs pos="100000">
                <a:srgbClr val="5CA066"/>
              </a:gs>
            </a:gsLst>
            <a:lin ang="5400000" scaled="1"/>
          </a:gradFill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6B6C48"/>
            </a:extrusionClr>
          </a:sp3d>
        </p:spPr>
        <p:txBody>
          <a:bodyPr>
            <a:noAutofit/>
            <a:flatTx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n-BD" sz="1150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BAN" pitchFamily="2" charset="0"/>
                <a:ea typeface="Mangal" pitchFamily="2"/>
                <a:cs typeface="NikoshBAN" pitchFamily="2" charset="0"/>
              </a:rPr>
              <a:t>স্বাগতম</a:t>
            </a:r>
            <a:endParaRPr lang="en-US" sz="11500" smtClean="0">
              <a:solidFill>
                <a:schemeClr val="accent5">
                  <a:lumMod val="60000"/>
                  <a:lumOff val="40000"/>
                </a:schemeClr>
              </a:solidFill>
              <a:latin typeface="NikoshBAN" pitchFamily="2" charset="0"/>
              <a:ea typeface="Mangal" pitchFamily="2"/>
              <a:cs typeface="NikoshBAN" pitchFamily="2" charset="0"/>
            </a:endParaRPr>
          </a:p>
        </p:txBody>
      </p:sp>
      <p:pic>
        <p:nvPicPr>
          <p:cNvPr id="4" name="Picture 3" descr="flowe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524000"/>
            <a:ext cx="6462713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371600" y="990600"/>
            <a:ext cx="7086600" cy="3962400"/>
          </a:xfrm>
          <a:prstGeom prst="roundRect">
            <a:avLst/>
          </a:prstGeom>
          <a:gradFill flip="none" rotWithShape="1">
            <a:gsLst>
              <a:gs pos="0">
                <a:srgbClr val="7030A0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  <a:tileRect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নূর মোহাম্মদ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সিনিয়র শিক্ষক (কম্পিউটার)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মোবা: ০১৭১১১৭৭৮৩৯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, 01534607846</a:t>
            </a:r>
            <a:endParaRPr lang="bn-BD" sz="3600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ই-মেইলঃ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noormohammadfaruk@gmail.com</a:t>
            </a:r>
          </a:p>
        </p:txBody>
      </p:sp>
      <p:pic>
        <p:nvPicPr>
          <p:cNvPr id="5" name="Picture 4" descr="Noor passpor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066800"/>
            <a:ext cx="180816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990600"/>
            <a:ext cx="5105400" cy="35052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324000" indent="-283464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শ্রেণী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সপ্তম</a:t>
            </a:r>
            <a:endParaRPr lang="en-US" sz="54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324000" indent="-283464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গণিত</a:t>
            </a:r>
            <a:endParaRPr lang="en-US" sz="54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324000" indent="-283464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– 50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54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365760" indent="-283464" algn="ctr" fontAlgn="auto">
              <a:spcAft>
                <a:spcPts val="0"/>
              </a:spcAft>
              <a:buFont typeface="Wingdings 2"/>
              <a:buNone/>
              <a:defRPr/>
            </a:pPr>
            <a:endParaRPr lang="en-MY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2743200" y="1219200"/>
            <a:ext cx="2971800" cy="243681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743200" y="3657600"/>
            <a:ext cx="4191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2743200" y="3657600"/>
            <a:ext cx="46038" cy="4603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Arc 8"/>
          <p:cNvSpPr/>
          <p:nvPr/>
        </p:nvSpPr>
        <p:spPr>
          <a:xfrm rot="15162073">
            <a:off x="1523206" y="1715295"/>
            <a:ext cx="2651125" cy="3706812"/>
          </a:xfrm>
          <a:prstGeom prst="arc">
            <a:avLst>
              <a:gd name="adj1" fmla="val 4080963"/>
              <a:gd name="adj2" fmla="val 6633265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791200" y="609600"/>
            <a:ext cx="533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>
                <a:latin typeface="Gill Sans MT" pitchFamily="34" charset="0"/>
              </a:rPr>
              <a:t>A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209800" y="3276600"/>
            <a:ext cx="533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>
                <a:latin typeface="Gill Sans MT" pitchFamily="34" charset="0"/>
              </a:rPr>
              <a:t>O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7086600" y="3200400"/>
            <a:ext cx="533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>
                <a:latin typeface="Gill Sans MT" pitchFamily="34" charset="0"/>
              </a:rPr>
              <a:t>C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371600" y="4191000"/>
            <a:ext cx="7162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360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কোণঃ </a:t>
            </a:r>
            <a:r>
              <a:rPr lang="bn-BD" sz="3600">
                <a:solidFill>
                  <a:srgbClr val="090F7D"/>
                </a:solidFill>
                <a:latin typeface="Nikosh" pitchFamily="2" charset="0"/>
                <a:cs typeface="Nikosh" pitchFamily="2" charset="0"/>
              </a:rPr>
              <a:t>দুইটি রেখা এক বিন্দুতে মিলিত হলে মিলিত বিন্দুতে একটি কোণ উৎপন্ন হয়।</a:t>
            </a:r>
            <a:endParaRPr lang="en-US" sz="3600">
              <a:solidFill>
                <a:srgbClr val="090F7D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990600" y="5638800"/>
            <a:ext cx="7162800" cy="708025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400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চিত্রে </a:t>
            </a:r>
            <a:r>
              <a:rPr lang="en-US" sz="4000">
                <a:solidFill>
                  <a:srgbClr val="0000FF"/>
                </a:solidFill>
                <a:latin typeface="Nikosh" pitchFamily="2" charset="0"/>
                <a:cs typeface="Nikosh" pitchFamily="2" charset="0"/>
              </a:rPr>
              <a:t>AOC</a:t>
            </a:r>
            <a:r>
              <a:rPr lang="en-US" sz="400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400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একটি কোণ</a:t>
            </a:r>
            <a:endParaRPr lang="en-US" sz="4000">
              <a:solidFill>
                <a:srgbClr val="090F7D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6" grpId="0"/>
      <p:bldP spid="17" grpId="0"/>
      <p:bldP spid="18" grpId="0"/>
      <p:bldP spid="19" grpId="0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5562600"/>
            <a:ext cx="8229600" cy="1143000"/>
          </a:xfrm>
          <a:solidFill>
            <a:schemeClr val="bg1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bn-BD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ছবিগুলো দেখ</a:t>
            </a:r>
            <a:endParaRPr lang="en-US" dirty="0" smtClean="0">
              <a:solidFill>
                <a:schemeClr val="tx2">
                  <a:satMod val="13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7411" name="Group 10"/>
          <p:cNvGrpSpPr>
            <a:grpSpLocks/>
          </p:cNvGrpSpPr>
          <p:nvPr/>
        </p:nvGrpSpPr>
        <p:grpSpPr bwMode="auto">
          <a:xfrm>
            <a:off x="457200" y="381000"/>
            <a:ext cx="8229600" cy="4784725"/>
            <a:chOff x="914400" y="381000"/>
            <a:chExt cx="8229600" cy="4785360"/>
          </a:xfrm>
        </p:grpSpPr>
        <p:pic>
          <p:nvPicPr>
            <p:cNvPr id="17412" name="Picture 5" descr="Triangle2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14400" y="1905000"/>
              <a:ext cx="3124200" cy="3261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3" name="Picture 8" descr="Triangle1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38600" y="990600"/>
              <a:ext cx="2819400" cy="2819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4" name="Picture 9" descr="Triangle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743700" y="381000"/>
              <a:ext cx="2400300" cy="259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458200" cy="4572000"/>
          </a:xfrm>
        </p:spPr>
        <p:txBody>
          <a:bodyPr/>
          <a:lstStyle/>
          <a:p>
            <a:pPr>
              <a:buFontTx/>
              <a:buNone/>
            </a:pPr>
            <a:endParaRPr lang="bn-BD" smtClean="0">
              <a:ea typeface="Vrinda"/>
            </a:endParaRPr>
          </a:p>
          <a:p>
            <a:pPr>
              <a:buFontTx/>
              <a:buNone/>
            </a:pPr>
            <a:endParaRPr lang="en-US" smtClean="0"/>
          </a:p>
        </p:txBody>
      </p:sp>
      <p:sp>
        <p:nvSpPr>
          <p:cNvPr id="5" name="Isosceles Triangle 4"/>
          <p:cNvSpPr/>
          <p:nvPr/>
        </p:nvSpPr>
        <p:spPr>
          <a:xfrm>
            <a:off x="4495800" y="457200"/>
            <a:ext cx="3181350" cy="2743200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Isosceles Triangle 3"/>
          <p:cNvSpPr/>
          <p:nvPr/>
        </p:nvSpPr>
        <p:spPr>
          <a:xfrm>
            <a:off x="1066800" y="457200"/>
            <a:ext cx="3200400" cy="2743200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21720000" flipV="1">
            <a:off x="5105400" y="2855913"/>
            <a:ext cx="2057400" cy="7461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 flipH="1" flipV="1">
            <a:off x="4910931" y="1624807"/>
            <a:ext cx="1438275" cy="108426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6200000" flipV="1">
            <a:off x="5948363" y="1671637"/>
            <a:ext cx="1468438" cy="102076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239000" y="23622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C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867400" y="533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A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495800" y="25908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B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990600" y="5867400"/>
            <a:ext cx="7162800" cy="708025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400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চিত্রে </a:t>
            </a:r>
            <a:r>
              <a:rPr lang="en-US" sz="4000">
                <a:solidFill>
                  <a:srgbClr val="0000FF"/>
                </a:solidFill>
                <a:latin typeface="Nikosh" pitchFamily="2" charset="0"/>
                <a:cs typeface="Nikosh" pitchFamily="2" charset="0"/>
              </a:rPr>
              <a:t>ABC</a:t>
            </a:r>
            <a:r>
              <a:rPr lang="en-US" sz="400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400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একটি ত্রিভূজ ।</a:t>
            </a:r>
            <a:endParaRPr lang="en-US" sz="4000">
              <a:solidFill>
                <a:srgbClr val="090F7D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371600" y="4191000"/>
            <a:ext cx="71628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400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ত্রিভূজঃ </a:t>
            </a:r>
            <a:r>
              <a:rPr lang="bn-BD" sz="4000">
                <a:solidFill>
                  <a:srgbClr val="090F7D"/>
                </a:solidFill>
                <a:latin typeface="Nikosh" pitchFamily="2" charset="0"/>
                <a:cs typeface="Nikosh" pitchFamily="2" charset="0"/>
              </a:rPr>
              <a:t>তিনটি বাহু দ্বারা সীমাবদ্ধ ক্ষেত্রকে ত্রিভূজ বলে</a:t>
            </a:r>
            <a:r>
              <a:rPr lang="en-US" sz="4000">
                <a:solidFill>
                  <a:srgbClr val="090F7D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4000">
                <a:solidFill>
                  <a:srgbClr val="090F7D"/>
                </a:solidFill>
                <a:latin typeface="Nikosh" pitchFamily="2" charset="0"/>
                <a:cs typeface="Nikosh" pitchFamily="2" charset="0"/>
              </a:rPr>
              <a:t>।</a:t>
            </a:r>
            <a:endParaRPr lang="en-US" sz="4000">
              <a:solidFill>
                <a:srgbClr val="FF99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Arc 11"/>
          <p:cNvSpPr/>
          <p:nvPr/>
        </p:nvSpPr>
        <p:spPr>
          <a:xfrm rot="15162073">
            <a:off x="3264694" y="1450181"/>
            <a:ext cx="1735138" cy="3336925"/>
          </a:xfrm>
          <a:prstGeom prst="arc">
            <a:avLst>
              <a:gd name="adj1" fmla="val 4676558"/>
              <a:gd name="adj2" fmla="val 5930864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Arc 12"/>
          <p:cNvSpPr/>
          <p:nvPr/>
        </p:nvSpPr>
        <p:spPr>
          <a:xfrm rot="273478">
            <a:off x="5387975" y="-1308100"/>
            <a:ext cx="1736725" cy="3335338"/>
          </a:xfrm>
          <a:prstGeom prst="arc">
            <a:avLst>
              <a:gd name="adj1" fmla="val 4676558"/>
              <a:gd name="adj2" fmla="val 5975045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Arc 13"/>
          <p:cNvSpPr/>
          <p:nvPr/>
        </p:nvSpPr>
        <p:spPr>
          <a:xfrm rot="6942367">
            <a:off x="7260432" y="1589881"/>
            <a:ext cx="1735138" cy="3336925"/>
          </a:xfrm>
          <a:prstGeom prst="arc">
            <a:avLst>
              <a:gd name="adj1" fmla="val 4676558"/>
              <a:gd name="adj2" fmla="val 5930864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 animBg="1"/>
      <p:bldP spid="19" grpId="0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1981200"/>
            <a:ext cx="4953000" cy="1862138"/>
          </a:xfrm>
          <a:prstGeom prst="rect">
            <a:avLst/>
          </a:prstGeom>
          <a:solidFill>
            <a:srgbClr val="00B0F0"/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15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উপপাদ্য-১</a:t>
            </a:r>
            <a:r>
              <a:rPr lang="bn-BD" sz="11500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066800"/>
          </a:xfrm>
          <a:solidFill>
            <a:srgbClr val="3A9C5B"/>
          </a:solidFill>
          <a:ln w="38100">
            <a:solidFill>
              <a:srgbClr val="0000FF">
                <a:alpha val="30196"/>
              </a:srgbClr>
            </a:solidFill>
          </a:ln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bn-BD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সাধারণ নির্বচন</a:t>
            </a:r>
            <a:endParaRPr lang="en-US" dirty="0">
              <a:solidFill>
                <a:schemeClr val="tx2">
                  <a:satMod val="13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2743200"/>
            <a:ext cx="9144000" cy="1938338"/>
          </a:xfrm>
          <a:prstGeom prst="rect">
            <a:avLst/>
          </a:prstGeom>
          <a:solidFill>
            <a:srgbClr val="92D050"/>
          </a:solidFill>
          <a:ln w="57150">
            <a:solidFill>
              <a:srgbClr val="7030A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4000">
                <a:latin typeface="NikoshBAN" pitchFamily="2" charset="0"/>
                <a:cs typeface="NikoshBAN" pitchFamily="2" charset="0"/>
              </a:rPr>
              <a:t>যদি দুইটি ত্রিভুজের একটির দুই বাহু যথাক্রমে অপরটির দুই বাহুর সমান হয় এবং বাহু দুইটির অন্তর্ভুক্ত কোণ দুইটি পরস্পর সমান হয়, তবে ত্রিভুজ দুইটি সর্বসম হবে। </a:t>
            </a:r>
            <a:endParaRPr lang="en-US" sz="40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295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2705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 descr="edr"/>
          <p:cNvCxnSpPr>
            <a:cxnSpLocks/>
          </p:cNvCxnSpPr>
          <p:nvPr/>
        </p:nvCxnSpPr>
        <p:spPr>
          <a:xfrm flipV="1">
            <a:off x="1295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3" name="TextBox 13"/>
          <p:cNvSpPr txBox="1">
            <a:spLocks noChangeArrowheads="1"/>
          </p:cNvSpPr>
          <p:nvPr/>
        </p:nvSpPr>
        <p:spPr bwMode="auto">
          <a:xfrm>
            <a:off x="685800" y="27432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A</a:t>
            </a:r>
          </a:p>
        </p:txBody>
      </p:sp>
      <p:sp>
        <p:nvSpPr>
          <p:cNvPr id="22534" name="TextBox 17"/>
          <p:cNvSpPr txBox="1">
            <a:spLocks noChangeArrowheads="1"/>
          </p:cNvSpPr>
          <p:nvPr/>
        </p:nvSpPr>
        <p:spPr bwMode="auto">
          <a:xfrm>
            <a:off x="2514600" y="914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B</a:t>
            </a:r>
          </a:p>
        </p:txBody>
      </p:sp>
      <p:sp>
        <p:nvSpPr>
          <p:cNvPr id="22535" name="TextBox 18"/>
          <p:cNvSpPr txBox="1">
            <a:spLocks noChangeArrowheads="1"/>
          </p:cNvSpPr>
          <p:nvPr/>
        </p:nvSpPr>
        <p:spPr bwMode="auto">
          <a:xfrm>
            <a:off x="4114800" y="2819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C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5867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 descr="edr"/>
          <p:cNvCxnSpPr>
            <a:cxnSpLocks/>
          </p:cNvCxnSpPr>
          <p:nvPr/>
        </p:nvCxnSpPr>
        <p:spPr>
          <a:xfrm flipV="1">
            <a:off x="5867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7277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9" name="TextBox 26"/>
          <p:cNvSpPr txBox="1">
            <a:spLocks noChangeArrowheads="1"/>
          </p:cNvSpPr>
          <p:nvPr/>
        </p:nvSpPr>
        <p:spPr bwMode="auto">
          <a:xfrm>
            <a:off x="5181600" y="26670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D</a:t>
            </a:r>
          </a:p>
        </p:txBody>
      </p:sp>
      <p:sp>
        <p:nvSpPr>
          <p:cNvPr id="22540" name="TextBox 20"/>
          <p:cNvSpPr txBox="1">
            <a:spLocks noChangeArrowheads="1"/>
          </p:cNvSpPr>
          <p:nvPr/>
        </p:nvSpPr>
        <p:spPr bwMode="auto">
          <a:xfrm>
            <a:off x="7086600" y="9906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E</a:t>
            </a:r>
          </a:p>
        </p:txBody>
      </p:sp>
      <p:sp>
        <p:nvSpPr>
          <p:cNvPr id="22541" name="TextBox 24"/>
          <p:cNvSpPr txBox="1">
            <a:spLocks noChangeArrowheads="1"/>
          </p:cNvSpPr>
          <p:nvPr/>
        </p:nvSpPr>
        <p:spPr bwMode="auto">
          <a:xfrm>
            <a:off x="8534400" y="2667000"/>
            <a:ext cx="609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295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2705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 descr="edr"/>
          <p:cNvCxnSpPr>
            <a:cxnSpLocks/>
          </p:cNvCxnSpPr>
          <p:nvPr/>
        </p:nvCxnSpPr>
        <p:spPr>
          <a:xfrm flipV="1">
            <a:off x="1295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7" name="TextBox 13"/>
          <p:cNvSpPr txBox="1">
            <a:spLocks noChangeArrowheads="1"/>
          </p:cNvSpPr>
          <p:nvPr/>
        </p:nvSpPr>
        <p:spPr bwMode="auto">
          <a:xfrm>
            <a:off x="685800" y="27432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A</a:t>
            </a:r>
          </a:p>
        </p:txBody>
      </p:sp>
      <p:sp>
        <p:nvSpPr>
          <p:cNvPr id="23558" name="TextBox 17"/>
          <p:cNvSpPr txBox="1">
            <a:spLocks noChangeArrowheads="1"/>
          </p:cNvSpPr>
          <p:nvPr/>
        </p:nvSpPr>
        <p:spPr bwMode="auto">
          <a:xfrm>
            <a:off x="2514600" y="914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B</a:t>
            </a:r>
          </a:p>
        </p:txBody>
      </p:sp>
      <p:sp>
        <p:nvSpPr>
          <p:cNvPr id="23559" name="TextBox 18"/>
          <p:cNvSpPr txBox="1">
            <a:spLocks noChangeArrowheads="1"/>
          </p:cNvSpPr>
          <p:nvPr/>
        </p:nvSpPr>
        <p:spPr bwMode="auto">
          <a:xfrm>
            <a:off x="4114800" y="2819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C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5867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 descr="edr"/>
          <p:cNvCxnSpPr>
            <a:cxnSpLocks/>
          </p:cNvCxnSpPr>
          <p:nvPr/>
        </p:nvCxnSpPr>
        <p:spPr>
          <a:xfrm flipV="1">
            <a:off x="5867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7277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3" name="TextBox 26"/>
          <p:cNvSpPr txBox="1">
            <a:spLocks noChangeArrowheads="1"/>
          </p:cNvSpPr>
          <p:nvPr/>
        </p:nvSpPr>
        <p:spPr bwMode="auto">
          <a:xfrm>
            <a:off x="5181600" y="26670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D</a:t>
            </a:r>
          </a:p>
        </p:txBody>
      </p:sp>
      <p:sp>
        <p:nvSpPr>
          <p:cNvPr id="23564" name="TextBox 20"/>
          <p:cNvSpPr txBox="1">
            <a:spLocks noChangeArrowheads="1"/>
          </p:cNvSpPr>
          <p:nvPr/>
        </p:nvSpPr>
        <p:spPr bwMode="auto">
          <a:xfrm>
            <a:off x="7086600" y="9906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E</a:t>
            </a:r>
          </a:p>
        </p:txBody>
      </p:sp>
      <p:sp>
        <p:nvSpPr>
          <p:cNvPr id="23565" name="TextBox 24"/>
          <p:cNvSpPr txBox="1">
            <a:spLocks noChangeArrowheads="1"/>
          </p:cNvSpPr>
          <p:nvPr/>
        </p:nvSpPr>
        <p:spPr bwMode="auto">
          <a:xfrm>
            <a:off x="8534400" y="2667000"/>
            <a:ext cx="609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F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524000" y="4343400"/>
            <a:ext cx="6858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7200">
                <a:latin typeface="NikoshBAN" pitchFamily="2" charset="0"/>
                <a:cs typeface="NikoshBAN" pitchFamily="2" charset="0"/>
              </a:rPr>
              <a:t>এখানে </a:t>
            </a:r>
            <a:r>
              <a:rPr lang="en-US" sz="7200">
                <a:latin typeface="NikoshBAN" pitchFamily="2" charset="0"/>
                <a:cs typeface="NikoshBAN" pitchFamily="2" charset="0"/>
              </a:rPr>
              <a:t>AB=DE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27083 -0.116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" y="-5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-0.22917 -0.1166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" y="-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5867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 descr="edr"/>
          <p:cNvCxnSpPr>
            <a:cxnSpLocks/>
          </p:cNvCxnSpPr>
          <p:nvPr/>
        </p:nvCxnSpPr>
        <p:spPr>
          <a:xfrm flipV="1">
            <a:off x="5867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7277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1" name="TextBox 26"/>
          <p:cNvSpPr txBox="1">
            <a:spLocks noChangeArrowheads="1"/>
          </p:cNvSpPr>
          <p:nvPr/>
        </p:nvSpPr>
        <p:spPr bwMode="auto">
          <a:xfrm>
            <a:off x="5181600" y="26670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D</a:t>
            </a:r>
          </a:p>
        </p:txBody>
      </p:sp>
      <p:sp>
        <p:nvSpPr>
          <p:cNvPr id="24582" name="TextBox 20"/>
          <p:cNvSpPr txBox="1">
            <a:spLocks noChangeArrowheads="1"/>
          </p:cNvSpPr>
          <p:nvPr/>
        </p:nvSpPr>
        <p:spPr bwMode="auto">
          <a:xfrm>
            <a:off x="7086600" y="9906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E</a:t>
            </a:r>
          </a:p>
        </p:txBody>
      </p:sp>
      <p:sp>
        <p:nvSpPr>
          <p:cNvPr id="24583" name="TextBox 24"/>
          <p:cNvSpPr txBox="1">
            <a:spLocks noChangeArrowheads="1"/>
          </p:cNvSpPr>
          <p:nvPr/>
        </p:nvSpPr>
        <p:spPr bwMode="auto">
          <a:xfrm>
            <a:off x="8534400" y="2667000"/>
            <a:ext cx="609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F</a:t>
            </a:r>
          </a:p>
        </p:txBody>
      </p:sp>
      <p:sp>
        <p:nvSpPr>
          <p:cNvPr id="24584" name="TextBox 17"/>
          <p:cNvSpPr txBox="1">
            <a:spLocks noChangeArrowheads="1"/>
          </p:cNvSpPr>
          <p:nvPr/>
        </p:nvSpPr>
        <p:spPr bwMode="auto">
          <a:xfrm>
            <a:off x="2508250" y="914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B</a:t>
            </a:r>
          </a:p>
        </p:txBody>
      </p:sp>
      <p:sp>
        <p:nvSpPr>
          <p:cNvPr id="24585" name="TextBox 13"/>
          <p:cNvSpPr txBox="1">
            <a:spLocks noChangeArrowheads="1"/>
          </p:cNvSpPr>
          <p:nvPr/>
        </p:nvSpPr>
        <p:spPr bwMode="auto">
          <a:xfrm>
            <a:off x="679450" y="27432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A</a:t>
            </a:r>
          </a:p>
        </p:txBody>
      </p:sp>
      <p:sp>
        <p:nvSpPr>
          <p:cNvPr id="24586" name="TextBox 18"/>
          <p:cNvSpPr txBox="1">
            <a:spLocks noChangeArrowheads="1"/>
          </p:cNvSpPr>
          <p:nvPr/>
        </p:nvSpPr>
        <p:spPr bwMode="auto">
          <a:xfrm>
            <a:off x="4108450" y="2819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C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295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 descr="edr"/>
          <p:cNvCxnSpPr>
            <a:cxnSpLocks/>
          </p:cNvCxnSpPr>
          <p:nvPr/>
        </p:nvCxnSpPr>
        <p:spPr>
          <a:xfrm flipV="1">
            <a:off x="1295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2705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676400" y="4343400"/>
            <a:ext cx="5715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7200">
                <a:latin typeface="NikoshBAN" pitchFamily="2" charset="0"/>
                <a:cs typeface="NikoshBAN" pitchFamily="2" charset="0"/>
              </a:rPr>
              <a:t>এখানে </a:t>
            </a:r>
            <a:r>
              <a:rPr lang="en-US" sz="7200">
                <a:latin typeface="NikoshBAN" pitchFamily="2" charset="0"/>
                <a:cs typeface="NikoshBAN" pitchFamily="2" charset="0"/>
              </a:rPr>
              <a:t>AC=DF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-0.33333  E" pathEditMode="relative" ptsTypes="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25 -0.3888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-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16200000" flipH="1">
            <a:off x="2743200" y="2057400"/>
            <a:ext cx="1447800" cy="11430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" name="TextBox 13"/>
          <p:cNvSpPr txBox="1">
            <a:spLocks noChangeArrowheads="1"/>
          </p:cNvSpPr>
          <p:nvPr/>
        </p:nvSpPr>
        <p:spPr bwMode="auto">
          <a:xfrm>
            <a:off x="685800" y="27432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A</a:t>
            </a:r>
          </a:p>
        </p:txBody>
      </p:sp>
      <p:sp>
        <p:nvSpPr>
          <p:cNvPr id="1030" name="TextBox 17"/>
          <p:cNvSpPr txBox="1">
            <a:spLocks noChangeArrowheads="1"/>
          </p:cNvSpPr>
          <p:nvPr/>
        </p:nvSpPr>
        <p:spPr bwMode="auto">
          <a:xfrm>
            <a:off x="2514600" y="914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B</a:t>
            </a:r>
          </a:p>
        </p:txBody>
      </p:sp>
      <p:sp>
        <p:nvSpPr>
          <p:cNvPr id="1031" name="TextBox 18"/>
          <p:cNvSpPr txBox="1">
            <a:spLocks noChangeArrowheads="1"/>
          </p:cNvSpPr>
          <p:nvPr/>
        </p:nvSpPr>
        <p:spPr bwMode="auto">
          <a:xfrm>
            <a:off x="4114800" y="2819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C</a:t>
            </a:r>
          </a:p>
        </p:txBody>
      </p:sp>
      <p:cxnSp>
        <p:nvCxnSpPr>
          <p:cNvPr id="24" name="Straight Connector 23"/>
          <p:cNvCxnSpPr/>
          <p:nvPr/>
        </p:nvCxnSpPr>
        <p:spPr>
          <a:xfrm rot="16200000" flipH="1">
            <a:off x="7315200" y="2057400"/>
            <a:ext cx="1447800" cy="11430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TextBox 26"/>
          <p:cNvSpPr txBox="1">
            <a:spLocks noChangeArrowheads="1"/>
          </p:cNvSpPr>
          <p:nvPr/>
        </p:nvSpPr>
        <p:spPr bwMode="auto">
          <a:xfrm>
            <a:off x="5181600" y="26670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D</a:t>
            </a:r>
          </a:p>
        </p:txBody>
      </p:sp>
      <p:sp>
        <p:nvSpPr>
          <p:cNvPr id="1034" name="TextBox 20"/>
          <p:cNvSpPr txBox="1">
            <a:spLocks noChangeArrowheads="1"/>
          </p:cNvSpPr>
          <p:nvPr/>
        </p:nvSpPr>
        <p:spPr bwMode="auto">
          <a:xfrm>
            <a:off x="7086600" y="9906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E</a:t>
            </a:r>
          </a:p>
        </p:txBody>
      </p:sp>
      <p:sp>
        <p:nvSpPr>
          <p:cNvPr id="1035" name="TextBox 24"/>
          <p:cNvSpPr txBox="1">
            <a:spLocks noChangeArrowheads="1"/>
          </p:cNvSpPr>
          <p:nvPr/>
        </p:nvSpPr>
        <p:spPr bwMode="auto">
          <a:xfrm>
            <a:off x="8534400" y="2667000"/>
            <a:ext cx="609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F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539750" y="1905000"/>
            <a:ext cx="3498850" cy="2047875"/>
            <a:chOff x="539835" y="1905001"/>
            <a:chExt cx="3498765" cy="2048453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295467" y="3353210"/>
              <a:ext cx="2743133" cy="158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 descr="edr"/>
            <p:cNvCxnSpPr>
              <a:cxnSpLocks/>
            </p:cNvCxnSpPr>
            <p:nvPr/>
          </p:nvCxnSpPr>
          <p:spPr>
            <a:xfrm flipV="1">
              <a:off x="1295467" y="1905001"/>
              <a:ext cx="1600161" cy="1448209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Arc 27"/>
            <p:cNvSpPr/>
            <p:nvPr/>
          </p:nvSpPr>
          <p:spPr>
            <a:xfrm rot="15162073">
              <a:off x="657108" y="2534064"/>
              <a:ext cx="1302117" cy="1536663"/>
            </a:xfrm>
            <a:prstGeom prst="arc">
              <a:avLst>
                <a:gd name="adj1" fmla="val 4080963"/>
                <a:gd name="adj2" fmla="val 6633265"/>
              </a:avLst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5111750" y="1905000"/>
            <a:ext cx="3498850" cy="2035175"/>
            <a:chOff x="5111835" y="1905000"/>
            <a:chExt cx="3498765" cy="2034492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5867467" y="3352314"/>
              <a:ext cx="2743133" cy="1587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descr="edr"/>
            <p:cNvCxnSpPr>
              <a:cxnSpLocks/>
            </p:cNvCxnSpPr>
            <p:nvPr/>
          </p:nvCxnSpPr>
          <p:spPr>
            <a:xfrm flipV="1">
              <a:off x="5867467" y="1905000"/>
              <a:ext cx="1600161" cy="1447314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/>
            <p:cNvSpPr/>
            <p:nvPr/>
          </p:nvSpPr>
          <p:spPr>
            <a:xfrm rot="15162073">
              <a:off x="5229510" y="2520504"/>
              <a:ext cx="1301313" cy="1536663"/>
            </a:xfrm>
            <a:prstGeom prst="arc">
              <a:avLst>
                <a:gd name="adj1" fmla="val 3938181"/>
                <a:gd name="adj2" fmla="val 6633265"/>
              </a:avLst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1524000" y="4495800"/>
            <a:ext cx="6324600" cy="646113"/>
            <a:chOff x="1524000" y="4495800"/>
            <a:chExt cx="6324600" cy="646331"/>
          </a:xfrm>
        </p:grpSpPr>
        <p:sp>
          <p:nvSpPr>
            <p:cNvPr id="1039" name="TextBox 36"/>
            <p:cNvSpPr txBox="1">
              <a:spLocks noChangeArrowheads="1"/>
            </p:cNvSpPr>
            <p:nvPr/>
          </p:nvSpPr>
          <p:spPr bwMode="auto">
            <a:xfrm>
              <a:off x="1524000" y="4495800"/>
              <a:ext cx="6324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bn-BD" sz="3600">
                  <a:latin typeface="NikoshBAN" pitchFamily="2" charset="0"/>
                  <a:cs typeface="NikoshBAN" pitchFamily="2" charset="0"/>
                </a:rPr>
                <a:t>অন্তর্ভুক্ত </a:t>
              </a:r>
              <a:r>
                <a:rPr lang="en-US" sz="3600"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bn-BD" sz="360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>
                  <a:latin typeface="NikoshBAN" pitchFamily="2" charset="0"/>
                  <a:cs typeface="NikoshBAN" pitchFamily="2" charset="0"/>
                </a:rPr>
                <a:t>BAC=</a:t>
              </a:r>
              <a:r>
                <a:rPr lang="bn-BD" sz="3600">
                  <a:latin typeface="NikoshBAN" pitchFamily="2" charset="0"/>
                  <a:cs typeface="NikoshBAN" pitchFamily="2" charset="0"/>
                </a:rPr>
                <a:t> অন্তর্ভুক্ত</a:t>
              </a:r>
              <a:r>
                <a:rPr lang="en-US" sz="3600">
                  <a:latin typeface="NikoshBAN" pitchFamily="2" charset="0"/>
                  <a:cs typeface="NikoshBAN" pitchFamily="2" charset="0"/>
                </a:rPr>
                <a:t>     EDF.</a:t>
              </a:r>
              <a:endParaRPr lang="en-US" sz="3600">
                <a:latin typeface="Gill Sans MT" pitchFamily="34" charset="0"/>
              </a:endParaRPr>
            </a:p>
          </p:txBody>
        </p:sp>
        <p:graphicFrame>
          <p:nvGraphicFramePr>
            <p:cNvPr id="1026" name="Object 12"/>
            <p:cNvGraphicFramePr>
              <a:graphicFrameLocks noChangeAspect="1"/>
            </p:cNvGraphicFramePr>
            <p:nvPr/>
          </p:nvGraphicFramePr>
          <p:xfrm>
            <a:off x="2590800" y="4572000"/>
            <a:ext cx="742950" cy="492125"/>
          </p:xfrm>
          <a:graphic>
            <a:graphicData uri="http://schemas.openxmlformats.org/presentationml/2006/ole">
              <p:oleObj spid="_x0000_s1026" name="Equation" r:id="rId3" imgW="164880" imgH="152280" progId="Equation.3">
                <p:embed/>
              </p:oleObj>
            </a:graphicData>
          </a:graphic>
        </p:graphicFrame>
        <p:graphicFrame>
          <p:nvGraphicFramePr>
            <p:cNvPr id="1027" name="Object 13"/>
            <p:cNvGraphicFramePr>
              <a:graphicFrameLocks noChangeAspect="1"/>
            </p:cNvGraphicFramePr>
            <p:nvPr/>
          </p:nvGraphicFramePr>
          <p:xfrm>
            <a:off x="5505450" y="4572000"/>
            <a:ext cx="742950" cy="492125"/>
          </p:xfrm>
          <a:graphic>
            <a:graphicData uri="http://schemas.openxmlformats.org/presentationml/2006/ole">
              <p:oleObj spid="_x0000_s1027" name="Equation" r:id="rId4" imgW="164880" imgH="1522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33333E-6 L 0.24132 -0.260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" y="-1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59259E-6 L -0.25868 -0.2594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" y="-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7" name="Group 2"/>
          <p:cNvGrpSpPr>
            <a:grpSpLocks/>
          </p:cNvGrpSpPr>
          <p:nvPr/>
        </p:nvGrpSpPr>
        <p:grpSpPr bwMode="auto">
          <a:xfrm>
            <a:off x="0" y="1371600"/>
            <a:ext cx="9144000" cy="3246438"/>
            <a:chOff x="0" y="3886200"/>
            <a:chExt cx="9144000" cy="3246299"/>
          </a:xfrm>
        </p:grpSpPr>
        <p:sp>
          <p:nvSpPr>
            <p:cNvPr id="2058" name="TextBox 3"/>
            <p:cNvSpPr txBox="1">
              <a:spLocks noChangeArrowheads="1"/>
            </p:cNvSpPr>
            <p:nvPr/>
          </p:nvSpPr>
          <p:spPr bwMode="auto">
            <a:xfrm>
              <a:off x="0" y="3962400"/>
              <a:ext cx="9144000" cy="3170099"/>
            </a:xfrm>
            <a:prstGeom prst="rect">
              <a:avLst/>
            </a:prstGeom>
            <a:solidFill>
              <a:srgbClr val="92D050"/>
            </a:solidFill>
            <a:ln w="57150">
              <a:solidFill>
                <a:srgbClr val="7030A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bn-BD" sz="4000">
                  <a:latin typeface="NikoshBAN" pitchFamily="2" charset="0"/>
                  <a:cs typeface="NikoshBAN" pitchFamily="2" charset="0"/>
                </a:rPr>
                <a:t>বিশেষ নির্বচনঃ মনে করি   </a:t>
              </a:r>
              <a:r>
                <a:rPr lang="en-US" sz="4000">
                  <a:latin typeface="NikoshBAN" pitchFamily="2" charset="0"/>
                  <a:cs typeface="NikoshBAN" pitchFamily="2" charset="0"/>
                </a:rPr>
                <a:t> ABC </a:t>
              </a:r>
              <a:r>
                <a:rPr lang="bn-BD" sz="4000">
                  <a:latin typeface="NikoshBAN" pitchFamily="2" charset="0"/>
                  <a:cs typeface="NikoshBAN" pitchFamily="2" charset="0"/>
                </a:rPr>
                <a:t>ও    </a:t>
              </a:r>
              <a:r>
                <a:rPr lang="en-US" sz="4000">
                  <a:latin typeface="NikoshBAN" pitchFamily="2" charset="0"/>
                  <a:cs typeface="NikoshBAN" pitchFamily="2" charset="0"/>
                </a:rPr>
                <a:t>DEF </a:t>
              </a:r>
              <a:r>
                <a:rPr lang="bn-BD" sz="4000">
                  <a:latin typeface="NikoshBAN" pitchFamily="2" charset="0"/>
                  <a:cs typeface="NikoshBAN" pitchFamily="2" charset="0"/>
                </a:rPr>
                <a:t>এ </a:t>
              </a:r>
              <a:r>
                <a:rPr lang="en-US" sz="4000">
                  <a:latin typeface="NikoshBAN" pitchFamily="2" charset="0"/>
                  <a:cs typeface="NikoshBAN" pitchFamily="2" charset="0"/>
                </a:rPr>
                <a:t>AB=DE, AC=DF </a:t>
              </a:r>
              <a:r>
                <a:rPr lang="bn-BD" sz="4000">
                  <a:latin typeface="NikoshBAN" pitchFamily="2" charset="0"/>
                  <a:cs typeface="NikoshBAN" pitchFamily="2" charset="0"/>
                </a:rPr>
                <a:t>এবং অন্তর্ভুক্ত </a:t>
              </a:r>
              <a:r>
                <a:rPr lang="en-US" sz="4000"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bn-BD" sz="400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>
                  <a:latin typeface="NikoshBAN" pitchFamily="2" charset="0"/>
                  <a:cs typeface="NikoshBAN" pitchFamily="2" charset="0"/>
                </a:rPr>
                <a:t>BAC=</a:t>
              </a:r>
              <a:r>
                <a:rPr lang="bn-BD" sz="4000">
                  <a:latin typeface="NikoshBAN" pitchFamily="2" charset="0"/>
                  <a:cs typeface="NikoshBAN" pitchFamily="2" charset="0"/>
                </a:rPr>
                <a:t> অন্তর্ভুক্ত</a:t>
              </a:r>
              <a:r>
                <a:rPr lang="en-US" sz="4000">
                  <a:latin typeface="NikoshBAN" pitchFamily="2" charset="0"/>
                  <a:cs typeface="NikoshBAN" pitchFamily="2" charset="0"/>
                </a:rPr>
                <a:t>     EDF.</a:t>
              </a:r>
              <a:endParaRPr lang="bn-BD" sz="4000">
                <a:latin typeface="NikoshBAN" pitchFamily="2" charset="0"/>
                <a:cs typeface="NikoshBAN" pitchFamily="2" charset="0"/>
              </a:endParaRPr>
            </a:p>
            <a:p>
              <a:r>
                <a:rPr lang="bn-BD" sz="4000">
                  <a:latin typeface="NikoshBAN" pitchFamily="2" charset="0"/>
                  <a:cs typeface="NikoshBAN" pitchFamily="2" charset="0"/>
                </a:rPr>
                <a:t>প্রমাণ করতে হবে যে, </a:t>
              </a:r>
              <a:r>
                <a:rPr lang="en-US" sz="4000">
                  <a:latin typeface="NikoshBAN" pitchFamily="2" charset="0"/>
                  <a:cs typeface="NikoshBAN" pitchFamily="2" charset="0"/>
                </a:rPr>
                <a:t>     ABC   </a:t>
              </a:r>
              <a:r>
                <a:rPr lang="bn-BD" sz="4000">
                  <a:latin typeface="NikoshBAN" pitchFamily="2" charset="0"/>
                  <a:cs typeface="NikoshBAN" pitchFamily="2" charset="0"/>
                </a:rPr>
                <a:t>   </a:t>
              </a:r>
              <a:r>
                <a:rPr lang="en-US" sz="4000">
                  <a:latin typeface="NikoshBAN" pitchFamily="2" charset="0"/>
                  <a:cs typeface="NikoshBAN" pitchFamily="2" charset="0"/>
                </a:rPr>
                <a:t>   DEF</a:t>
              </a:r>
            </a:p>
            <a:p>
              <a:endParaRPr lang="en-US" sz="4000">
                <a:latin typeface="NikoshBAN" pitchFamily="2" charset="0"/>
                <a:cs typeface="NikoshBAN" pitchFamily="2" charset="0"/>
              </a:endParaRPr>
            </a:p>
          </p:txBody>
        </p:sp>
        <p:graphicFrame>
          <p:nvGraphicFramePr>
            <p:cNvPr id="2050" name="Object 3"/>
            <p:cNvGraphicFramePr>
              <a:graphicFrameLocks noChangeAspect="1"/>
            </p:cNvGraphicFramePr>
            <p:nvPr/>
          </p:nvGraphicFramePr>
          <p:xfrm>
            <a:off x="3962400" y="3962400"/>
            <a:ext cx="628650" cy="609600"/>
          </p:xfrm>
          <a:graphic>
            <a:graphicData uri="http://schemas.openxmlformats.org/presentationml/2006/ole">
              <p:oleObj spid="_x0000_s2050" name="Equation" r:id="rId3" imgW="139680" imgH="164880" progId="Equation.3">
                <p:embed/>
              </p:oleObj>
            </a:graphicData>
          </a:graphic>
        </p:graphicFrame>
        <p:graphicFrame>
          <p:nvGraphicFramePr>
            <p:cNvPr id="2051" name="Object 4"/>
            <p:cNvGraphicFramePr>
              <a:graphicFrameLocks noChangeAspect="1"/>
            </p:cNvGraphicFramePr>
            <p:nvPr/>
          </p:nvGraphicFramePr>
          <p:xfrm>
            <a:off x="6019800" y="4648200"/>
            <a:ext cx="742950" cy="492125"/>
          </p:xfrm>
          <a:graphic>
            <a:graphicData uri="http://schemas.openxmlformats.org/presentationml/2006/ole">
              <p:oleObj spid="_x0000_s2051" name="Equation" r:id="rId4" imgW="164880" imgH="152280" progId="Equation.3">
                <p:embed/>
              </p:oleObj>
            </a:graphicData>
          </a:graphic>
        </p:graphicFrame>
        <p:graphicFrame>
          <p:nvGraphicFramePr>
            <p:cNvPr id="2052" name="Object 5"/>
            <p:cNvGraphicFramePr>
              <a:graphicFrameLocks noChangeAspect="1"/>
            </p:cNvGraphicFramePr>
            <p:nvPr/>
          </p:nvGraphicFramePr>
          <p:xfrm>
            <a:off x="6019800" y="3886200"/>
            <a:ext cx="628650" cy="685800"/>
          </p:xfrm>
          <a:graphic>
            <a:graphicData uri="http://schemas.openxmlformats.org/presentationml/2006/ole">
              <p:oleObj spid="_x0000_s2052" name="Equation" r:id="rId5" imgW="139680" imgH="164880" progId="Equation.3">
                <p:embed/>
              </p:oleObj>
            </a:graphicData>
          </a:graphic>
        </p:graphicFrame>
        <p:graphicFrame>
          <p:nvGraphicFramePr>
            <p:cNvPr id="2053" name="Object 6"/>
            <p:cNvGraphicFramePr>
              <a:graphicFrameLocks noChangeAspect="1"/>
            </p:cNvGraphicFramePr>
            <p:nvPr/>
          </p:nvGraphicFramePr>
          <p:xfrm>
            <a:off x="1219200" y="5257800"/>
            <a:ext cx="742950" cy="492125"/>
          </p:xfrm>
          <a:graphic>
            <a:graphicData uri="http://schemas.openxmlformats.org/presentationml/2006/ole">
              <p:oleObj spid="_x0000_s2053" name="Equation" r:id="rId6" imgW="164880" imgH="152280" progId="Equation.3">
                <p:embed/>
              </p:oleObj>
            </a:graphicData>
          </a:graphic>
        </p:graphicFrame>
        <p:graphicFrame>
          <p:nvGraphicFramePr>
            <p:cNvPr id="2054" name="Object 3"/>
            <p:cNvGraphicFramePr>
              <a:graphicFrameLocks noChangeAspect="1"/>
            </p:cNvGraphicFramePr>
            <p:nvPr/>
          </p:nvGraphicFramePr>
          <p:xfrm>
            <a:off x="3429000" y="5715000"/>
            <a:ext cx="838200" cy="685800"/>
          </p:xfrm>
          <a:graphic>
            <a:graphicData uri="http://schemas.openxmlformats.org/presentationml/2006/ole">
              <p:oleObj spid="_x0000_s2054" name="Equation" r:id="rId7" imgW="139680" imgH="164880" progId="Equation.3">
                <p:embed/>
              </p:oleObj>
            </a:graphicData>
          </a:graphic>
        </p:graphicFrame>
        <p:graphicFrame>
          <p:nvGraphicFramePr>
            <p:cNvPr id="2055" name="Object 8"/>
            <p:cNvGraphicFramePr>
              <a:graphicFrameLocks noChangeAspect="1"/>
            </p:cNvGraphicFramePr>
            <p:nvPr/>
          </p:nvGraphicFramePr>
          <p:xfrm>
            <a:off x="5791200" y="5715000"/>
            <a:ext cx="838200" cy="685800"/>
          </p:xfrm>
          <a:graphic>
            <a:graphicData uri="http://schemas.openxmlformats.org/presentationml/2006/ole">
              <p:oleObj spid="_x0000_s2055" name="Equation" r:id="rId8" imgW="139680" imgH="164880" progId="Equation.3">
                <p:embed/>
              </p:oleObj>
            </a:graphicData>
          </a:graphic>
        </p:graphicFrame>
        <p:graphicFrame>
          <p:nvGraphicFramePr>
            <p:cNvPr id="2056" name="Object 9"/>
            <p:cNvGraphicFramePr>
              <a:graphicFrameLocks noChangeAspect="1"/>
            </p:cNvGraphicFramePr>
            <p:nvPr/>
          </p:nvGraphicFramePr>
          <p:xfrm>
            <a:off x="5181600" y="5715000"/>
            <a:ext cx="755650" cy="749300"/>
          </p:xfrm>
          <a:graphic>
            <a:graphicData uri="http://schemas.openxmlformats.org/presentationml/2006/ole">
              <p:oleObj spid="_x0000_s2056" name="Equation" r:id="rId9" imgW="139680" imgH="12672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5867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 descr="edr"/>
          <p:cNvCxnSpPr>
            <a:cxnSpLocks/>
          </p:cNvCxnSpPr>
          <p:nvPr/>
        </p:nvCxnSpPr>
        <p:spPr>
          <a:xfrm flipV="1">
            <a:off x="5867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7277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9" name="TextBox 26"/>
          <p:cNvSpPr txBox="1">
            <a:spLocks noChangeArrowheads="1"/>
          </p:cNvSpPr>
          <p:nvPr/>
        </p:nvSpPr>
        <p:spPr bwMode="auto">
          <a:xfrm>
            <a:off x="5181600" y="26670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solidFill>
                  <a:srgbClr val="7030A0"/>
                </a:solidFill>
                <a:latin typeface="Gill Sans MT" pitchFamily="34" charset="0"/>
              </a:rPr>
              <a:t>D</a:t>
            </a:r>
          </a:p>
        </p:txBody>
      </p:sp>
      <p:sp>
        <p:nvSpPr>
          <p:cNvPr id="3080" name="TextBox 20"/>
          <p:cNvSpPr txBox="1">
            <a:spLocks noChangeArrowheads="1"/>
          </p:cNvSpPr>
          <p:nvPr/>
        </p:nvSpPr>
        <p:spPr bwMode="auto">
          <a:xfrm>
            <a:off x="7086600" y="9906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solidFill>
                  <a:srgbClr val="7030A0"/>
                </a:solidFill>
                <a:latin typeface="Gill Sans MT" pitchFamily="34" charset="0"/>
              </a:rPr>
              <a:t>E</a:t>
            </a:r>
          </a:p>
        </p:txBody>
      </p:sp>
      <p:sp>
        <p:nvSpPr>
          <p:cNvPr id="3081" name="TextBox 24"/>
          <p:cNvSpPr txBox="1">
            <a:spLocks noChangeArrowheads="1"/>
          </p:cNvSpPr>
          <p:nvPr/>
        </p:nvSpPr>
        <p:spPr bwMode="auto">
          <a:xfrm>
            <a:off x="8534400" y="2667000"/>
            <a:ext cx="609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solidFill>
                  <a:srgbClr val="7030A0"/>
                </a:solidFill>
                <a:latin typeface="Gill Sans MT" pitchFamily="34" charset="0"/>
              </a:rPr>
              <a:t>F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679450" y="914400"/>
            <a:ext cx="4191000" cy="3013075"/>
            <a:chOff x="685800" y="914400"/>
            <a:chExt cx="4191000" cy="3012996"/>
          </a:xfrm>
        </p:grpSpPr>
        <p:sp>
          <p:nvSpPr>
            <p:cNvPr id="3085" name="TextBox 13"/>
            <p:cNvSpPr txBox="1">
              <a:spLocks noChangeArrowheads="1"/>
            </p:cNvSpPr>
            <p:nvPr/>
          </p:nvSpPr>
          <p:spPr bwMode="auto">
            <a:xfrm>
              <a:off x="685800" y="2743200"/>
              <a:ext cx="7620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6600">
                  <a:solidFill>
                    <a:srgbClr val="7030A0"/>
                  </a:solidFill>
                  <a:latin typeface="Gill Sans MT" pitchFamily="34" charset="0"/>
                </a:rPr>
                <a:t>A</a:t>
              </a:r>
            </a:p>
          </p:txBody>
        </p:sp>
        <p:sp>
          <p:nvSpPr>
            <p:cNvPr id="3086" name="TextBox 17"/>
            <p:cNvSpPr txBox="1">
              <a:spLocks noChangeArrowheads="1"/>
            </p:cNvSpPr>
            <p:nvPr/>
          </p:nvSpPr>
          <p:spPr bwMode="auto">
            <a:xfrm>
              <a:off x="2514600" y="914400"/>
              <a:ext cx="7620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6600">
                  <a:solidFill>
                    <a:srgbClr val="7030A0"/>
                  </a:solidFill>
                  <a:latin typeface="Gill Sans MT" pitchFamily="34" charset="0"/>
                </a:rPr>
                <a:t>B</a:t>
              </a:r>
            </a:p>
          </p:txBody>
        </p:sp>
        <p:sp>
          <p:nvSpPr>
            <p:cNvPr id="3087" name="TextBox 18"/>
            <p:cNvSpPr txBox="1">
              <a:spLocks noChangeArrowheads="1"/>
            </p:cNvSpPr>
            <p:nvPr/>
          </p:nvSpPr>
          <p:spPr bwMode="auto">
            <a:xfrm>
              <a:off x="4114800" y="2819400"/>
              <a:ext cx="7620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6600">
                  <a:solidFill>
                    <a:srgbClr val="7030A0"/>
                  </a:solidFill>
                  <a:latin typeface="Gill Sans MT" pitchFamily="34" charset="0"/>
                </a:rPr>
                <a:t>C</a:t>
              </a:r>
            </a:p>
          </p:txBody>
        </p:sp>
        <p:grpSp>
          <p:nvGrpSpPr>
            <p:cNvPr id="3088" name="Group 15"/>
            <p:cNvGrpSpPr>
              <a:grpSpLocks/>
            </p:cNvGrpSpPr>
            <p:nvPr/>
          </p:nvGrpSpPr>
          <p:grpSpPr bwMode="auto">
            <a:xfrm>
              <a:off x="1295400" y="1905000"/>
              <a:ext cx="2743200" cy="1449388"/>
              <a:chOff x="1295400" y="1905000"/>
              <a:chExt cx="2743200" cy="1449388"/>
            </a:xfrm>
          </p:grpSpPr>
          <p:cxnSp>
            <p:nvCxnSpPr>
              <p:cNvPr id="5" name="Straight Connector 4"/>
              <p:cNvCxnSpPr/>
              <p:nvPr/>
            </p:nvCxnSpPr>
            <p:spPr>
              <a:xfrm>
                <a:off x="1295400" y="3352736"/>
                <a:ext cx="2743200" cy="1588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 descr="edr"/>
              <p:cNvCxnSpPr>
                <a:cxnSpLocks/>
              </p:cNvCxnSpPr>
              <p:nvPr/>
            </p:nvCxnSpPr>
            <p:spPr>
              <a:xfrm flipV="1">
                <a:off x="1295400" y="1904974"/>
                <a:ext cx="1600200" cy="1447762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rot="16200000" flipH="1">
                <a:off x="2705119" y="2019255"/>
                <a:ext cx="1447762" cy="1219200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838200" y="4267200"/>
            <a:ext cx="7239000" cy="646113"/>
            <a:chOff x="838200" y="4267200"/>
            <a:chExt cx="7239000" cy="646331"/>
          </a:xfrm>
        </p:grpSpPr>
        <p:sp>
          <p:nvSpPr>
            <p:cNvPr id="3084" name="TextBox 25"/>
            <p:cNvSpPr txBox="1">
              <a:spLocks noChangeArrowheads="1"/>
            </p:cNvSpPr>
            <p:nvPr/>
          </p:nvSpPr>
          <p:spPr bwMode="auto">
            <a:xfrm>
              <a:off x="838200" y="4267200"/>
              <a:ext cx="72390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3600">
                  <a:latin typeface="Gill Sans MT" pitchFamily="34" charset="0"/>
                </a:rPr>
                <a:t>      ABC </a:t>
              </a:r>
              <a:r>
                <a:rPr lang="bn-BD" sz="3600">
                  <a:latin typeface="NikoshBAN" pitchFamily="2" charset="0"/>
                  <a:cs typeface="NikoshBAN" pitchFamily="2" charset="0"/>
                </a:rPr>
                <a:t>কে </a:t>
              </a:r>
              <a:r>
                <a:rPr lang="en-US" sz="3600">
                  <a:latin typeface="NikoshBAN" pitchFamily="2" charset="0"/>
                  <a:cs typeface="NikoshBAN" pitchFamily="2" charset="0"/>
                </a:rPr>
                <a:t>   </a:t>
              </a:r>
              <a:r>
                <a:rPr lang="en-US" sz="3200">
                  <a:latin typeface="NikoshBAN" pitchFamily="2" charset="0"/>
                  <a:cs typeface="NikoshBAN" pitchFamily="2" charset="0"/>
                </a:rPr>
                <a:t>DEF</a:t>
              </a:r>
              <a:r>
                <a:rPr lang="en-US" sz="360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>
                  <a:latin typeface="NikoshBAN" pitchFamily="2" charset="0"/>
                  <a:cs typeface="NikoshBAN" pitchFamily="2" charset="0"/>
                </a:rPr>
                <a:t>এর উপর স্থাপন করা হল</a:t>
              </a:r>
              <a:endParaRPr lang="en-US" sz="3600">
                <a:latin typeface="Gill Sans MT" pitchFamily="34" charset="0"/>
              </a:endParaRPr>
            </a:p>
          </p:txBody>
        </p:sp>
        <p:graphicFrame>
          <p:nvGraphicFramePr>
            <p:cNvPr id="3074" name="Object 2"/>
            <p:cNvGraphicFramePr>
              <a:graphicFrameLocks noChangeAspect="1"/>
            </p:cNvGraphicFramePr>
            <p:nvPr/>
          </p:nvGraphicFramePr>
          <p:xfrm>
            <a:off x="1123950" y="4267200"/>
            <a:ext cx="628650" cy="533400"/>
          </p:xfrm>
          <a:graphic>
            <a:graphicData uri="http://schemas.openxmlformats.org/presentationml/2006/ole">
              <p:oleObj spid="_x0000_s3074" name="Equation" r:id="rId3" imgW="139680" imgH="164880" progId="Equation.3">
                <p:embed/>
              </p:oleObj>
            </a:graphicData>
          </a:graphic>
        </p:graphicFrame>
        <p:graphicFrame>
          <p:nvGraphicFramePr>
            <p:cNvPr id="3075" name="Object 3"/>
            <p:cNvGraphicFramePr>
              <a:graphicFrameLocks noChangeAspect="1"/>
            </p:cNvGraphicFramePr>
            <p:nvPr/>
          </p:nvGraphicFramePr>
          <p:xfrm>
            <a:off x="3048000" y="4267200"/>
            <a:ext cx="628650" cy="533400"/>
          </p:xfrm>
          <a:graphic>
            <a:graphicData uri="http://schemas.openxmlformats.org/presentationml/2006/ole">
              <p:oleObj spid="_x0000_s3075" name="Equation" r:id="rId4" imgW="139680" imgH="1648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44444E-6 L 0.13454 -0.24421 C 0.16336 -0.29976 0.20538 -0.32963 0.24948 -0.32963 C 0.30034 -0.32963 0.3401 -0.29976 0.36892 -0.24421 L 0.50451 -4.44444E-6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" y="-1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5867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 descr="edr"/>
          <p:cNvCxnSpPr>
            <a:cxnSpLocks/>
          </p:cNvCxnSpPr>
          <p:nvPr/>
        </p:nvCxnSpPr>
        <p:spPr>
          <a:xfrm flipV="1">
            <a:off x="5867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7277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5" name="TextBox 26"/>
          <p:cNvSpPr txBox="1">
            <a:spLocks noChangeArrowheads="1"/>
          </p:cNvSpPr>
          <p:nvPr/>
        </p:nvSpPr>
        <p:spPr bwMode="auto">
          <a:xfrm>
            <a:off x="5181600" y="26670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solidFill>
                  <a:srgbClr val="7030A0"/>
                </a:solidFill>
                <a:latin typeface="Gill Sans MT" pitchFamily="34" charset="0"/>
              </a:rPr>
              <a:t>D</a:t>
            </a:r>
          </a:p>
        </p:txBody>
      </p:sp>
      <p:sp>
        <p:nvSpPr>
          <p:cNvPr id="25606" name="TextBox 20"/>
          <p:cNvSpPr txBox="1">
            <a:spLocks noChangeArrowheads="1"/>
          </p:cNvSpPr>
          <p:nvPr/>
        </p:nvSpPr>
        <p:spPr bwMode="auto">
          <a:xfrm>
            <a:off x="7086600" y="9906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solidFill>
                  <a:srgbClr val="7030A0"/>
                </a:solidFill>
                <a:latin typeface="Gill Sans MT" pitchFamily="34" charset="0"/>
              </a:rPr>
              <a:t>E</a:t>
            </a:r>
          </a:p>
        </p:txBody>
      </p:sp>
      <p:sp>
        <p:nvSpPr>
          <p:cNvPr id="25607" name="TextBox 24"/>
          <p:cNvSpPr txBox="1">
            <a:spLocks noChangeArrowheads="1"/>
          </p:cNvSpPr>
          <p:nvPr/>
        </p:nvSpPr>
        <p:spPr bwMode="auto">
          <a:xfrm>
            <a:off x="8534400" y="2667000"/>
            <a:ext cx="609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solidFill>
                  <a:srgbClr val="7030A0"/>
                </a:solidFill>
                <a:latin typeface="Gill Sans MT" pitchFamily="34" charset="0"/>
              </a:rPr>
              <a:t>F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79450" y="27432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solidFill>
                  <a:srgbClr val="7030A0"/>
                </a:solidFill>
                <a:latin typeface="Gill Sans MT" pitchFamily="34" charset="0"/>
              </a:rPr>
              <a:t>A</a:t>
            </a:r>
          </a:p>
        </p:txBody>
      </p:sp>
      <p:sp>
        <p:nvSpPr>
          <p:cNvPr id="25609" name="TextBox 17"/>
          <p:cNvSpPr txBox="1">
            <a:spLocks noChangeArrowheads="1"/>
          </p:cNvSpPr>
          <p:nvPr/>
        </p:nvSpPr>
        <p:spPr bwMode="auto">
          <a:xfrm>
            <a:off x="2508250" y="914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solidFill>
                  <a:srgbClr val="7030A0"/>
                </a:solidFill>
                <a:latin typeface="Gill Sans MT" pitchFamily="34" charset="0"/>
              </a:rPr>
              <a:t>B</a:t>
            </a:r>
          </a:p>
        </p:txBody>
      </p:sp>
      <p:sp>
        <p:nvSpPr>
          <p:cNvPr id="25610" name="TextBox 18"/>
          <p:cNvSpPr txBox="1">
            <a:spLocks noChangeArrowheads="1"/>
          </p:cNvSpPr>
          <p:nvPr/>
        </p:nvSpPr>
        <p:spPr bwMode="auto">
          <a:xfrm>
            <a:off x="4108450" y="2819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solidFill>
                  <a:srgbClr val="7030A0"/>
                </a:solidFill>
                <a:latin typeface="Gill Sans MT" pitchFamily="34" charset="0"/>
              </a:rPr>
              <a:t>C</a:t>
            </a:r>
          </a:p>
        </p:txBody>
      </p:sp>
      <p:grpSp>
        <p:nvGrpSpPr>
          <p:cNvPr id="25611" name="Group 15"/>
          <p:cNvGrpSpPr>
            <a:grpSpLocks/>
          </p:cNvGrpSpPr>
          <p:nvPr/>
        </p:nvGrpSpPr>
        <p:grpSpPr bwMode="auto">
          <a:xfrm>
            <a:off x="1289050" y="1905000"/>
            <a:ext cx="2743200" cy="1449388"/>
            <a:chOff x="1295400" y="1905000"/>
            <a:chExt cx="2743200" cy="1449388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295400" y="3352800"/>
              <a:ext cx="2743200" cy="158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 descr="edr"/>
            <p:cNvCxnSpPr>
              <a:cxnSpLocks/>
            </p:cNvCxnSpPr>
            <p:nvPr/>
          </p:nvCxnSpPr>
          <p:spPr>
            <a:xfrm flipV="1">
              <a:off x="1295400" y="1905000"/>
              <a:ext cx="1600200" cy="144780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2705100" y="2019300"/>
              <a:ext cx="1447800" cy="121920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600200" y="4419600"/>
            <a:ext cx="6400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Gill Sans MT" pitchFamily="34" charset="0"/>
              </a:rPr>
              <a:t>A </a:t>
            </a:r>
            <a:r>
              <a:rPr lang="bn-BD" sz="3600">
                <a:latin typeface="NikoshBAN" pitchFamily="2" charset="0"/>
                <a:cs typeface="NikoshBAN" pitchFamily="2" charset="0"/>
              </a:rPr>
              <a:t>বিন্দু</a:t>
            </a:r>
            <a:r>
              <a:rPr lang="en-US" sz="3600">
                <a:latin typeface="Gill Sans MT" pitchFamily="34" charset="0"/>
              </a:rPr>
              <a:t> D</a:t>
            </a:r>
            <a:r>
              <a:rPr lang="bn-BD" sz="3600">
                <a:latin typeface="Gill Sans MT" pitchFamily="34" charset="0"/>
                <a:ea typeface="Vrinda"/>
                <a:cs typeface="Vrinda"/>
              </a:rPr>
              <a:t> </a:t>
            </a:r>
            <a:r>
              <a:rPr lang="bn-BD" sz="3600">
                <a:latin typeface="NikoshBAN" pitchFamily="2" charset="0"/>
                <a:cs typeface="NikoshBAN" pitchFamily="2" charset="0"/>
              </a:rPr>
              <a:t>বিন্দুর উপর পড়ে</a:t>
            </a:r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.0081 L 0.12969 -0.09074 C 0.15695 -0.11297 0.19757 -0.12523 0.23993 -0.12523 C 0.28837 -0.12523 0.32691 -0.11297 0.35417 -0.09074 L 0.48403 0.0081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" y="-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5867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 descr="edr"/>
          <p:cNvCxnSpPr>
            <a:cxnSpLocks/>
          </p:cNvCxnSpPr>
          <p:nvPr/>
        </p:nvCxnSpPr>
        <p:spPr>
          <a:xfrm flipV="1">
            <a:off x="5867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7277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29" name="TextBox 26"/>
          <p:cNvSpPr txBox="1">
            <a:spLocks noChangeArrowheads="1"/>
          </p:cNvSpPr>
          <p:nvPr/>
        </p:nvSpPr>
        <p:spPr bwMode="auto">
          <a:xfrm>
            <a:off x="5181600" y="26670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D</a:t>
            </a:r>
          </a:p>
        </p:txBody>
      </p:sp>
      <p:sp>
        <p:nvSpPr>
          <p:cNvPr id="26630" name="TextBox 20"/>
          <p:cNvSpPr txBox="1">
            <a:spLocks noChangeArrowheads="1"/>
          </p:cNvSpPr>
          <p:nvPr/>
        </p:nvSpPr>
        <p:spPr bwMode="auto">
          <a:xfrm>
            <a:off x="7086600" y="9906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E</a:t>
            </a:r>
          </a:p>
        </p:txBody>
      </p:sp>
      <p:sp>
        <p:nvSpPr>
          <p:cNvPr id="26631" name="TextBox 24"/>
          <p:cNvSpPr txBox="1">
            <a:spLocks noChangeArrowheads="1"/>
          </p:cNvSpPr>
          <p:nvPr/>
        </p:nvSpPr>
        <p:spPr bwMode="auto">
          <a:xfrm>
            <a:off x="8534400" y="2667000"/>
            <a:ext cx="609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F</a:t>
            </a:r>
          </a:p>
        </p:txBody>
      </p:sp>
      <p:sp>
        <p:nvSpPr>
          <p:cNvPr id="26632" name="TextBox 18"/>
          <p:cNvSpPr txBox="1">
            <a:spLocks noChangeArrowheads="1"/>
          </p:cNvSpPr>
          <p:nvPr/>
        </p:nvSpPr>
        <p:spPr bwMode="auto">
          <a:xfrm>
            <a:off x="4108450" y="2819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C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295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679450" y="914400"/>
            <a:ext cx="2590800" cy="2936875"/>
            <a:chOff x="679365" y="914400"/>
            <a:chExt cx="2590800" cy="2936796"/>
          </a:xfrm>
        </p:grpSpPr>
        <p:sp>
          <p:nvSpPr>
            <p:cNvPr id="26637" name="TextBox 13"/>
            <p:cNvSpPr txBox="1">
              <a:spLocks noChangeArrowheads="1"/>
            </p:cNvSpPr>
            <p:nvPr/>
          </p:nvSpPr>
          <p:spPr bwMode="auto">
            <a:xfrm>
              <a:off x="679365" y="2743200"/>
              <a:ext cx="7620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6600">
                  <a:latin typeface="Gill Sans MT" pitchFamily="34" charset="0"/>
                </a:rPr>
                <a:t>A</a:t>
              </a:r>
            </a:p>
          </p:txBody>
        </p:sp>
        <p:sp>
          <p:nvSpPr>
            <p:cNvPr id="26638" name="TextBox 17"/>
            <p:cNvSpPr txBox="1">
              <a:spLocks noChangeArrowheads="1"/>
            </p:cNvSpPr>
            <p:nvPr/>
          </p:nvSpPr>
          <p:spPr bwMode="auto">
            <a:xfrm>
              <a:off x="2508165" y="914400"/>
              <a:ext cx="7620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6600">
                  <a:latin typeface="Gill Sans MT" pitchFamily="34" charset="0"/>
                </a:rPr>
                <a:t>B</a:t>
              </a:r>
            </a:p>
          </p:txBody>
        </p:sp>
        <p:cxnSp>
          <p:nvCxnSpPr>
            <p:cNvPr id="8" name="Straight Connector 7" descr="edr"/>
            <p:cNvCxnSpPr>
              <a:cxnSpLocks/>
            </p:cNvCxnSpPr>
            <p:nvPr/>
          </p:nvCxnSpPr>
          <p:spPr>
            <a:xfrm flipV="1">
              <a:off x="1295315" y="1904973"/>
              <a:ext cx="1600200" cy="1447761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Connector 8"/>
          <p:cNvCxnSpPr/>
          <p:nvPr/>
        </p:nvCxnSpPr>
        <p:spPr>
          <a:xfrm rot="16200000" flipH="1">
            <a:off x="2705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371600" y="4876800"/>
            <a:ext cx="6400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Gill Sans MT" pitchFamily="34" charset="0"/>
              </a:rPr>
              <a:t>AB</a:t>
            </a:r>
            <a:r>
              <a:rPr lang="bn-BD" sz="3600">
                <a:latin typeface="Gill Sans MT" pitchFamily="34" charset="0"/>
                <a:ea typeface="Vrinda"/>
                <a:cs typeface="Vrinda"/>
              </a:rPr>
              <a:t> </a:t>
            </a:r>
            <a:r>
              <a:rPr lang="bn-BD" sz="3600"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3600">
                <a:latin typeface="NikoshBAN" pitchFamily="2" charset="0"/>
                <a:cs typeface="NikoshBAN" pitchFamily="2" charset="0"/>
              </a:rPr>
              <a:t> DE </a:t>
            </a:r>
            <a:r>
              <a:rPr lang="bn-BD" sz="3600">
                <a:latin typeface="NikoshBAN" pitchFamily="2" charset="0"/>
                <a:cs typeface="NikoshBAN" pitchFamily="2" charset="0"/>
              </a:rPr>
              <a:t>পড়ে বরাবর পড়ে</a:t>
            </a:r>
            <a:endParaRPr lang="en-US" sz="360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L 0.13403 -0.17083 C 0.16198 -0.20925 0.20417 -0.23032 0.24809 -0.23032 C 0.29809 -0.23032 0.3382 -0.20925 0.36615 -0.17083 L 0.5007 -4.44444E-6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" y="-1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5867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 descr="edr"/>
          <p:cNvCxnSpPr>
            <a:cxnSpLocks/>
          </p:cNvCxnSpPr>
          <p:nvPr/>
        </p:nvCxnSpPr>
        <p:spPr>
          <a:xfrm flipV="1">
            <a:off x="5867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7277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3" name="TextBox 26"/>
          <p:cNvSpPr txBox="1">
            <a:spLocks noChangeArrowheads="1"/>
          </p:cNvSpPr>
          <p:nvPr/>
        </p:nvSpPr>
        <p:spPr bwMode="auto">
          <a:xfrm>
            <a:off x="5181600" y="26670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D</a:t>
            </a:r>
          </a:p>
        </p:txBody>
      </p:sp>
      <p:sp>
        <p:nvSpPr>
          <p:cNvPr id="27654" name="TextBox 20"/>
          <p:cNvSpPr txBox="1">
            <a:spLocks noChangeArrowheads="1"/>
          </p:cNvSpPr>
          <p:nvPr/>
        </p:nvSpPr>
        <p:spPr bwMode="auto">
          <a:xfrm>
            <a:off x="7086600" y="9906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E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8534400" y="2667000"/>
            <a:ext cx="609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F</a:t>
            </a:r>
          </a:p>
        </p:txBody>
      </p:sp>
      <p:sp>
        <p:nvSpPr>
          <p:cNvPr id="27656" name="TextBox 18"/>
          <p:cNvSpPr txBox="1">
            <a:spLocks noChangeArrowheads="1"/>
          </p:cNvSpPr>
          <p:nvPr/>
        </p:nvSpPr>
        <p:spPr bwMode="auto">
          <a:xfrm>
            <a:off x="4108450" y="2819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C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295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658" name="Group 19"/>
          <p:cNvGrpSpPr>
            <a:grpSpLocks/>
          </p:cNvGrpSpPr>
          <p:nvPr/>
        </p:nvGrpSpPr>
        <p:grpSpPr bwMode="auto">
          <a:xfrm>
            <a:off x="679450" y="914400"/>
            <a:ext cx="2590800" cy="2936875"/>
            <a:chOff x="679365" y="914400"/>
            <a:chExt cx="2590800" cy="2936796"/>
          </a:xfrm>
        </p:grpSpPr>
        <p:sp>
          <p:nvSpPr>
            <p:cNvPr id="27660" name="TextBox 13"/>
            <p:cNvSpPr txBox="1">
              <a:spLocks noChangeArrowheads="1"/>
            </p:cNvSpPr>
            <p:nvPr/>
          </p:nvSpPr>
          <p:spPr bwMode="auto">
            <a:xfrm>
              <a:off x="679365" y="2743200"/>
              <a:ext cx="7620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6600">
                  <a:latin typeface="Gill Sans MT" pitchFamily="34" charset="0"/>
                </a:rPr>
                <a:t>A</a:t>
              </a:r>
            </a:p>
          </p:txBody>
        </p:sp>
        <p:sp>
          <p:nvSpPr>
            <p:cNvPr id="27661" name="TextBox 17"/>
            <p:cNvSpPr txBox="1">
              <a:spLocks noChangeArrowheads="1"/>
            </p:cNvSpPr>
            <p:nvPr/>
          </p:nvSpPr>
          <p:spPr bwMode="auto">
            <a:xfrm>
              <a:off x="2508165" y="914400"/>
              <a:ext cx="7620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6600">
                  <a:latin typeface="Gill Sans MT" pitchFamily="34" charset="0"/>
                </a:rPr>
                <a:t>B</a:t>
              </a:r>
            </a:p>
          </p:txBody>
        </p:sp>
        <p:cxnSp>
          <p:nvCxnSpPr>
            <p:cNvPr id="8" name="Straight Connector 7" descr="edr"/>
            <p:cNvCxnSpPr>
              <a:cxnSpLocks/>
            </p:cNvCxnSpPr>
            <p:nvPr/>
          </p:nvCxnSpPr>
          <p:spPr>
            <a:xfrm flipV="1">
              <a:off x="1295315" y="1904973"/>
              <a:ext cx="1600200" cy="1447761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Connector 8"/>
          <p:cNvCxnSpPr/>
          <p:nvPr/>
        </p:nvCxnSpPr>
        <p:spPr>
          <a:xfrm rot="16200000" flipH="1">
            <a:off x="2705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5867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 descr="edr"/>
          <p:cNvCxnSpPr>
            <a:cxnSpLocks/>
          </p:cNvCxnSpPr>
          <p:nvPr/>
        </p:nvCxnSpPr>
        <p:spPr>
          <a:xfrm flipV="1">
            <a:off x="5867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7277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7" name="TextBox 26"/>
          <p:cNvSpPr txBox="1">
            <a:spLocks noChangeArrowheads="1"/>
          </p:cNvSpPr>
          <p:nvPr/>
        </p:nvSpPr>
        <p:spPr bwMode="auto">
          <a:xfrm>
            <a:off x="5181600" y="26670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D</a:t>
            </a:r>
          </a:p>
        </p:txBody>
      </p:sp>
      <p:sp>
        <p:nvSpPr>
          <p:cNvPr id="28678" name="TextBox 20"/>
          <p:cNvSpPr txBox="1">
            <a:spLocks noChangeArrowheads="1"/>
          </p:cNvSpPr>
          <p:nvPr/>
        </p:nvSpPr>
        <p:spPr bwMode="auto">
          <a:xfrm>
            <a:off x="7086600" y="9906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E</a:t>
            </a:r>
          </a:p>
        </p:txBody>
      </p:sp>
      <p:sp>
        <p:nvSpPr>
          <p:cNvPr id="28679" name="TextBox 24"/>
          <p:cNvSpPr txBox="1">
            <a:spLocks noChangeArrowheads="1"/>
          </p:cNvSpPr>
          <p:nvPr/>
        </p:nvSpPr>
        <p:spPr bwMode="auto">
          <a:xfrm>
            <a:off x="8534400" y="2667000"/>
            <a:ext cx="609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F</a:t>
            </a:r>
          </a:p>
        </p:txBody>
      </p:sp>
      <p:sp>
        <p:nvSpPr>
          <p:cNvPr id="28680" name="TextBox 13"/>
          <p:cNvSpPr txBox="1">
            <a:spLocks noChangeArrowheads="1"/>
          </p:cNvSpPr>
          <p:nvPr/>
        </p:nvSpPr>
        <p:spPr bwMode="auto">
          <a:xfrm>
            <a:off x="679450" y="27432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A</a:t>
            </a:r>
          </a:p>
        </p:txBody>
      </p:sp>
      <p:sp>
        <p:nvSpPr>
          <p:cNvPr id="28681" name="TextBox 17"/>
          <p:cNvSpPr txBox="1">
            <a:spLocks noChangeArrowheads="1"/>
          </p:cNvSpPr>
          <p:nvPr/>
        </p:nvSpPr>
        <p:spPr bwMode="auto">
          <a:xfrm>
            <a:off x="2508250" y="914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B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108450" y="2819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C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295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 descr="edr"/>
          <p:cNvCxnSpPr>
            <a:cxnSpLocks/>
          </p:cNvCxnSpPr>
          <p:nvPr/>
        </p:nvCxnSpPr>
        <p:spPr>
          <a:xfrm flipV="1">
            <a:off x="1295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2705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600200" y="4419600"/>
            <a:ext cx="6400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Gill Sans MT" pitchFamily="34" charset="0"/>
              </a:rPr>
              <a:t>C </a:t>
            </a:r>
            <a:r>
              <a:rPr lang="bn-BD" sz="3600">
                <a:latin typeface="NikoshBAN" pitchFamily="2" charset="0"/>
                <a:cs typeface="NikoshBAN" pitchFamily="2" charset="0"/>
              </a:rPr>
              <a:t>বিন্দু</a:t>
            </a:r>
            <a:r>
              <a:rPr lang="en-US" sz="3600">
                <a:latin typeface="Gill Sans MT" pitchFamily="34" charset="0"/>
              </a:rPr>
              <a:t> F</a:t>
            </a:r>
            <a:r>
              <a:rPr lang="bn-BD" sz="3600">
                <a:latin typeface="Gill Sans MT" pitchFamily="34" charset="0"/>
                <a:ea typeface="Vrinda"/>
                <a:cs typeface="Vrinda"/>
              </a:rPr>
              <a:t> </a:t>
            </a:r>
            <a:r>
              <a:rPr lang="bn-BD" sz="3600">
                <a:latin typeface="NikoshBAN" pitchFamily="2" charset="0"/>
                <a:cs typeface="NikoshBAN" pitchFamily="2" charset="0"/>
              </a:rPr>
              <a:t>বিন্দুর উপর পড়ে</a:t>
            </a:r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22222E-6 L 0.12518 -0.10718 C 0.15139 -0.13148 0.19063 -0.14445 0.2316 -0.14445 C 0.2783 -0.14445 0.31563 -0.13148 0.34184 -0.10718 L 0.46736 2.22222E-6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-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5867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 descr="edr"/>
          <p:cNvCxnSpPr>
            <a:cxnSpLocks/>
          </p:cNvCxnSpPr>
          <p:nvPr/>
        </p:nvCxnSpPr>
        <p:spPr>
          <a:xfrm flipV="1">
            <a:off x="5867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7277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1" name="TextBox 26"/>
          <p:cNvSpPr txBox="1">
            <a:spLocks noChangeArrowheads="1"/>
          </p:cNvSpPr>
          <p:nvPr/>
        </p:nvSpPr>
        <p:spPr bwMode="auto">
          <a:xfrm>
            <a:off x="5181600" y="26670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D</a:t>
            </a:r>
          </a:p>
        </p:txBody>
      </p:sp>
      <p:sp>
        <p:nvSpPr>
          <p:cNvPr id="29702" name="TextBox 20"/>
          <p:cNvSpPr txBox="1">
            <a:spLocks noChangeArrowheads="1"/>
          </p:cNvSpPr>
          <p:nvPr/>
        </p:nvSpPr>
        <p:spPr bwMode="auto">
          <a:xfrm>
            <a:off x="7086600" y="9906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E</a:t>
            </a:r>
          </a:p>
        </p:txBody>
      </p:sp>
      <p:sp>
        <p:nvSpPr>
          <p:cNvPr id="29703" name="TextBox 24"/>
          <p:cNvSpPr txBox="1">
            <a:spLocks noChangeArrowheads="1"/>
          </p:cNvSpPr>
          <p:nvPr/>
        </p:nvSpPr>
        <p:spPr bwMode="auto">
          <a:xfrm>
            <a:off x="8534400" y="2667000"/>
            <a:ext cx="609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F</a:t>
            </a:r>
          </a:p>
        </p:txBody>
      </p:sp>
      <p:sp>
        <p:nvSpPr>
          <p:cNvPr id="29704" name="TextBox 13"/>
          <p:cNvSpPr txBox="1">
            <a:spLocks noChangeArrowheads="1"/>
          </p:cNvSpPr>
          <p:nvPr/>
        </p:nvSpPr>
        <p:spPr bwMode="auto">
          <a:xfrm>
            <a:off x="679450" y="27432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A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508250" y="914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B</a:t>
            </a:r>
          </a:p>
        </p:txBody>
      </p:sp>
      <p:sp>
        <p:nvSpPr>
          <p:cNvPr id="29706" name="TextBox 18"/>
          <p:cNvSpPr txBox="1">
            <a:spLocks noChangeArrowheads="1"/>
          </p:cNvSpPr>
          <p:nvPr/>
        </p:nvSpPr>
        <p:spPr bwMode="auto">
          <a:xfrm>
            <a:off x="4108450" y="2819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C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295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 descr="edr"/>
          <p:cNvCxnSpPr>
            <a:cxnSpLocks/>
          </p:cNvCxnSpPr>
          <p:nvPr/>
        </p:nvCxnSpPr>
        <p:spPr>
          <a:xfrm flipV="1">
            <a:off x="1295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2705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600200" y="4419600"/>
            <a:ext cx="6400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Gill Sans MT" pitchFamily="34" charset="0"/>
              </a:rPr>
              <a:t>B </a:t>
            </a:r>
            <a:r>
              <a:rPr lang="bn-BD" sz="3600">
                <a:latin typeface="NikoshBAN" pitchFamily="2" charset="0"/>
                <a:cs typeface="NikoshBAN" pitchFamily="2" charset="0"/>
              </a:rPr>
              <a:t>বিন্দু</a:t>
            </a:r>
            <a:r>
              <a:rPr lang="en-US" sz="3600">
                <a:latin typeface="Gill Sans MT" pitchFamily="34" charset="0"/>
              </a:rPr>
              <a:t> E</a:t>
            </a:r>
            <a:r>
              <a:rPr lang="bn-BD" sz="3600">
                <a:latin typeface="Gill Sans MT" pitchFamily="34" charset="0"/>
                <a:ea typeface="Vrinda"/>
                <a:cs typeface="Vrinda"/>
              </a:rPr>
              <a:t> </a:t>
            </a:r>
            <a:r>
              <a:rPr lang="bn-BD" sz="3600">
                <a:latin typeface="NikoshBAN" pitchFamily="2" charset="0"/>
                <a:cs typeface="NikoshBAN" pitchFamily="2" charset="0"/>
              </a:rPr>
              <a:t>বিন্দুর উপর পড়ে</a:t>
            </a:r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.03032 L 0.13195 -0.10162 C 0.15955 -0.13102 0.20104 -0.14745 0.2441 -0.14745 C 0.29323 -0.14745 0.33264 -0.13102 0.36025 -0.10162 L 0.49236 0.03032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" y="-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5867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 descr="edr"/>
          <p:cNvCxnSpPr>
            <a:cxnSpLocks/>
          </p:cNvCxnSpPr>
          <p:nvPr/>
        </p:nvCxnSpPr>
        <p:spPr>
          <a:xfrm flipV="1">
            <a:off x="5867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7277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5" name="TextBox 26"/>
          <p:cNvSpPr txBox="1">
            <a:spLocks noChangeArrowheads="1"/>
          </p:cNvSpPr>
          <p:nvPr/>
        </p:nvSpPr>
        <p:spPr bwMode="auto">
          <a:xfrm>
            <a:off x="5181600" y="26670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D</a:t>
            </a:r>
          </a:p>
        </p:txBody>
      </p:sp>
      <p:sp>
        <p:nvSpPr>
          <p:cNvPr id="30726" name="TextBox 20"/>
          <p:cNvSpPr txBox="1">
            <a:spLocks noChangeArrowheads="1"/>
          </p:cNvSpPr>
          <p:nvPr/>
        </p:nvSpPr>
        <p:spPr bwMode="auto">
          <a:xfrm>
            <a:off x="7086600" y="9906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E</a:t>
            </a:r>
          </a:p>
        </p:txBody>
      </p:sp>
      <p:sp>
        <p:nvSpPr>
          <p:cNvPr id="30727" name="TextBox 24"/>
          <p:cNvSpPr txBox="1">
            <a:spLocks noChangeArrowheads="1"/>
          </p:cNvSpPr>
          <p:nvPr/>
        </p:nvSpPr>
        <p:spPr bwMode="auto">
          <a:xfrm>
            <a:off x="8534400" y="2667000"/>
            <a:ext cx="609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F</a:t>
            </a:r>
          </a:p>
        </p:txBody>
      </p:sp>
      <p:sp>
        <p:nvSpPr>
          <p:cNvPr id="30728" name="TextBox 13"/>
          <p:cNvSpPr txBox="1">
            <a:spLocks noChangeArrowheads="1"/>
          </p:cNvSpPr>
          <p:nvPr/>
        </p:nvSpPr>
        <p:spPr bwMode="auto">
          <a:xfrm>
            <a:off x="679450" y="27432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A</a:t>
            </a:r>
          </a:p>
        </p:txBody>
      </p:sp>
      <p:sp>
        <p:nvSpPr>
          <p:cNvPr id="30729" name="TextBox 17"/>
          <p:cNvSpPr txBox="1">
            <a:spLocks noChangeArrowheads="1"/>
          </p:cNvSpPr>
          <p:nvPr/>
        </p:nvSpPr>
        <p:spPr bwMode="auto">
          <a:xfrm>
            <a:off x="2508250" y="914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B</a:t>
            </a:r>
          </a:p>
        </p:txBody>
      </p:sp>
      <p:sp>
        <p:nvSpPr>
          <p:cNvPr id="30730" name="TextBox 18"/>
          <p:cNvSpPr txBox="1">
            <a:spLocks noChangeArrowheads="1"/>
          </p:cNvSpPr>
          <p:nvPr/>
        </p:nvSpPr>
        <p:spPr bwMode="auto">
          <a:xfrm>
            <a:off x="4108450" y="2819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C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295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 descr="edr"/>
          <p:cNvCxnSpPr>
            <a:cxnSpLocks/>
          </p:cNvCxnSpPr>
          <p:nvPr/>
        </p:nvCxnSpPr>
        <p:spPr>
          <a:xfrm flipV="1">
            <a:off x="1295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2705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c 27"/>
          <p:cNvSpPr/>
          <p:nvPr/>
        </p:nvSpPr>
        <p:spPr>
          <a:xfrm rot="15162073">
            <a:off x="650875" y="2533650"/>
            <a:ext cx="1301750" cy="1536700"/>
          </a:xfrm>
          <a:prstGeom prst="arc">
            <a:avLst>
              <a:gd name="adj1" fmla="val 4080963"/>
              <a:gd name="adj2" fmla="val 6633265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Arc 28"/>
          <p:cNvSpPr/>
          <p:nvPr/>
        </p:nvSpPr>
        <p:spPr>
          <a:xfrm rot="15162073">
            <a:off x="5304631" y="2520157"/>
            <a:ext cx="1303337" cy="1536700"/>
          </a:xfrm>
          <a:prstGeom prst="arc">
            <a:avLst>
              <a:gd name="adj1" fmla="val 3873442"/>
              <a:gd name="adj2" fmla="val 6633265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5867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 descr="edr"/>
          <p:cNvCxnSpPr>
            <a:cxnSpLocks/>
          </p:cNvCxnSpPr>
          <p:nvPr/>
        </p:nvCxnSpPr>
        <p:spPr>
          <a:xfrm flipV="1">
            <a:off x="5867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7277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9" name="TextBox 26"/>
          <p:cNvSpPr txBox="1">
            <a:spLocks noChangeArrowheads="1"/>
          </p:cNvSpPr>
          <p:nvPr/>
        </p:nvSpPr>
        <p:spPr bwMode="auto">
          <a:xfrm>
            <a:off x="5181600" y="26670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D</a:t>
            </a:r>
          </a:p>
        </p:txBody>
      </p:sp>
      <p:sp>
        <p:nvSpPr>
          <p:cNvPr id="31750" name="TextBox 20"/>
          <p:cNvSpPr txBox="1">
            <a:spLocks noChangeArrowheads="1"/>
          </p:cNvSpPr>
          <p:nvPr/>
        </p:nvSpPr>
        <p:spPr bwMode="auto">
          <a:xfrm>
            <a:off x="7086600" y="9906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E</a:t>
            </a:r>
          </a:p>
        </p:txBody>
      </p:sp>
      <p:sp>
        <p:nvSpPr>
          <p:cNvPr id="31751" name="TextBox 24"/>
          <p:cNvSpPr txBox="1">
            <a:spLocks noChangeArrowheads="1"/>
          </p:cNvSpPr>
          <p:nvPr/>
        </p:nvSpPr>
        <p:spPr bwMode="auto">
          <a:xfrm>
            <a:off x="8534400" y="2667000"/>
            <a:ext cx="609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F</a:t>
            </a:r>
          </a:p>
        </p:txBody>
      </p:sp>
      <p:sp>
        <p:nvSpPr>
          <p:cNvPr id="31752" name="TextBox 17"/>
          <p:cNvSpPr txBox="1">
            <a:spLocks noChangeArrowheads="1"/>
          </p:cNvSpPr>
          <p:nvPr/>
        </p:nvSpPr>
        <p:spPr bwMode="auto">
          <a:xfrm>
            <a:off x="2508250" y="914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B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679450" y="2743200"/>
            <a:ext cx="4191000" cy="1184275"/>
            <a:chOff x="679365" y="2743200"/>
            <a:chExt cx="4191000" cy="1184196"/>
          </a:xfrm>
        </p:grpSpPr>
        <p:sp>
          <p:nvSpPr>
            <p:cNvPr id="31757" name="TextBox 13"/>
            <p:cNvSpPr txBox="1">
              <a:spLocks noChangeArrowheads="1"/>
            </p:cNvSpPr>
            <p:nvPr/>
          </p:nvSpPr>
          <p:spPr bwMode="auto">
            <a:xfrm>
              <a:off x="679365" y="2743200"/>
              <a:ext cx="7620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6600">
                  <a:latin typeface="Gill Sans MT" pitchFamily="34" charset="0"/>
                </a:rPr>
                <a:t>A</a:t>
              </a:r>
            </a:p>
          </p:txBody>
        </p:sp>
        <p:sp>
          <p:nvSpPr>
            <p:cNvPr id="31758" name="TextBox 18"/>
            <p:cNvSpPr txBox="1">
              <a:spLocks noChangeArrowheads="1"/>
            </p:cNvSpPr>
            <p:nvPr/>
          </p:nvSpPr>
          <p:spPr bwMode="auto">
            <a:xfrm>
              <a:off x="4108365" y="2819400"/>
              <a:ext cx="7620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6600">
                  <a:latin typeface="Gill Sans MT" pitchFamily="34" charset="0"/>
                </a:rPr>
                <a:t>C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1295315" y="3352759"/>
              <a:ext cx="2743200" cy="158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 descr="edr"/>
          <p:cNvCxnSpPr>
            <a:cxnSpLocks/>
          </p:cNvCxnSpPr>
          <p:nvPr/>
        </p:nvCxnSpPr>
        <p:spPr>
          <a:xfrm flipV="1">
            <a:off x="1295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2705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371600" y="4876800"/>
            <a:ext cx="6400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Gill Sans MT" pitchFamily="34" charset="0"/>
              </a:rPr>
              <a:t>AC</a:t>
            </a:r>
            <a:r>
              <a:rPr lang="bn-BD" sz="3600">
                <a:latin typeface="Gill Sans MT" pitchFamily="34" charset="0"/>
                <a:ea typeface="Vrinda"/>
                <a:cs typeface="Vrinda"/>
              </a:rPr>
              <a:t> </a:t>
            </a:r>
            <a:r>
              <a:rPr lang="bn-BD" sz="3600"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3600">
                <a:latin typeface="NikoshBAN" pitchFamily="2" charset="0"/>
                <a:cs typeface="NikoshBAN" pitchFamily="2" charset="0"/>
              </a:rPr>
              <a:t> DF </a:t>
            </a:r>
            <a:r>
              <a:rPr lang="bn-BD" sz="3600"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360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>
                <a:latin typeface="NikoshBAN" pitchFamily="2" charset="0"/>
                <a:cs typeface="NikoshBAN" pitchFamily="2" charset="0"/>
              </a:rPr>
              <a:t>বরাবর পড়ে</a:t>
            </a:r>
            <a:endParaRPr lang="en-US" sz="360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11111E-6 L 0.13525 -0.15857 C 0.16354 -0.19421 0.20591 -0.21366 0.25018 -0.21366 C 0.30052 -0.21366 0.34097 -0.19421 0.36927 -0.15857 L 0.50486 1.11111E-6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" y="-1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5867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 descr="edr"/>
          <p:cNvCxnSpPr>
            <a:cxnSpLocks/>
          </p:cNvCxnSpPr>
          <p:nvPr/>
        </p:nvCxnSpPr>
        <p:spPr>
          <a:xfrm flipV="1">
            <a:off x="5867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7277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3" name="TextBox 26"/>
          <p:cNvSpPr txBox="1">
            <a:spLocks noChangeArrowheads="1"/>
          </p:cNvSpPr>
          <p:nvPr/>
        </p:nvSpPr>
        <p:spPr bwMode="auto">
          <a:xfrm>
            <a:off x="5181600" y="26670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D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086600" y="9906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E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8534400" y="2667000"/>
            <a:ext cx="609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F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508250" y="914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B</a:t>
            </a:r>
          </a:p>
        </p:txBody>
      </p:sp>
      <p:sp>
        <p:nvSpPr>
          <p:cNvPr id="32777" name="TextBox 13"/>
          <p:cNvSpPr txBox="1">
            <a:spLocks noChangeArrowheads="1"/>
          </p:cNvSpPr>
          <p:nvPr/>
        </p:nvSpPr>
        <p:spPr bwMode="auto">
          <a:xfrm>
            <a:off x="679450" y="27432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A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108450" y="28194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C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295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 descr="edr"/>
          <p:cNvCxnSpPr>
            <a:cxnSpLocks/>
          </p:cNvCxnSpPr>
          <p:nvPr/>
        </p:nvCxnSpPr>
        <p:spPr>
          <a:xfrm flipV="1">
            <a:off x="1295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2705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  <p:bldP spid="25" grpId="1"/>
      <p:bldP spid="18" grpId="0"/>
      <p:bldP spid="19" grpId="0"/>
      <p:bldP spid="19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5867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 descr="edr"/>
          <p:cNvCxnSpPr>
            <a:cxnSpLocks/>
          </p:cNvCxnSpPr>
          <p:nvPr/>
        </p:nvCxnSpPr>
        <p:spPr>
          <a:xfrm flipV="1">
            <a:off x="5867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7277100" y="2019300"/>
            <a:ext cx="1447800" cy="12192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97" name="TextBox 26"/>
          <p:cNvSpPr txBox="1">
            <a:spLocks noChangeArrowheads="1"/>
          </p:cNvSpPr>
          <p:nvPr/>
        </p:nvSpPr>
        <p:spPr bwMode="auto">
          <a:xfrm>
            <a:off x="5181600" y="26670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D</a:t>
            </a:r>
          </a:p>
        </p:txBody>
      </p:sp>
      <p:sp>
        <p:nvSpPr>
          <p:cNvPr id="33798" name="TextBox 20"/>
          <p:cNvSpPr txBox="1">
            <a:spLocks noChangeArrowheads="1"/>
          </p:cNvSpPr>
          <p:nvPr/>
        </p:nvSpPr>
        <p:spPr bwMode="auto">
          <a:xfrm>
            <a:off x="7086600" y="9906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E</a:t>
            </a:r>
          </a:p>
        </p:txBody>
      </p:sp>
      <p:sp>
        <p:nvSpPr>
          <p:cNvPr id="33799" name="TextBox 24"/>
          <p:cNvSpPr txBox="1">
            <a:spLocks noChangeArrowheads="1"/>
          </p:cNvSpPr>
          <p:nvPr/>
        </p:nvSpPr>
        <p:spPr bwMode="auto">
          <a:xfrm>
            <a:off x="8534400" y="2667000"/>
            <a:ext cx="609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F</a:t>
            </a:r>
          </a:p>
        </p:txBody>
      </p:sp>
      <p:sp>
        <p:nvSpPr>
          <p:cNvPr id="33800" name="TextBox 13"/>
          <p:cNvSpPr txBox="1">
            <a:spLocks noChangeArrowheads="1"/>
          </p:cNvSpPr>
          <p:nvPr/>
        </p:nvSpPr>
        <p:spPr bwMode="auto">
          <a:xfrm>
            <a:off x="679450" y="2743200"/>
            <a:ext cx="76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600">
                <a:latin typeface="Gill Sans MT" pitchFamily="34" charset="0"/>
              </a:rPr>
              <a:t>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295400" y="3352800"/>
            <a:ext cx="2743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 descr="edr"/>
          <p:cNvCxnSpPr>
            <a:cxnSpLocks/>
          </p:cNvCxnSpPr>
          <p:nvPr/>
        </p:nvCxnSpPr>
        <p:spPr>
          <a:xfrm flipV="1">
            <a:off x="1295400" y="1905000"/>
            <a:ext cx="1600200" cy="144780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508250" y="914400"/>
            <a:ext cx="2216150" cy="2936875"/>
            <a:chOff x="2508165" y="914400"/>
            <a:chExt cx="2216235" cy="2936796"/>
          </a:xfrm>
        </p:grpSpPr>
        <p:sp>
          <p:nvSpPr>
            <p:cNvPr id="33805" name="TextBox 17"/>
            <p:cNvSpPr txBox="1">
              <a:spLocks noChangeArrowheads="1"/>
            </p:cNvSpPr>
            <p:nvPr/>
          </p:nvSpPr>
          <p:spPr bwMode="auto">
            <a:xfrm>
              <a:off x="2508165" y="914400"/>
              <a:ext cx="7620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6600">
                  <a:latin typeface="Gill Sans MT" pitchFamily="34" charset="0"/>
                </a:rPr>
                <a:t>B</a:t>
              </a:r>
            </a:p>
          </p:txBody>
        </p:sp>
        <p:sp>
          <p:nvSpPr>
            <p:cNvPr id="33806" name="TextBox 18"/>
            <p:cNvSpPr txBox="1">
              <a:spLocks noChangeArrowheads="1"/>
            </p:cNvSpPr>
            <p:nvPr/>
          </p:nvSpPr>
          <p:spPr bwMode="auto">
            <a:xfrm>
              <a:off x="3962400" y="2743200"/>
              <a:ext cx="7620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6600">
                  <a:latin typeface="Gill Sans MT" pitchFamily="34" charset="0"/>
                </a:rPr>
                <a:t>C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 rot="16200000" flipH="1">
              <a:off x="2705070" y="2019230"/>
              <a:ext cx="1447761" cy="1219247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371600" y="4876800"/>
            <a:ext cx="6400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latin typeface="Gill Sans MT" pitchFamily="34" charset="0"/>
              </a:rPr>
              <a:t>BC</a:t>
            </a:r>
            <a:r>
              <a:rPr lang="bn-BD" sz="3600">
                <a:latin typeface="Gill Sans MT" pitchFamily="34" charset="0"/>
                <a:ea typeface="Vrinda"/>
                <a:cs typeface="Vrinda"/>
              </a:rPr>
              <a:t> </a:t>
            </a:r>
            <a:r>
              <a:rPr lang="bn-BD" sz="3600"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360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600">
                <a:latin typeface="NikoshBAN" pitchFamily="2" charset="0"/>
                <a:cs typeface="NikoshBAN" pitchFamily="2" charset="0"/>
              </a:rPr>
              <a:t>EF </a:t>
            </a:r>
            <a:r>
              <a:rPr lang="bn-BD" sz="3600"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360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>
                <a:latin typeface="NikoshBAN" pitchFamily="2" charset="0"/>
                <a:cs typeface="NikoshBAN" pitchFamily="2" charset="0"/>
              </a:rPr>
              <a:t>পুরোপুরি মিলে গেল।</a:t>
            </a:r>
            <a:endParaRPr lang="en-US" sz="360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44444E-6 L 0.13247 -0.14468 C 0.16042 -0.17732 0.20209 -0.19399 0.24584 -0.19399 C 0.29549 -0.19399 0.3349 -0.17732 0.36285 -0.14468 L 0.49653 4.44444E-6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5181600" y="990600"/>
            <a:ext cx="3962400" cy="2784475"/>
            <a:chOff x="5181600" y="990600"/>
            <a:chExt cx="3962400" cy="2784396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5867400" y="3352733"/>
              <a:ext cx="2743200" cy="158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descr="edr"/>
            <p:cNvCxnSpPr>
              <a:cxnSpLocks/>
            </p:cNvCxnSpPr>
            <p:nvPr/>
          </p:nvCxnSpPr>
          <p:spPr>
            <a:xfrm flipV="1">
              <a:off x="5867400" y="1904974"/>
              <a:ext cx="1600200" cy="1447759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6200000" flipH="1">
              <a:off x="7277121" y="2019254"/>
              <a:ext cx="1447759" cy="121920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2" name="TextBox 26"/>
            <p:cNvSpPr txBox="1">
              <a:spLocks noChangeArrowheads="1"/>
            </p:cNvSpPr>
            <p:nvPr/>
          </p:nvSpPr>
          <p:spPr bwMode="auto">
            <a:xfrm>
              <a:off x="5181600" y="2667000"/>
              <a:ext cx="7620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6600">
                  <a:latin typeface="Gill Sans MT" pitchFamily="34" charset="0"/>
                </a:rPr>
                <a:t>D</a:t>
              </a:r>
            </a:p>
          </p:txBody>
        </p:sp>
        <p:sp>
          <p:nvSpPr>
            <p:cNvPr id="4123" name="TextBox 20"/>
            <p:cNvSpPr txBox="1">
              <a:spLocks noChangeArrowheads="1"/>
            </p:cNvSpPr>
            <p:nvPr/>
          </p:nvSpPr>
          <p:spPr bwMode="auto">
            <a:xfrm>
              <a:off x="7086600" y="990600"/>
              <a:ext cx="7620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6600">
                  <a:latin typeface="Gill Sans MT" pitchFamily="34" charset="0"/>
                </a:rPr>
                <a:t>E</a:t>
              </a:r>
            </a:p>
          </p:txBody>
        </p:sp>
        <p:sp>
          <p:nvSpPr>
            <p:cNvPr id="4124" name="TextBox 24"/>
            <p:cNvSpPr txBox="1">
              <a:spLocks noChangeArrowheads="1"/>
            </p:cNvSpPr>
            <p:nvPr/>
          </p:nvSpPr>
          <p:spPr bwMode="auto">
            <a:xfrm>
              <a:off x="8534400" y="2667000"/>
              <a:ext cx="6096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6600">
                  <a:latin typeface="Gill Sans MT" pitchFamily="34" charset="0"/>
                </a:rPr>
                <a:t>F</a:t>
              </a: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679450" y="914400"/>
            <a:ext cx="4191000" cy="3013075"/>
            <a:chOff x="685800" y="914400"/>
            <a:chExt cx="4191000" cy="3012996"/>
          </a:xfrm>
        </p:grpSpPr>
        <p:sp>
          <p:nvSpPr>
            <p:cNvPr id="4112" name="TextBox 13"/>
            <p:cNvSpPr txBox="1">
              <a:spLocks noChangeArrowheads="1"/>
            </p:cNvSpPr>
            <p:nvPr/>
          </p:nvSpPr>
          <p:spPr bwMode="auto">
            <a:xfrm>
              <a:off x="685800" y="2743200"/>
              <a:ext cx="7620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6600">
                  <a:latin typeface="Gill Sans MT" pitchFamily="34" charset="0"/>
                </a:rPr>
                <a:t>A</a:t>
              </a:r>
            </a:p>
          </p:txBody>
        </p:sp>
        <p:sp>
          <p:nvSpPr>
            <p:cNvPr id="4113" name="TextBox 17"/>
            <p:cNvSpPr txBox="1">
              <a:spLocks noChangeArrowheads="1"/>
            </p:cNvSpPr>
            <p:nvPr/>
          </p:nvSpPr>
          <p:spPr bwMode="auto">
            <a:xfrm>
              <a:off x="2514600" y="914400"/>
              <a:ext cx="7620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6600">
                  <a:latin typeface="Gill Sans MT" pitchFamily="34" charset="0"/>
                </a:rPr>
                <a:t>B</a:t>
              </a:r>
            </a:p>
          </p:txBody>
        </p:sp>
        <p:sp>
          <p:nvSpPr>
            <p:cNvPr id="4114" name="TextBox 18"/>
            <p:cNvSpPr txBox="1">
              <a:spLocks noChangeArrowheads="1"/>
            </p:cNvSpPr>
            <p:nvPr/>
          </p:nvSpPr>
          <p:spPr bwMode="auto">
            <a:xfrm>
              <a:off x="4114800" y="2819400"/>
              <a:ext cx="7620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6600">
                  <a:latin typeface="Gill Sans MT" pitchFamily="34" charset="0"/>
                </a:rPr>
                <a:t>C</a:t>
              </a:r>
            </a:p>
          </p:txBody>
        </p:sp>
        <p:grpSp>
          <p:nvGrpSpPr>
            <p:cNvPr id="4115" name="Group 15"/>
            <p:cNvGrpSpPr>
              <a:grpSpLocks/>
            </p:cNvGrpSpPr>
            <p:nvPr/>
          </p:nvGrpSpPr>
          <p:grpSpPr bwMode="auto">
            <a:xfrm>
              <a:off x="1295400" y="1905000"/>
              <a:ext cx="2743200" cy="1449388"/>
              <a:chOff x="1295400" y="1905000"/>
              <a:chExt cx="2743200" cy="1449388"/>
            </a:xfrm>
          </p:grpSpPr>
          <p:cxnSp>
            <p:nvCxnSpPr>
              <p:cNvPr id="5" name="Straight Connector 4"/>
              <p:cNvCxnSpPr/>
              <p:nvPr/>
            </p:nvCxnSpPr>
            <p:spPr>
              <a:xfrm>
                <a:off x="1295400" y="3352736"/>
                <a:ext cx="2743200" cy="1588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 descr="edr"/>
              <p:cNvCxnSpPr>
                <a:cxnSpLocks/>
              </p:cNvCxnSpPr>
              <p:nvPr/>
            </p:nvCxnSpPr>
            <p:spPr>
              <a:xfrm flipV="1">
                <a:off x="1295400" y="1904974"/>
                <a:ext cx="1600200" cy="1447762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rot="16200000" flipH="1">
                <a:off x="2705119" y="2019255"/>
                <a:ext cx="1447762" cy="1219200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838200" y="4267200"/>
            <a:ext cx="7239000" cy="646113"/>
            <a:chOff x="838200" y="4267200"/>
            <a:chExt cx="7239000" cy="646331"/>
          </a:xfrm>
        </p:grpSpPr>
        <p:sp>
          <p:nvSpPr>
            <p:cNvPr id="4111" name="TextBox 25"/>
            <p:cNvSpPr txBox="1">
              <a:spLocks noChangeArrowheads="1"/>
            </p:cNvSpPr>
            <p:nvPr/>
          </p:nvSpPr>
          <p:spPr bwMode="auto">
            <a:xfrm>
              <a:off x="838200" y="4267200"/>
              <a:ext cx="72390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3600">
                  <a:latin typeface="Gill Sans MT" pitchFamily="34" charset="0"/>
                </a:rPr>
                <a:t>      ABC </a:t>
              </a:r>
              <a:r>
                <a:rPr lang="en-US" sz="3600">
                  <a:latin typeface="NikoshBAN" pitchFamily="2" charset="0"/>
                  <a:cs typeface="NikoshBAN" pitchFamily="2" charset="0"/>
                </a:rPr>
                <a:t>,</a:t>
              </a:r>
              <a:r>
                <a:rPr lang="bn-BD" sz="360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>
                  <a:latin typeface="NikoshBAN" pitchFamily="2" charset="0"/>
                  <a:cs typeface="NikoshBAN" pitchFamily="2" charset="0"/>
                </a:rPr>
                <a:t>   </a:t>
              </a:r>
              <a:r>
                <a:rPr lang="en-US" sz="3200">
                  <a:latin typeface="NikoshBAN" pitchFamily="2" charset="0"/>
                  <a:cs typeface="NikoshBAN" pitchFamily="2" charset="0"/>
                </a:rPr>
                <a:t>DEF</a:t>
              </a:r>
              <a:r>
                <a:rPr lang="en-US" sz="360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>
                  <a:latin typeface="NikoshBAN" pitchFamily="2" charset="0"/>
                  <a:cs typeface="NikoshBAN" pitchFamily="2" charset="0"/>
                </a:rPr>
                <a:t>এর উপর সমপতিত হল</a:t>
              </a:r>
              <a:endParaRPr lang="en-US" sz="3600">
                <a:latin typeface="Gill Sans MT" pitchFamily="34" charset="0"/>
              </a:endParaRPr>
            </a:p>
          </p:txBody>
        </p:sp>
        <p:graphicFrame>
          <p:nvGraphicFramePr>
            <p:cNvPr id="4098" name="Object 2"/>
            <p:cNvGraphicFramePr>
              <a:graphicFrameLocks noChangeAspect="1"/>
            </p:cNvGraphicFramePr>
            <p:nvPr/>
          </p:nvGraphicFramePr>
          <p:xfrm>
            <a:off x="1123950" y="4267200"/>
            <a:ext cx="628650" cy="533400"/>
          </p:xfrm>
          <a:graphic>
            <a:graphicData uri="http://schemas.openxmlformats.org/presentationml/2006/ole">
              <p:oleObj spid="_x0000_s4098" name="Equation" r:id="rId3" imgW="139680" imgH="164880" progId="Equation.3">
                <p:embed/>
              </p:oleObj>
            </a:graphicData>
          </a:graphic>
        </p:graphicFrame>
        <p:graphicFrame>
          <p:nvGraphicFramePr>
            <p:cNvPr id="4099" name="Object 3"/>
            <p:cNvGraphicFramePr>
              <a:graphicFrameLocks noChangeAspect="1"/>
            </p:cNvGraphicFramePr>
            <p:nvPr/>
          </p:nvGraphicFramePr>
          <p:xfrm>
            <a:off x="2514600" y="4267200"/>
            <a:ext cx="628650" cy="533400"/>
          </p:xfrm>
          <a:graphic>
            <a:graphicData uri="http://schemas.openxmlformats.org/presentationml/2006/ole">
              <p:oleObj spid="_x0000_s4099" name="Equation" r:id="rId4" imgW="139680" imgH="164880" progId="Equation.3">
                <p:embed/>
              </p:oleObj>
            </a:graphicData>
          </a:graphic>
        </p:graphicFrame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990600" y="5486400"/>
            <a:ext cx="7239000" cy="798513"/>
            <a:chOff x="990600" y="5486400"/>
            <a:chExt cx="7239000" cy="798731"/>
          </a:xfrm>
        </p:grpSpPr>
        <p:grpSp>
          <p:nvGrpSpPr>
            <p:cNvPr id="4108" name="Group 32"/>
            <p:cNvGrpSpPr>
              <a:grpSpLocks/>
            </p:cNvGrpSpPr>
            <p:nvPr/>
          </p:nvGrpSpPr>
          <p:grpSpPr bwMode="auto">
            <a:xfrm>
              <a:off x="990600" y="5638800"/>
              <a:ext cx="7239000" cy="646331"/>
              <a:chOff x="990600" y="5638800"/>
              <a:chExt cx="7239000" cy="646331"/>
            </a:xfrm>
          </p:grpSpPr>
          <p:grpSp>
            <p:nvGrpSpPr>
              <p:cNvPr id="4109" name="Group 30"/>
              <p:cNvGrpSpPr>
                <a:grpSpLocks/>
              </p:cNvGrpSpPr>
              <p:nvPr/>
            </p:nvGrpSpPr>
            <p:grpSpPr bwMode="auto">
              <a:xfrm>
                <a:off x="990600" y="5638800"/>
                <a:ext cx="7239000" cy="646331"/>
                <a:chOff x="990600" y="5638800"/>
                <a:chExt cx="7239000" cy="646331"/>
              </a:xfrm>
            </p:grpSpPr>
            <p:sp>
              <p:nvSpPr>
                <p:cNvPr id="4110" name="TextBox 27"/>
                <p:cNvSpPr txBox="1">
                  <a:spLocks noChangeArrowheads="1"/>
                </p:cNvSpPr>
                <p:nvPr/>
              </p:nvSpPr>
              <p:spPr bwMode="auto">
                <a:xfrm>
                  <a:off x="990600" y="5638800"/>
                  <a:ext cx="7239000" cy="6463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3600">
                      <a:latin typeface="Gill Sans MT" pitchFamily="34" charset="0"/>
                    </a:rPr>
                    <a:t>             ABC    </a:t>
                  </a:r>
                  <a:r>
                    <a:rPr lang="bn-BD" sz="3600"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en-US" sz="3600">
                      <a:latin typeface="NikoshBAN" pitchFamily="2" charset="0"/>
                      <a:cs typeface="NikoshBAN" pitchFamily="2" charset="0"/>
                    </a:rPr>
                    <a:t>   </a:t>
                  </a:r>
                  <a:r>
                    <a:rPr lang="en-US" sz="3200">
                      <a:latin typeface="NikoshBAN" pitchFamily="2" charset="0"/>
                      <a:cs typeface="NikoshBAN" pitchFamily="2" charset="0"/>
                    </a:rPr>
                    <a:t>DEF</a:t>
                  </a:r>
                  <a:endParaRPr lang="en-US" sz="3600">
                    <a:latin typeface="Gill Sans MT" pitchFamily="34" charset="0"/>
                  </a:endParaRPr>
                </a:p>
              </p:txBody>
            </p:sp>
            <p:graphicFrame>
              <p:nvGraphicFramePr>
                <p:cNvPr id="4100" name="Object 4"/>
                <p:cNvGraphicFramePr>
                  <a:graphicFrameLocks noChangeAspect="1"/>
                </p:cNvGraphicFramePr>
                <p:nvPr/>
              </p:nvGraphicFramePr>
              <p:xfrm>
                <a:off x="3562350" y="5638800"/>
                <a:ext cx="628650" cy="533400"/>
              </p:xfrm>
              <a:graphic>
                <a:graphicData uri="http://schemas.openxmlformats.org/presentationml/2006/ole">
                  <p:oleObj spid="_x0000_s4100" name="Equation" r:id="rId5" imgW="139680" imgH="164880" progId="Equation.3">
                    <p:embed/>
                  </p:oleObj>
                </a:graphicData>
              </a:graphic>
            </p:graphicFrame>
            <p:graphicFrame>
              <p:nvGraphicFramePr>
                <p:cNvPr id="4101" name="Object 5"/>
                <p:cNvGraphicFramePr>
                  <a:graphicFrameLocks noChangeAspect="1"/>
                </p:cNvGraphicFramePr>
                <p:nvPr/>
              </p:nvGraphicFramePr>
              <p:xfrm>
                <a:off x="1981200" y="5638800"/>
                <a:ext cx="628650" cy="533400"/>
              </p:xfrm>
              <a:graphic>
                <a:graphicData uri="http://schemas.openxmlformats.org/presentationml/2006/ole">
                  <p:oleObj spid="_x0000_s4101" name="Equation" r:id="rId6" imgW="139680" imgH="164880" progId="Equation.3">
                    <p:embed/>
                  </p:oleObj>
                </a:graphicData>
              </a:graphic>
            </p:graphicFrame>
          </p:grpSp>
          <p:graphicFrame>
            <p:nvGraphicFramePr>
              <p:cNvPr id="4102" name="Object 6"/>
              <p:cNvGraphicFramePr>
                <a:graphicFrameLocks noChangeAspect="1"/>
              </p:cNvGraphicFramePr>
              <p:nvPr/>
            </p:nvGraphicFramePr>
            <p:xfrm>
              <a:off x="1447800" y="5638800"/>
              <a:ext cx="603250" cy="596900"/>
            </p:xfrm>
            <a:graphic>
              <a:graphicData uri="http://schemas.openxmlformats.org/presentationml/2006/ole">
                <p:oleObj spid="_x0000_s4102" name="Equation" r:id="rId7" imgW="139680" imgH="126720" progId="Equation.3">
                  <p:embed/>
                </p:oleObj>
              </a:graphicData>
            </a:graphic>
          </p:graphicFrame>
        </p:grpSp>
        <p:graphicFrame>
          <p:nvGraphicFramePr>
            <p:cNvPr id="4103" name="Object 7"/>
            <p:cNvGraphicFramePr>
              <a:graphicFrameLocks noChangeAspect="1"/>
            </p:cNvGraphicFramePr>
            <p:nvPr/>
          </p:nvGraphicFramePr>
          <p:xfrm>
            <a:off x="3505200" y="5486400"/>
            <a:ext cx="755650" cy="596900"/>
          </p:xfrm>
          <a:graphic>
            <a:graphicData uri="http://schemas.openxmlformats.org/presentationml/2006/ole">
              <p:oleObj spid="_x0000_s4103" name="Equation" r:id="rId8" imgW="139680" imgH="12672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7.40741E-7 L 0.19653 -0.186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" y="-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-0.30833 -0.1807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" y="-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bn-BD" u="sng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প্রমাণঃ</a:t>
            </a:r>
            <a:r>
              <a:rPr lang="en-US" u="sng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u="sng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ABC 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কে    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DEF 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এর উপর এমনভাবে স্থাপন করি যেন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A 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বিন্দু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D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বিন্দুর উপর ও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AB 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DE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বাহু বরাবর এবং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DE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বাহুর যে পাশে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F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আছে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C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বিন্দু ঐ পাশে পড়ে।</a:t>
            </a:r>
            <a:b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AB=DE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বলে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B 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বিন্দু অবশ্যই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E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বিন্দুর উপর পড়বে। আবার, যেহেতু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AB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বাহু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DE 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বাহুর উপর পড়ে  এবং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BAC=     EDF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সুতরাং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AC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বাহু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DF 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বাহু বরাবর পড়বে । এখন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AC=DF 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C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বিন্দু অবশ্যই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F 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বিন্দুর উপর পড়বে ।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B 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বিন্দু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E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বিন্দুর উপর এবং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C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বিন্দু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F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বিন্দুর উপর পড়ে বলে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BC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বাহু অবশ্যই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EF 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বাহুর সাথে পুরোপুরি মিলে যাবে।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অতএব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    ABC,      DEF 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উপর সমপতিত হবে।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  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    ABC        DEF   </a:t>
            </a:r>
            <a: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28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u="sng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u="sng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</a:br>
            <a:endParaRPr lang="en-US" u="sng" dirty="0">
              <a:solidFill>
                <a:schemeClr val="tx2">
                  <a:satMod val="13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381000" y="914400"/>
          <a:ext cx="533400" cy="457200"/>
        </p:xfrm>
        <a:graphic>
          <a:graphicData uri="http://schemas.openxmlformats.org/presentationml/2006/ole">
            <p:oleObj spid="_x0000_s5122" name="Equation" r:id="rId3" imgW="139680" imgH="164880" progId="Equation.3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981200" y="914400"/>
          <a:ext cx="533400" cy="457200"/>
        </p:xfrm>
        <a:graphic>
          <a:graphicData uri="http://schemas.openxmlformats.org/presentationml/2006/ole">
            <p:oleObj spid="_x0000_s5123" name="Equation" r:id="rId4" imgW="139680" imgH="164880" progId="Equation.3">
              <p:embed/>
            </p:oleObj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3524250" y="2784475"/>
          <a:ext cx="742950" cy="415925"/>
        </p:xfrm>
        <a:graphic>
          <a:graphicData uri="http://schemas.openxmlformats.org/presentationml/2006/ole">
            <p:oleObj spid="_x0000_s5124" name="Equation" r:id="rId5" imgW="164880" imgH="152280" progId="Equation.3">
              <p:embed/>
            </p:oleObj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4895850" y="2708275"/>
          <a:ext cx="742950" cy="492125"/>
        </p:xfrm>
        <a:graphic>
          <a:graphicData uri="http://schemas.openxmlformats.org/presentationml/2006/ole">
            <p:oleObj spid="_x0000_s5125" name="Equation" r:id="rId6" imgW="164880" imgH="152280" progId="Equation.3">
              <p:embed/>
            </p:oleObj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/>
        </p:nvGraphicFramePr>
        <p:xfrm>
          <a:off x="1752600" y="4419600"/>
          <a:ext cx="533400" cy="457200"/>
        </p:xfrm>
        <a:graphic>
          <a:graphicData uri="http://schemas.openxmlformats.org/presentationml/2006/ole">
            <p:oleObj spid="_x0000_s5126" name="Equation" r:id="rId7" imgW="139680" imgH="164880" progId="Equation.3">
              <p:embed/>
            </p:oleObj>
          </a:graphicData>
        </a:graphic>
      </p:graphicFrame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3124200" y="4419600"/>
          <a:ext cx="533400" cy="457200"/>
        </p:xfrm>
        <a:graphic>
          <a:graphicData uri="http://schemas.openxmlformats.org/presentationml/2006/ole">
            <p:oleObj spid="_x0000_s5127" name="Equation" r:id="rId8" imgW="139680" imgH="164880" progId="Equation.3">
              <p:embed/>
            </p:oleObj>
          </a:graphicData>
        </a:graphic>
      </p:graphicFrame>
      <p:graphicFrame>
        <p:nvGraphicFramePr>
          <p:cNvPr id="5128" name="Object 8"/>
          <p:cNvGraphicFramePr>
            <a:graphicFrameLocks noChangeAspect="1"/>
          </p:cNvGraphicFramePr>
          <p:nvPr/>
        </p:nvGraphicFramePr>
        <p:xfrm>
          <a:off x="2209800" y="4876800"/>
          <a:ext cx="533400" cy="457200"/>
        </p:xfrm>
        <a:graphic>
          <a:graphicData uri="http://schemas.openxmlformats.org/presentationml/2006/ole">
            <p:oleObj spid="_x0000_s5128" name="Equation" r:id="rId9" imgW="139680" imgH="164880" progId="Equation.3">
              <p:embed/>
            </p:oleObj>
          </a:graphicData>
        </a:graphic>
      </p:graphicFrame>
      <p:graphicFrame>
        <p:nvGraphicFramePr>
          <p:cNvPr id="5129" name="Object 9"/>
          <p:cNvGraphicFramePr>
            <a:graphicFrameLocks noChangeAspect="1"/>
          </p:cNvGraphicFramePr>
          <p:nvPr/>
        </p:nvGraphicFramePr>
        <p:xfrm>
          <a:off x="3733800" y="4876800"/>
          <a:ext cx="533400" cy="457200"/>
        </p:xfrm>
        <a:graphic>
          <a:graphicData uri="http://schemas.openxmlformats.org/presentationml/2006/ole">
            <p:oleObj spid="_x0000_s5129" name="Equation" r:id="rId10" imgW="139680" imgH="164880" progId="Equation.3">
              <p:embed/>
            </p:oleObj>
          </a:graphicData>
        </a:graphic>
      </p:graphicFrame>
      <p:graphicFrame>
        <p:nvGraphicFramePr>
          <p:cNvPr id="5130" name="Object 10"/>
          <p:cNvGraphicFramePr>
            <a:graphicFrameLocks noChangeAspect="1"/>
          </p:cNvGraphicFramePr>
          <p:nvPr/>
        </p:nvGraphicFramePr>
        <p:xfrm>
          <a:off x="3352800" y="4876800"/>
          <a:ext cx="609600" cy="533400"/>
        </p:xfrm>
        <a:graphic>
          <a:graphicData uri="http://schemas.openxmlformats.org/presentationml/2006/ole">
            <p:oleObj spid="_x0000_s5130" name="Equation" r:id="rId11" imgW="139680" imgH="126720" progId="Equation.3">
              <p:embed/>
            </p:oleObj>
          </a:graphicData>
        </a:graphic>
      </p:graphicFrame>
      <p:graphicFrame>
        <p:nvGraphicFramePr>
          <p:cNvPr id="5131" name="Object 11"/>
          <p:cNvGraphicFramePr>
            <a:graphicFrameLocks noChangeAspect="1"/>
          </p:cNvGraphicFramePr>
          <p:nvPr/>
        </p:nvGraphicFramePr>
        <p:xfrm>
          <a:off x="1676400" y="4953000"/>
          <a:ext cx="603250" cy="457200"/>
        </p:xfrm>
        <a:graphic>
          <a:graphicData uri="http://schemas.openxmlformats.org/presentationml/2006/ole">
            <p:oleObj spid="_x0000_s5131" name="Equation" r:id="rId12" imgW="139680" imgH="12672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33400"/>
            <a:ext cx="70104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n-BD" sz="115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115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38200" y="1905000"/>
            <a:ext cx="79248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1</a:t>
            </a:r>
            <a:r>
              <a:rPr lang="bn-BD" sz="280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 ত্রিভুজ কাকে বলে?</a:t>
            </a:r>
          </a:p>
          <a:p>
            <a:r>
              <a:rPr lang="bn-BD" sz="280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২। সর্বসমতা বলতে কী বুঝ?</a:t>
            </a:r>
          </a:p>
          <a:p>
            <a:r>
              <a:rPr lang="bn-BD" sz="280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৩। বাহু ভেদে ত্রিভুজ কত প্রকার?</a:t>
            </a:r>
          </a:p>
          <a:p>
            <a:r>
              <a:rPr lang="bn-BD" sz="280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৪। ত্রিভুজের দুই কোণের সমষ্টি ১১০ ডিগ্রী হলে অপর কোণের মান কত?</a:t>
            </a:r>
            <a:endParaRPr lang="en-US" sz="28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4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5194300" cy="11430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n-BD" sz="80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8000" dirty="0">
              <a:solidFill>
                <a:schemeClr val="tx2">
                  <a:satMod val="13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1600200"/>
            <a:ext cx="9144000" cy="2308225"/>
          </a:xfrm>
          <a:prstGeom prst="rect">
            <a:avLst/>
          </a:prstGeom>
          <a:solidFill>
            <a:srgbClr val="92D050"/>
          </a:solidFill>
          <a:ln w="57150">
            <a:solidFill>
              <a:srgbClr val="7030A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3600">
                <a:latin typeface="NikoshBAN" pitchFamily="2" charset="0"/>
                <a:cs typeface="NikoshBAN" pitchFamily="2" charset="0"/>
              </a:rPr>
              <a:t>“যদি দুইটি ত্রিভুজের একটির দুই বাহু যথাক্রমে অপরটির দুই বাহুর সমান হয় এবং বাহু দুইটির অন্তর্ভুক্ত কোণ দুইটি পরস্পর সমান হয়, তবে ত্রিভুজ দুইটি সর্বসম হবে।” উক্তিটি চিত্রসহ বিশ্লেষন কর।</a:t>
            </a:r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 rot="19564172">
            <a:off x="1699104" y="1232479"/>
            <a:ext cx="4927424" cy="1676400"/>
          </a:xfrm>
          <a:prstGeom prst="roundRect">
            <a:avLst/>
          </a:prstGeom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3800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dirty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flower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85040">
            <a:off x="3423472" y="2513630"/>
            <a:ext cx="4267200" cy="31962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425</TotalTime>
  <Words>354</Words>
  <Application>Microsoft Office PowerPoint</Application>
  <PresentationFormat>On-screen Show (4:3)</PresentationFormat>
  <Paragraphs>135</Paragraphs>
  <Slides>29</Slides>
  <Notes>0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Solstice</vt:lpstr>
      <vt:lpstr>Equation</vt:lpstr>
      <vt:lpstr>স্বাগতম</vt:lpstr>
      <vt:lpstr>Slide 2</vt:lpstr>
      <vt:lpstr>Slide 3</vt:lpstr>
      <vt:lpstr>Slide 4</vt:lpstr>
      <vt:lpstr>ছবিগুলো দেখ</vt:lpstr>
      <vt:lpstr>Slide 6</vt:lpstr>
      <vt:lpstr>Slide 7</vt:lpstr>
      <vt:lpstr>Slide 8</vt:lpstr>
      <vt:lpstr>সাধারণ নির্বচন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প্রমাণঃ      ABC কে     DEF এর উপর এমনভাবে স্থাপন করি যেন A বিন্দু D বিন্দুর উপর ও  AB বাহু DE বাহু বরাবর এবংDE বাহুর যে পাশে F আছে C বিন্দু ঐ পাশে পড়ে। এখন AB=DE বলে B বিন্দু অবশ্যই E বিন্দুর উপর পড়বে। আবার, যেহেতু AB বাহু DE বাহুর উপর পড়ে  এবং     BAC=     EDF সুতরাং AC বাহু DF বাহু বরাবর পড়বে । এখন AC=DF বলে C বিন্দু অবশ্যই F বিন্দুর উপর পড়বে । B বিন্দু E বিন্দুর উপর এবং C বিন্দু F বিন্দুর উপর পড়ে বলে BC বাহু অবশ্যই  EF বাহুর সাথে পুরোপুরি মিলে যাবে।   অতএব     ABC,      DEF এর  উপর সমপতিত হবে।                              ABC        DEF     </vt:lpstr>
      <vt:lpstr>মূল্যায়ন</vt:lpstr>
      <vt:lpstr>বাড়ীর কাজ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Noor Mohammad</dc:creator>
  <cp:lastModifiedBy>acer</cp:lastModifiedBy>
  <cp:revision>106</cp:revision>
  <dcterms:created xsi:type="dcterms:W3CDTF">2006-08-16T00:00:00Z</dcterms:created>
  <dcterms:modified xsi:type="dcterms:W3CDTF">2013-06-27T05:29:11Z</dcterms:modified>
</cp:coreProperties>
</file>