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7"/>
  </p:notesMasterIdLst>
  <p:sldIdLst>
    <p:sldId id="257" r:id="rId2"/>
    <p:sldId id="264" r:id="rId3"/>
    <p:sldId id="291" r:id="rId4"/>
    <p:sldId id="287" r:id="rId5"/>
    <p:sldId id="273" r:id="rId6"/>
    <p:sldId id="292" r:id="rId7"/>
    <p:sldId id="294" r:id="rId8"/>
    <p:sldId id="298" r:id="rId9"/>
    <p:sldId id="301" r:id="rId10"/>
    <p:sldId id="281" r:id="rId11"/>
    <p:sldId id="295" r:id="rId12"/>
    <p:sldId id="288" r:id="rId13"/>
    <p:sldId id="296" r:id="rId14"/>
    <p:sldId id="297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0000CC"/>
    <a:srgbClr val="FF0000"/>
    <a:srgbClr val="CC0099"/>
    <a:srgbClr val="2A187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3158" autoAdjust="0"/>
    <p:restoredTop sz="94607" autoAdjust="0"/>
  </p:normalViewPr>
  <p:slideViewPr>
    <p:cSldViewPr>
      <p:cViewPr varScale="1">
        <p:scale>
          <a:sx n="69" d="100"/>
          <a:sy n="69" d="100"/>
        </p:scale>
        <p:origin x="-118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4FC18E-0235-45A5-994C-63572F2E1D1F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FB66D-E0F3-49F7-9519-31163B22AB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3420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FB66D-E0F3-49F7-9519-31163B22ABB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2172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12954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click_counter.js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95400" y="2362200"/>
            <a:ext cx="6934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স্বাগতম</a:t>
            </a:r>
            <a:endParaRPr lang="en-US" sz="9600" b="1" dirty="0">
              <a:solidFill>
                <a:srgbClr val="FFFF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9860383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3726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304800" y="457200"/>
            <a:ext cx="8610600" cy="2895600"/>
          </a:xfrm>
          <a:prstGeom prst="round1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b="1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মো</a:t>
            </a:r>
            <a:r>
              <a:rPr lang="en-US" sz="4800" b="1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: </a:t>
            </a:r>
            <a:r>
              <a:rPr lang="en-US" sz="4800" b="1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হেলাল</a:t>
            </a:r>
            <a:r>
              <a:rPr lang="en-US" sz="4800" b="1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b="1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উদ্দীন</a:t>
            </a:r>
            <a:endParaRPr lang="en-US" sz="4800" b="1" dirty="0" smtClean="0">
              <a:solidFill>
                <a:srgbClr val="FFFF00"/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sz="4800" b="1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sz="4800" b="1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b="1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শিক্ষক</a:t>
            </a:r>
            <a:endParaRPr lang="en-US" sz="4800" b="1" dirty="0" smtClean="0">
              <a:solidFill>
                <a:srgbClr val="FFFF00"/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sz="4800" b="1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ধমরপুর</a:t>
            </a:r>
            <a:r>
              <a:rPr lang="en-US" sz="4800" b="1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b="1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মাধ্যমিক</a:t>
            </a:r>
            <a:r>
              <a:rPr lang="en-US" sz="4800" b="1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b="1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বিদ্যালয়</a:t>
            </a:r>
            <a:r>
              <a:rPr lang="en-US" sz="4800" b="1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।</a:t>
            </a:r>
            <a:endParaRPr lang="en-US" sz="4800" b="1" dirty="0">
              <a:solidFill>
                <a:srgbClr val="FFFF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57200" y="4267200"/>
            <a:ext cx="8458200" cy="22860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দশম-শ্রেণী</a:t>
            </a:r>
          </a:p>
          <a:p>
            <a:pPr algn="ctr"/>
            <a:r>
              <a:rPr lang="bn-BD" sz="4000" b="1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অর্থনীতি</a:t>
            </a:r>
          </a:p>
          <a:p>
            <a:pPr algn="ctr"/>
            <a:r>
              <a:rPr lang="bn-BD" sz="4000" b="1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দ্বিতীয় অধ্যায়:-অর্থনীতির কতিপয় মৌলিক ধারণা।</a:t>
            </a:r>
            <a:endParaRPr lang="en-US" sz="4000" b="1" dirty="0">
              <a:solidFill>
                <a:srgbClr val="FFFF0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11" name="Picture 10" descr="helal pho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533400"/>
            <a:ext cx="2011953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1699857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1828800" y="381000"/>
            <a:ext cx="3124200" cy="13716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mages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724400"/>
            <a:ext cx="2838772" cy="1763027"/>
          </a:xfrm>
          <a:prstGeom prst="rect">
            <a:avLst/>
          </a:prstGeom>
        </p:spPr>
      </p:pic>
      <p:pic>
        <p:nvPicPr>
          <p:cNvPr id="6" name="Picture 5" descr="bbb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2438400"/>
            <a:ext cx="2762250" cy="2220849"/>
          </a:xfrm>
          <a:prstGeom prst="rect">
            <a:avLst/>
          </a:prstGeom>
        </p:spPr>
      </p:pic>
      <p:pic>
        <p:nvPicPr>
          <p:cNvPr id="7" name="Picture 6" descr="bbbb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228600"/>
            <a:ext cx="2899368" cy="1905000"/>
          </a:xfrm>
          <a:prstGeom prst="rect">
            <a:avLst/>
          </a:prstGeom>
        </p:spPr>
      </p:pic>
      <p:pic>
        <p:nvPicPr>
          <p:cNvPr id="1026" name="Picture 2" descr="C:\Users\Obaidullah\Documents\Photho\4101_Benelli_Tornado_Naked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1524000"/>
            <a:ext cx="2209800" cy="1657350"/>
          </a:xfrm>
          <a:prstGeom prst="rect">
            <a:avLst/>
          </a:prstGeom>
          <a:noFill/>
        </p:spPr>
      </p:pic>
      <p:pic>
        <p:nvPicPr>
          <p:cNvPr id="8" name="Picture 7" descr="bb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200" y="3276600"/>
            <a:ext cx="2286000" cy="1409700"/>
          </a:xfrm>
          <a:prstGeom prst="rect">
            <a:avLst/>
          </a:prstGeom>
        </p:spPr>
      </p:pic>
      <p:pic>
        <p:nvPicPr>
          <p:cNvPr id="9" name="Picture 8" descr="7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 flipV="1">
            <a:off x="3352800" y="4495800"/>
            <a:ext cx="1752600" cy="2362200"/>
          </a:xfrm>
          <a:prstGeom prst="rect">
            <a:avLst/>
          </a:prstGeom>
        </p:spPr>
      </p:pic>
      <p:pic>
        <p:nvPicPr>
          <p:cNvPr id="10" name="Picture 9" descr="oo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" y="457200"/>
            <a:ext cx="1524000" cy="1905000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600200" y="824567"/>
            <a:ext cx="70866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en-US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1447800" y="609600"/>
            <a:ext cx="7467600" cy="4114800"/>
          </a:xfrm>
          <a:prstGeom prst="rect">
            <a:avLst/>
          </a:prstGeom>
        </p:spPr>
        <p:txBody>
          <a:bodyPr numCol="3">
            <a:normAutofit/>
          </a:bodyPr>
          <a:lstStyle/>
          <a:p>
            <a:endParaRPr kumimoji="0" lang="bn-IN" sz="2400" b="1" i="0" u="none" strike="noStrike" kern="1200" normalizeH="0" baseline="0" noProof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Shonar Bangla" pitchFamily="34" charset="0"/>
              <a:ea typeface="+mn-ea"/>
              <a:cs typeface="Shonar Bangla" pitchFamily="34" charset="0"/>
            </a:endParaRPr>
          </a:p>
          <a:p>
            <a:endParaRPr lang="bn-IN" sz="2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Shonar Bangla" pitchFamily="34" charset="0"/>
              <a:cs typeface="Shonar Bangla" pitchFamily="34" charset="0"/>
            </a:endParaRPr>
          </a:p>
          <a:p>
            <a:r>
              <a:rPr kumimoji="0" lang="bn-IN" sz="2400" b="1" i="0" u="none" strike="noStrike" kern="120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Shonar Bangla" pitchFamily="34" charset="0"/>
                <a:ea typeface="+mn-ea"/>
                <a:cs typeface="Shonar Bangla" pitchFamily="34" charset="0"/>
              </a:rPr>
              <a:t>  </a:t>
            </a:r>
            <a:endParaRPr kumimoji="0" lang="bn-BD" sz="2400" b="1" i="0" u="none" strike="noStrike" kern="1200" normalizeH="0" baseline="0" noProof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Shonar Bangla" pitchFamily="34" charset="0"/>
              <a:ea typeface="+mn-ea"/>
              <a:cs typeface="Shonar Bangla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2667000" y="228600"/>
            <a:ext cx="6096000" cy="4114800"/>
          </a:xfrm>
          <a:prstGeom prst="rect">
            <a:avLst/>
          </a:prstGeom>
        </p:spPr>
        <p:txBody>
          <a:bodyPr numCol="2">
            <a:normAutofit/>
          </a:bodyPr>
          <a:lstStyle/>
          <a:p>
            <a:pPr marL="365760" marR="0" lvl="0" indent="-256032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bn-BD" sz="2000" b="0" i="0" u="none" strike="noStrike" kern="1200" cap="none" spc="0" normalizeH="0" baseline="0" noProof="0" dirty="0" smtClean="0">
              <a:ln>
                <a:noFill/>
              </a:ln>
              <a:solidFill>
                <a:srgbClr val="CC0099"/>
              </a:solidFill>
              <a:effectLst/>
              <a:uLnTx/>
              <a:uFillTx/>
              <a:latin typeface="Shonar Bangla" pitchFamily="34" charset="0"/>
              <a:ea typeface="+mn-ea"/>
              <a:cs typeface="Shonar Bangla" pitchFamily="34" charset="0"/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4267200" y="762000"/>
            <a:ext cx="45720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Ø"/>
              <a:tabLst/>
              <a:defRPr/>
            </a:pPr>
            <a:endParaRPr kumimoji="0" lang="bn-BD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Shonar Bangla" pitchFamily="34" charset="0"/>
              <a:ea typeface="+mn-ea"/>
              <a:cs typeface="Shonar Bangla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886201" y="4419600"/>
            <a:ext cx="20573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পাওয়ার</a:t>
            </a:r>
            <a:r>
              <a:rPr lang="bn-IN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ইচ্ছা</a:t>
            </a:r>
            <a:r>
              <a:rPr lang="bn-IN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en-US" sz="3200" dirty="0">
              <a:solidFill>
                <a:srgbClr val="C0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16200000" flipH="1">
            <a:off x="4724400" y="5105400"/>
            <a:ext cx="914400" cy="762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0800000" flipV="1">
            <a:off x="3657600" y="4953000"/>
            <a:ext cx="914400" cy="762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971800" y="59436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সামর্থ</a:t>
            </a:r>
            <a:endParaRPr lang="en-US" sz="24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267200" y="593467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solidFill>
                  <a:srgbClr val="C00000"/>
                </a:solidFill>
              </a:rPr>
              <a:t>  </a:t>
            </a:r>
            <a:r>
              <a:rPr lang="bn-IN" sz="24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ব্যয়েরইচ্ছা</a:t>
            </a:r>
            <a:endParaRPr lang="en-US" sz="2400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67200" y="5334000"/>
            <a:ext cx="990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চাহিদা</a:t>
            </a:r>
            <a:endParaRPr lang="en-US" sz="2800" dirty="0">
              <a:solidFill>
                <a:srgbClr val="0000CC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34" name="Picture 2" descr="C:\Users\Mizan\Desktop\3343773217_1062cc4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371600"/>
            <a:ext cx="2133600" cy="2057400"/>
          </a:xfrm>
          <a:prstGeom prst="rect">
            <a:avLst/>
          </a:prstGeom>
          <a:noFill/>
        </p:spPr>
      </p:pic>
      <p:pic>
        <p:nvPicPr>
          <p:cNvPr id="36" name="Picture 35" descr="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267200"/>
            <a:ext cx="2438400" cy="2305050"/>
          </a:xfrm>
          <a:prstGeom prst="rect">
            <a:avLst/>
          </a:prstGeom>
        </p:spPr>
      </p:pic>
      <p:pic>
        <p:nvPicPr>
          <p:cNvPr id="17" name="Picture 16" descr="Lapto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3574" y="4879181"/>
            <a:ext cx="1837426" cy="1521619"/>
          </a:xfrm>
          <a:prstGeom prst="rect">
            <a:avLst/>
          </a:prstGeom>
        </p:spPr>
      </p:pic>
      <p:pic>
        <p:nvPicPr>
          <p:cNvPr id="18" name="Picture 17" descr="4101_Benelli_Tornado_Naked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1447800"/>
            <a:ext cx="1752600" cy="1981200"/>
          </a:xfrm>
          <a:prstGeom prst="rect">
            <a:avLst/>
          </a:prstGeom>
        </p:spPr>
      </p:pic>
      <p:pic>
        <p:nvPicPr>
          <p:cNvPr id="19" name="Picture 18" descr="indexki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1447800"/>
            <a:ext cx="1600200" cy="1929705"/>
          </a:xfrm>
          <a:prstGeom prst="rect">
            <a:avLst/>
          </a:prstGeom>
        </p:spPr>
      </p:pic>
      <p:pic>
        <p:nvPicPr>
          <p:cNvPr id="20" name="Picture 19" descr="b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0" y="1600200"/>
            <a:ext cx="232410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1699857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600200" y="824567"/>
            <a:ext cx="70866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en-US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04800" y="685800"/>
            <a:ext cx="8534400" cy="251460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পাঠ শিরোনাম</a:t>
            </a:r>
            <a:endParaRPr lang="en-US" sz="8800" b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Round Same Side Corner Rectangle 11"/>
          <p:cNvSpPr/>
          <p:nvPr/>
        </p:nvSpPr>
        <p:spPr>
          <a:xfrm>
            <a:off x="533400" y="3962400"/>
            <a:ext cx="8382000" cy="2514600"/>
          </a:xfrm>
          <a:prstGeom prst="round2Same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চাহিদা</a:t>
            </a:r>
            <a:r>
              <a:rPr lang="bn-BD" sz="7200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ও চাহিদা রেখা।</a:t>
            </a:r>
            <a:endParaRPr lang="en-US" sz="7200" dirty="0">
              <a:solidFill>
                <a:srgbClr val="0000CC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1699857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362200"/>
            <a:ext cx="8991600" cy="426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0" y="1905000"/>
            <a:ext cx="9144000" cy="4953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IN" sz="4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  <a:latin typeface="Nikosh" pitchFamily="2" charset="0"/>
              <a:cs typeface="Nikosh" pitchFamily="2" charset="0"/>
            </a:endParaRPr>
          </a:p>
          <a:p>
            <a:r>
              <a:rPr lang="bn-IN" sz="4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১। চাহিদা (</a:t>
            </a:r>
            <a:r>
              <a:rPr lang="en-US" sz="4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Demand)</a:t>
            </a:r>
            <a:r>
              <a:rPr lang="bn-IN" sz="4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 কি তা বলতে পারবে।</a:t>
            </a:r>
          </a:p>
          <a:p>
            <a:r>
              <a:rPr lang="bn-IN" sz="4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২। চাহিদা বিধি সম্পর্কে ধারনা অর্জন করতে পারবে।</a:t>
            </a:r>
          </a:p>
          <a:p>
            <a:r>
              <a:rPr lang="bn-IN" sz="4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৩। দাম ও চাহিদা সম্পর্ক ব্যাখ্যা করতে পারবে।</a:t>
            </a:r>
          </a:p>
          <a:p>
            <a:r>
              <a:rPr lang="bn-IN" sz="4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৪। চাহিদা </a:t>
            </a:r>
            <a:r>
              <a:rPr lang="bn-BD" sz="4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সূচি তৈরি</a:t>
            </a:r>
            <a:r>
              <a:rPr lang="bn-IN" sz="4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 করতে পারবে।</a:t>
            </a:r>
          </a:p>
          <a:p>
            <a:r>
              <a:rPr lang="bn-IN" sz="4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৫। চাহিদা </a:t>
            </a:r>
            <a:r>
              <a:rPr lang="bn-BD" sz="4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সূচি</a:t>
            </a:r>
            <a:r>
              <a:rPr lang="bn-IN" sz="4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bn-BD" sz="4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থেকে</a:t>
            </a:r>
            <a:r>
              <a:rPr lang="bn-IN" sz="4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 চাহিদা </a:t>
            </a:r>
            <a:r>
              <a:rPr lang="bn-BD" sz="4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রেখা অংকন করতে </a:t>
            </a:r>
            <a:r>
              <a:rPr lang="bn-IN" sz="4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</a:p>
          <a:p>
            <a:r>
              <a:rPr lang="bn-IN" sz="4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bn-BD" sz="44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    পারবে।</a:t>
            </a:r>
            <a:endParaRPr lang="en-US" sz="440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838200" y="152400"/>
            <a:ext cx="7467600" cy="1600200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শিখন ফল</a:t>
            </a:r>
            <a:endParaRPr lang="en-US" sz="9600" b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ched Right Arrow 1"/>
          <p:cNvSpPr/>
          <p:nvPr/>
        </p:nvSpPr>
        <p:spPr>
          <a:xfrm>
            <a:off x="1371600" y="152400"/>
            <a:ext cx="5638800" cy="1905000"/>
          </a:xfrm>
          <a:prstGeom prst="notched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চাহিদা</a:t>
            </a:r>
            <a:endParaRPr lang="en-US" sz="8000" dirty="0">
              <a:solidFill>
                <a:srgbClr val="0000CC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ound Single Corner Rectangle 2"/>
          <p:cNvSpPr/>
          <p:nvPr/>
        </p:nvSpPr>
        <p:spPr>
          <a:xfrm>
            <a:off x="228600" y="4648200"/>
            <a:ext cx="8610600" cy="1905000"/>
          </a:xfrm>
          <a:prstGeom prst="round1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অর্থনীতিতে</a:t>
            </a:r>
            <a:r>
              <a:rPr lang="en-US" sz="32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চাহিদা</a:t>
            </a:r>
            <a:r>
              <a:rPr lang="en-US" sz="32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বলতে</a:t>
            </a:r>
            <a:r>
              <a:rPr lang="en-US" sz="32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কোন</a:t>
            </a:r>
            <a:r>
              <a:rPr lang="en-US" sz="32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দ্রব্য</a:t>
            </a:r>
            <a:r>
              <a:rPr lang="en-US" sz="32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পাওয়ার</a:t>
            </a:r>
            <a:r>
              <a:rPr lang="en-US" sz="32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ইচ্ছা</a:t>
            </a:r>
            <a:r>
              <a:rPr lang="en-US" sz="32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, </a:t>
            </a:r>
            <a:r>
              <a:rPr lang="en-US" sz="32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আকা</a:t>
            </a:r>
            <a:r>
              <a:rPr lang="bn-BD" sz="32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ঙ্খা ও সামর্থ্য থাকতে হবে।</a:t>
            </a:r>
            <a:endParaRPr lang="en-US" sz="3200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 descr="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438400"/>
            <a:ext cx="2282232" cy="15049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41148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ইচ্ছা</a:t>
            </a:r>
            <a:endParaRPr lang="en-US" sz="3600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6" name="Picture 2" descr="C:\Users\Mizan\Desktop\3343773217_1062cc46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2438400"/>
            <a:ext cx="1676400" cy="16002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124200" y="41148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আকাঙ্খা</a:t>
            </a:r>
            <a:endParaRPr lang="en-US" sz="3200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9" name="Picture 8" descr="images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2590800"/>
            <a:ext cx="2208510" cy="13716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867400" y="411480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সামর্থ্য</a:t>
            </a:r>
            <a:endParaRPr lang="en-US" sz="3200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ft-Right Arrow 2"/>
          <p:cNvSpPr/>
          <p:nvPr/>
        </p:nvSpPr>
        <p:spPr>
          <a:xfrm>
            <a:off x="2819400" y="457200"/>
            <a:ext cx="2971800" cy="990600"/>
          </a:xfrm>
          <a:prstGeom prst="left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চাহিদা</a:t>
            </a:r>
            <a:r>
              <a:rPr lang="en-US" sz="44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বিধি</a:t>
            </a:r>
            <a:endParaRPr lang="en-US" sz="4400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 descr="bazzer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81000"/>
            <a:ext cx="2209800" cy="1776679"/>
          </a:xfrm>
          <a:prstGeom prst="rect">
            <a:avLst/>
          </a:prstGeom>
        </p:spPr>
      </p:pic>
      <p:pic>
        <p:nvPicPr>
          <p:cNvPr id="5" name="Picture 4" descr="bazzer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381000"/>
            <a:ext cx="2209800" cy="177667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81000" y="22860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ইলিশ </a:t>
            </a:r>
            <a:r>
              <a:rPr lang="bn-IN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মাছ</a:t>
            </a:r>
            <a:endParaRPr lang="en-US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05600" y="22098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ইলিশ</a:t>
            </a:r>
            <a:r>
              <a:rPr lang="bn-IN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মাছ</a:t>
            </a:r>
            <a:endParaRPr lang="en-US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ight Arrow 29"/>
          <p:cNvSpPr/>
          <p:nvPr/>
        </p:nvSpPr>
        <p:spPr>
          <a:xfrm rot="5400000" flipH="1">
            <a:off x="3172097" y="3457303"/>
            <a:ext cx="685800" cy="32439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 rot="16200000" flipH="1">
            <a:off x="3190603" y="4638403"/>
            <a:ext cx="609600" cy="32439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 rot="16200000" flipH="1">
            <a:off x="4353197" y="3419203"/>
            <a:ext cx="685800" cy="400594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3810000" y="32004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দাম</a:t>
            </a:r>
            <a:endParaRPr lang="en-U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429000" y="457200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চাহিদা</a:t>
            </a:r>
            <a:endParaRPr lang="en-U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724400" y="312420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দাম</a:t>
            </a:r>
            <a:endParaRPr lang="en-U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876800" y="464820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চাহিদা</a:t>
            </a:r>
            <a:endParaRPr lang="en-US" sz="2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39" name="Round Single Corner Rectangle 38"/>
          <p:cNvSpPr/>
          <p:nvPr/>
        </p:nvSpPr>
        <p:spPr>
          <a:xfrm>
            <a:off x="457200" y="5638800"/>
            <a:ext cx="8077200" cy="1066800"/>
          </a:xfrm>
          <a:prstGeom prst="round1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অন্যান্য অপরিবর্তিত থাকলে কোনো দ্রব্যের দাম বাড়লে তার চাহিদা কমে, আবার দাম কমলে তার চাহিদা বাড়ে।সুতরাংদাম ও চাহিদা মধ্যে বিপরীদমুখী সম্পর্ক লক্ষ করা যায়।দ্রব্যের দামের ওপরচাহিদার এই সম্পর্ককেই চাহিদা বিধি বলে।</a:t>
            </a:r>
            <a:endParaRPr lang="en-US" sz="2400" b="1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9" name="Right Arrow 58"/>
          <p:cNvSpPr/>
          <p:nvPr/>
        </p:nvSpPr>
        <p:spPr>
          <a:xfrm rot="5400000" flipH="1">
            <a:off x="4409802" y="4638403"/>
            <a:ext cx="685800" cy="40059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e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2971800"/>
            <a:ext cx="2466975" cy="1847850"/>
          </a:xfrm>
          <a:prstGeom prst="rect">
            <a:avLst/>
          </a:prstGeom>
        </p:spPr>
      </p:pic>
      <p:pic>
        <p:nvPicPr>
          <p:cNvPr id="20" name="Picture 19" descr="e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352800"/>
            <a:ext cx="2286000" cy="151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8" grpId="0"/>
      <p:bldP spid="30" grpId="0" animBg="1"/>
      <p:bldP spid="31" grpId="0" animBg="1"/>
      <p:bldP spid="32" grpId="0" animBg="1"/>
      <p:bldP spid="34" grpId="0"/>
      <p:bldP spid="36" grpId="0"/>
      <p:bldP spid="37" grpId="0"/>
      <p:bldP spid="38" grpId="0"/>
      <p:bldP spid="39" grpId="0" animBg="1"/>
      <p:bldP spid="5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>
            <a:off x="2667000" y="304800"/>
            <a:ext cx="3276600" cy="914400"/>
          </a:xfrm>
          <a:prstGeom prst="left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চাহিদা সূচি</a:t>
            </a:r>
            <a:endParaRPr lang="en-US" sz="4800" dirty="0">
              <a:solidFill>
                <a:srgbClr val="0000CC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12" name="Picture 11" descr="আম২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2362200"/>
            <a:ext cx="2057399" cy="1295400"/>
          </a:xfrm>
          <a:prstGeom prst="rect">
            <a:avLst/>
          </a:prstGeom>
        </p:spPr>
      </p:pic>
      <p:pic>
        <p:nvPicPr>
          <p:cNvPr id="13" name="Picture 12" descr="আম৩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886200"/>
            <a:ext cx="2133600" cy="1295400"/>
          </a:xfrm>
          <a:prstGeom prst="rect">
            <a:avLst/>
          </a:prstGeom>
        </p:spPr>
      </p:pic>
      <p:pic>
        <p:nvPicPr>
          <p:cNvPr id="14" name="Picture 13" descr="আম৫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200" y="5334000"/>
            <a:ext cx="2362200" cy="1247775"/>
          </a:xfrm>
          <a:prstGeom prst="rect">
            <a:avLst/>
          </a:prstGeom>
        </p:spPr>
      </p:pic>
      <p:pic>
        <p:nvPicPr>
          <p:cNvPr id="15" name="Picture 5" descr="I:\imagesCAB1I9SW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200" y="2590800"/>
            <a:ext cx="3048000" cy="1095375"/>
          </a:xfrm>
          <a:prstGeom prst="rect">
            <a:avLst/>
          </a:prstGeom>
          <a:noFill/>
        </p:spPr>
      </p:pic>
      <p:pic>
        <p:nvPicPr>
          <p:cNvPr id="16" name="Picture 6" descr="I:\imagesCATU2QNV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8200" y="5257800"/>
            <a:ext cx="2743200" cy="1371600"/>
          </a:xfrm>
          <a:prstGeom prst="rect">
            <a:avLst/>
          </a:prstGeom>
          <a:noFill/>
        </p:spPr>
      </p:pic>
      <p:pic>
        <p:nvPicPr>
          <p:cNvPr id="17" name="Picture 7" descr="I:\untitled4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38200" y="1371600"/>
            <a:ext cx="3048000" cy="1114425"/>
          </a:xfrm>
          <a:prstGeom prst="rect">
            <a:avLst/>
          </a:prstGeom>
          <a:noFill/>
        </p:spPr>
      </p:pic>
      <p:pic>
        <p:nvPicPr>
          <p:cNvPr id="18" name="Picture 8" descr="I:\untitled2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14400" y="3962400"/>
            <a:ext cx="2895600" cy="1200150"/>
          </a:xfrm>
          <a:prstGeom prst="rect">
            <a:avLst/>
          </a:prstGeom>
          <a:noFill/>
        </p:spPr>
      </p:pic>
      <p:cxnSp>
        <p:nvCxnSpPr>
          <p:cNvPr id="19" name="Straight Arrow Connector 18"/>
          <p:cNvCxnSpPr/>
          <p:nvPr/>
        </p:nvCxnSpPr>
        <p:spPr>
          <a:xfrm flipV="1">
            <a:off x="4114800" y="1828800"/>
            <a:ext cx="18288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4038600" y="3048000"/>
            <a:ext cx="18288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3810000" y="4572000"/>
            <a:ext cx="19812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810000" y="6096000"/>
            <a:ext cx="20574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আম১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5600" y="1219200"/>
            <a:ext cx="1988820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600200" y="824567"/>
            <a:ext cx="70866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en-US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1447800" y="609600"/>
            <a:ext cx="7467600" cy="4114800"/>
          </a:xfrm>
          <a:prstGeom prst="rect">
            <a:avLst/>
          </a:prstGeom>
        </p:spPr>
        <p:txBody>
          <a:bodyPr numCol="3">
            <a:normAutofit/>
          </a:bodyPr>
          <a:lstStyle/>
          <a:p>
            <a:endParaRPr kumimoji="0" lang="bn-IN" sz="2400" b="1" i="0" u="none" strike="noStrike" kern="1200" normalizeH="0" baseline="0" noProof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Shonar Bangla" pitchFamily="34" charset="0"/>
              <a:ea typeface="+mn-ea"/>
              <a:cs typeface="Shonar Bangla" pitchFamily="34" charset="0"/>
            </a:endParaRPr>
          </a:p>
          <a:p>
            <a:endParaRPr lang="bn-IN" sz="2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Shonar Bangla" pitchFamily="34" charset="0"/>
              <a:cs typeface="Shonar Bangla" pitchFamily="34" charset="0"/>
            </a:endParaRPr>
          </a:p>
          <a:p>
            <a:r>
              <a:rPr kumimoji="0" lang="bn-IN" sz="2400" b="1" i="0" u="none" strike="noStrike" kern="120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Shonar Bangla" pitchFamily="34" charset="0"/>
                <a:ea typeface="+mn-ea"/>
                <a:cs typeface="Shonar Bangla" pitchFamily="34" charset="0"/>
              </a:rPr>
              <a:t>  </a:t>
            </a:r>
            <a:endParaRPr kumimoji="0" lang="bn-BD" sz="2400" b="1" i="0" u="none" strike="noStrike" kern="1200" normalizeH="0" baseline="0" noProof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Shonar Bangla" pitchFamily="34" charset="0"/>
              <a:ea typeface="+mn-ea"/>
              <a:cs typeface="Shonar Bangla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0" y="2057400"/>
            <a:ext cx="9144000" cy="4800600"/>
          </a:xfrm>
          <a:prstGeom prst="rect">
            <a:avLst/>
          </a:prstGeom>
          <a:solidFill>
            <a:srgbClr val="C00000"/>
          </a:solidFill>
        </p:spPr>
        <p:txBody>
          <a:bodyPr numCol="2">
            <a:noAutofit/>
          </a:bodyPr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bn-IN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দাম (টাকায়)</a:t>
            </a: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en-US" sz="3600" b="1" baseline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৫০</a:t>
            </a:r>
            <a:r>
              <a:rPr lang="bn-IN" sz="3600" b="1" baseline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.০০</a:t>
            </a:r>
            <a:endParaRPr lang="bn-IN" sz="3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Nikosh" pitchFamily="2" charset="0"/>
              <a:cs typeface="Nikosh" pitchFamily="2" charset="0"/>
            </a:endParaRP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২০</a:t>
            </a:r>
            <a:r>
              <a:rPr lang="bn-IN" sz="3600" b="1" baseline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.০০</a:t>
            </a:r>
            <a:endParaRPr lang="bn-IN" sz="3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Nikosh" pitchFamily="2" charset="0"/>
              <a:cs typeface="Nikosh" pitchFamily="2" charset="0"/>
            </a:endParaRP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১০</a:t>
            </a:r>
            <a:r>
              <a:rPr lang="bn-IN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.০০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endParaRPr lang="bn-IN" sz="3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Nikosh" pitchFamily="2" charset="0"/>
              <a:cs typeface="Nikosh" pitchFamily="2" charset="0"/>
            </a:endParaRP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৫</a:t>
            </a:r>
            <a:r>
              <a:rPr lang="bn-IN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.০০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endParaRPr lang="bn-IN" sz="3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Nikosh" pitchFamily="2" charset="0"/>
              <a:cs typeface="Nikosh" pitchFamily="2" charset="0"/>
            </a:endParaRP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lang="bn-IN" sz="3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Nikosh" pitchFamily="2" charset="0"/>
              <a:cs typeface="Nikosh" pitchFamily="2" charset="0"/>
            </a:endParaRP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lang="bn-IN" sz="3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Nikosh" pitchFamily="2" charset="0"/>
              <a:cs typeface="Nikosh" pitchFamily="2" charset="0"/>
            </a:endParaRP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lang="bn-IN" sz="3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Nikosh" pitchFamily="2" charset="0"/>
              <a:cs typeface="Nikosh" pitchFamily="2" charset="0"/>
            </a:endParaRP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bn-IN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চাহিদা (একক)</a:t>
            </a:r>
            <a:endParaRPr kumimoji="0" lang="bn-IN" sz="3600" b="1" i="0" u="none" strike="noStrike" kern="1200" normalizeH="0" noProof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uLnTx/>
              <a:uFillTx/>
              <a:latin typeface="Nikosh" pitchFamily="2" charset="0"/>
              <a:cs typeface="Nikosh" pitchFamily="2" charset="0"/>
            </a:endParaRP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১ </a:t>
            </a:r>
            <a:endParaRPr lang="bn-IN" sz="3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Nikosh" pitchFamily="2" charset="0"/>
              <a:cs typeface="Nikosh" pitchFamily="2" charset="0"/>
            </a:endParaRP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২ </a:t>
            </a:r>
            <a:endParaRPr kumimoji="0" lang="bn-IN" sz="3600" b="1" i="0" u="none" strike="noStrike" kern="1200" normalizeH="0" noProof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uLnTx/>
              <a:uFillTx/>
              <a:latin typeface="Nikosh" pitchFamily="2" charset="0"/>
              <a:cs typeface="Nikosh" pitchFamily="2" charset="0"/>
            </a:endParaRP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 ৩ </a:t>
            </a:r>
            <a:endParaRPr lang="bn-IN" sz="3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Nikosh" pitchFamily="2" charset="0"/>
              <a:cs typeface="Nikosh" pitchFamily="2" charset="0"/>
            </a:endParaRP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Nikosh" pitchFamily="2" charset="0"/>
                <a:cs typeface="Nikosh" pitchFamily="2" charset="0"/>
              </a:rPr>
              <a:t>৫ </a:t>
            </a:r>
            <a:endParaRPr lang="bn-IN" sz="36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Nikosh" pitchFamily="2" charset="0"/>
              <a:cs typeface="Nikosh" pitchFamily="2" charset="0"/>
            </a:endParaRPr>
          </a:p>
          <a:p>
            <a:pPr marL="365760" marR="0" lvl="0" indent="-256032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bn-IN" sz="4000" b="1" i="0" u="none" strike="noStrike" kern="1200" normalizeH="0" noProof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uLnTx/>
              <a:uFillTx/>
              <a:latin typeface="Shonar Bangla" pitchFamily="34" charset="0"/>
              <a:ea typeface="+mn-ea"/>
              <a:cs typeface="Shonar Bangla" pitchFamily="34" charset="0"/>
            </a:endParaRPr>
          </a:p>
          <a:p>
            <a:pPr marL="365760" marR="0" lvl="0" indent="-256032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bn-BD" sz="4000" b="1" i="0" u="none" strike="noStrike" kern="1200" normalizeH="0" baseline="0" noProof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uLnTx/>
              <a:uFillTx/>
              <a:latin typeface="Shonar Bangla" pitchFamily="34" charset="0"/>
              <a:ea typeface="+mn-ea"/>
              <a:cs typeface="Shonar Bangla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2819400" y="2057400"/>
            <a:ext cx="6324600" cy="4572000"/>
          </a:xfrm>
          <a:prstGeom prst="rect">
            <a:avLst/>
          </a:prstGeom>
        </p:spPr>
        <p:txBody>
          <a:bodyPr numCol="2">
            <a:normAutofit/>
          </a:bodyPr>
          <a:lstStyle/>
          <a:p>
            <a:pPr marL="365760" marR="0" lvl="0" indent="-256032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bn-BD" b="0" i="0" u="none" strike="noStrike" kern="1200" cap="none" spc="0" normalizeH="0" baseline="0" noProof="0" dirty="0" smtClean="0">
              <a:ln>
                <a:noFill/>
              </a:ln>
              <a:solidFill>
                <a:srgbClr val="CC0099"/>
              </a:solidFill>
              <a:effectLst/>
              <a:uLnTx/>
              <a:uFillTx/>
              <a:latin typeface="Shonar Bangla" pitchFamily="34" charset="0"/>
              <a:ea typeface="+mn-ea"/>
              <a:cs typeface="Shonar Bangla" pitchFamily="34" charset="0"/>
            </a:endParaRPr>
          </a:p>
        </p:txBody>
      </p:sp>
      <p:sp>
        <p:nvSpPr>
          <p:cNvPr id="10" name="Round Single Corner Rectangle 9"/>
          <p:cNvSpPr/>
          <p:nvPr/>
        </p:nvSpPr>
        <p:spPr>
          <a:xfrm>
            <a:off x="0" y="5181600"/>
            <a:ext cx="9144000" cy="1676400"/>
          </a:xfrm>
          <a:prstGeom prst="round1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এক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টি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নির্দিষ্ট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সময়ে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বিভিন্ন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দামে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কোনো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দ্রব্যের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যে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বিভিন্ন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পরিমাণ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চাহিদা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হয়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তা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যে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তালিকা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মাধ্যমে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প্রকাশ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হয়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তাকে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চাহিদা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সূচি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বলে</a:t>
            </a:r>
            <a:r>
              <a:rPr lang="bn-BD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।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দাম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ও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চাহিদা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মধ্যে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বিপরীদমুখী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সম্পর্ক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অর্থ্যা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ৎ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দাম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কমলে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চাহিদা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বাড়ে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,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দাম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বাড়লে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চাহিদা</a:t>
            </a:r>
            <a:r>
              <a:rPr lang="en-US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কমে</a:t>
            </a:r>
            <a:r>
              <a:rPr lang="bn-BD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,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সেটাই চাহিদা সূচি থেকে জানা যায়।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Left-Right Arrow 10"/>
          <p:cNvSpPr/>
          <p:nvPr/>
        </p:nvSpPr>
        <p:spPr>
          <a:xfrm>
            <a:off x="1524000" y="0"/>
            <a:ext cx="5715000" cy="1752600"/>
          </a:xfrm>
          <a:prstGeom prst="left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চাহিদা সূচি</a:t>
            </a:r>
            <a:endParaRPr lang="en-US" sz="7200" dirty="0">
              <a:solidFill>
                <a:srgbClr val="0000CC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1699857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0" grpId="1" animBg="1"/>
      <p:bldP spid="11" grpId="0" animBg="1"/>
      <p:bldP spid="1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457200"/>
            <a:ext cx="5181600" cy="121920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rgbClr val="CC0099"/>
                </a:solidFill>
                <a:latin typeface="Nikosh" pitchFamily="2" charset="0"/>
                <a:cs typeface="Nikosh" pitchFamily="2" charset="0"/>
              </a:rPr>
              <a:t>চাহিদা</a:t>
            </a:r>
            <a:r>
              <a:rPr lang="en-US" sz="6000" b="1" dirty="0" smtClean="0">
                <a:solidFill>
                  <a:srgbClr val="CC0099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b="1" dirty="0" err="1" smtClean="0">
                <a:solidFill>
                  <a:srgbClr val="CC0099"/>
                </a:solidFill>
                <a:latin typeface="Nikosh" pitchFamily="2" charset="0"/>
                <a:cs typeface="Nikosh" pitchFamily="2" charset="0"/>
              </a:rPr>
              <a:t>রেখা</a:t>
            </a:r>
            <a:endParaRPr lang="en-US" sz="6000" b="1" dirty="0">
              <a:solidFill>
                <a:srgbClr val="CC0099"/>
              </a:solidFill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5400000">
            <a:off x="800894" y="3238500"/>
            <a:ext cx="23614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981200" y="4343400"/>
            <a:ext cx="32766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209800" y="2362200"/>
            <a:ext cx="2514600" cy="1752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81200" y="2743200"/>
            <a:ext cx="838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1980406" y="3581400"/>
            <a:ext cx="1677194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981200" y="3048000"/>
            <a:ext cx="1219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2515394" y="3733800"/>
            <a:ext cx="13708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1981200" y="3429000"/>
            <a:ext cx="17526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1981200" y="3810000"/>
            <a:ext cx="23622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3239294" y="3924300"/>
            <a:ext cx="9898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4038600" y="4114800"/>
            <a:ext cx="60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648200" y="38100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2286000" y="21336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5562600" y="42672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752600" y="44196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676400" y="1905000"/>
            <a:ext cx="228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1524000" y="2590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" pitchFamily="2" charset="0"/>
                <a:cs typeface="Nikosh" pitchFamily="2" charset="0"/>
              </a:rPr>
              <a:t>৫০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24000" y="3048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" pitchFamily="2" charset="0"/>
                <a:cs typeface="Nikosh" pitchFamily="2" charset="0"/>
              </a:rPr>
              <a:t>২০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00200" y="3352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" pitchFamily="2" charset="0"/>
                <a:cs typeface="Nikosh" pitchFamily="2" charset="0"/>
              </a:rPr>
              <a:t>১০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600200" y="38100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" pitchFamily="2" charset="0"/>
                <a:cs typeface="Nikosh" pitchFamily="2" charset="0"/>
              </a:rPr>
              <a:t>৫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514600" y="4572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" pitchFamily="2" charset="0"/>
                <a:cs typeface="Nikosh" pitchFamily="2" charset="0"/>
              </a:rPr>
              <a:t>১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048000" y="4572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" pitchFamily="2" charset="0"/>
                <a:cs typeface="Nikosh" pitchFamily="2" charset="0"/>
              </a:rPr>
              <a:t>২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581400" y="4572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" pitchFamily="2" charset="0"/>
                <a:cs typeface="Nikosh" pitchFamily="2" charset="0"/>
              </a:rPr>
              <a:t>৩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267200" y="4495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" pitchFamily="2" charset="0"/>
                <a:cs typeface="Nikosh" pitchFamily="2" charset="0"/>
              </a:rPr>
              <a:t>৫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105400" y="4648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চাহিদার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পারিমাণ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 rot="16200000">
            <a:off x="723900" y="2400300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দ্রব্যের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দাম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0" y="5029200"/>
            <a:ext cx="9144000" cy="1524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একটি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নির্দিষ্ট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সময়ে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ক্রেতা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বিভিন্ন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দামে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কোনো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দ্রব্যের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যে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বিভিন্ন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পরিমাণ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ক্রয়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করতে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ইচ্ছুক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তা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যখন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একটি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রেখার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মাধ্যমে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দেখানো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হয়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,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সে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রেখা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কে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চাহিদা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রেখা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বলে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।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দাম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ও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চাহিদা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মধ্যে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বিপরীদমুখী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সম্পর্ক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অর্থ্যা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ৎ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দাম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কমলে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চাহিদা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বাড়ে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,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দাম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বাড়লে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চাহিদা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কমে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।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চাহিদা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রেখা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বাম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হতে</a:t>
            </a:r>
            <a:r>
              <a:rPr lang="en-US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ডান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দিকে নিম্নগামী।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9" grpId="0"/>
      <p:bldP spid="42" grpId="0"/>
      <p:bldP spid="43" grpId="0"/>
      <p:bldP spid="45" grpId="0"/>
      <p:bldP spid="46" grpId="0"/>
      <p:bldP spid="47" grpId="0"/>
      <p:bldP spid="48" grpId="0"/>
      <p:bldP spid="52" grpId="0"/>
      <p:bldP spid="53" grpId="0"/>
      <p:bldP spid="55" grpId="0"/>
      <p:bldP spid="5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 txBox="1">
            <a:spLocks/>
          </p:cNvSpPr>
          <p:nvPr/>
        </p:nvSpPr>
        <p:spPr>
          <a:xfrm>
            <a:off x="1676400" y="533400"/>
            <a:ext cx="7467600" cy="4038600"/>
          </a:xfrm>
          <a:prstGeom prst="rect">
            <a:avLst/>
          </a:prstGeom>
        </p:spPr>
        <p:txBody>
          <a:bodyPr numCol="3">
            <a:normAutofit/>
          </a:bodyPr>
          <a:lstStyle/>
          <a:p>
            <a:endParaRPr kumimoji="0" lang="bn-IN" sz="2400" b="1" i="0" u="none" strike="noStrike" kern="1200" normalizeH="0" baseline="0" noProof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Shonar Bangla" pitchFamily="34" charset="0"/>
              <a:ea typeface="+mn-ea"/>
              <a:cs typeface="Shonar Bangla" pitchFamily="34" charset="0"/>
            </a:endParaRPr>
          </a:p>
          <a:p>
            <a:endParaRPr lang="bn-IN" sz="2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Shonar Bangla" pitchFamily="34" charset="0"/>
              <a:cs typeface="Shonar Bangla" pitchFamily="34" charset="0"/>
            </a:endParaRPr>
          </a:p>
          <a:p>
            <a:r>
              <a:rPr kumimoji="0" lang="bn-IN" sz="2400" b="1" i="0" u="none" strike="noStrike" kern="120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Shonar Bangla" pitchFamily="34" charset="0"/>
                <a:ea typeface="+mn-ea"/>
                <a:cs typeface="Shonar Bangla" pitchFamily="34" charset="0"/>
              </a:rPr>
              <a:t>  </a:t>
            </a:r>
            <a:endParaRPr kumimoji="0" lang="bn-BD" sz="2400" b="1" i="0" u="none" strike="noStrike" kern="1200" normalizeH="0" baseline="0" noProof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Shonar Bangla" pitchFamily="34" charset="0"/>
              <a:ea typeface="+mn-ea"/>
              <a:cs typeface="Shonar Bangla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2667000" y="228600"/>
            <a:ext cx="6096000" cy="5181600"/>
          </a:xfrm>
          <a:prstGeom prst="rect">
            <a:avLst/>
          </a:prstGeom>
        </p:spPr>
        <p:txBody>
          <a:bodyPr numCol="2">
            <a:normAutofit/>
          </a:bodyPr>
          <a:lstStyle/>
          <a:p>
            <a:pPr marL="365760" marR="0" lvl="0" indent="-256032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bn-IN" sz="2000" b="0" i="0" u="none" strike="noStrike" kern="1200" cap="none" spc="0" normalizeH="0" noProof="0" dirty="0" smtClean="0">
              <a:ln>
                <a:noFill/>
              </a:ln>
              <a:solidFill>
                <a:srgbClr val="CC0099"/>
              </a:solidFill>
              <a:effectLst/>
              <a:uLnTx/>
              <a:uFillTx/>
              <a:latin typeface="Shonar Bangla" pitchFamily="34" charset="0"/>
              <a:ea typeface="+mn-ea"/>
              <a:cs typeface="Shonar Bangla" pitchFamily="34" charset="0"/>
            </a:endParaRPr>
          </a:p>
          <a:p>
            <a:pPr marL="365760" marR="0" lvl="0" indent="-256032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bn-BD" sz="2000" b="0" i="0" u="none" strike="noStrike" kern="1200" cap="none" spc="0" normalizeH="0" baseline="0" noProof="0" dirty="0" smtClean="0">
              <a:ln>
                <a:noFill/>
              </a:ln>
              <a:solidFill>
                <a:srgbClr val="CC0099"/>
              </a:solidFill>
              <a:effectLst/>
              <a:uLnTx/>
              <a:uFillTx/>
              <a:latin typeface="Shonar Bangla" pitchFamily="34" charset="0"/>
              <a:ea typeface="+mn-ea"/>
              <a:cs typeface="Shonar Bangla" pitchFamily="34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2819400" y="2286000"/>
            <a:ext cx="6324600" cy="4572000"/>
          </a:xfrm>
          <a:prstGeom prst="rect">
            <a:avLst/>
          </a:prstGeom>
        </p:spPr>
        <p:txBody>
          <a:bodyPr numCol="2">
            <a:normAutofit/>
          </a:bodyPr>
          <a:lstStyle/>
          <a:p>
            <a:pPr marL="365760" marR="0" lvl="0" indent="-256032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bn-BD" b="0" i="0" u="none" strike="noStrike" kern="1200" cap="none" spc="0" normalizeH="0" baseline="0" noProof="0" dirty="0" smtClean="0">
              <a:ln>
                <a:noFill/>
              </a:ln>
              <a:solidFill>
                <a:srgbClr val="CC0099"/>
              </a:solidFill>
              <a:effectLst/>
              <a:uLnTx/>
              <a:uFillTx/>
              <a:latin typeface="Shonar Bangla" pitchFamily="34" charset="0"/>
              <a:ea typeface="+mn-ea"/>
              <a:cs typeface="Shonar Bangla" pitchFamily="34" charset="0"/>
            </a:endParaRPr>
          </a:p>
        </p:txBody>
      </p:sp>
      <p:sp>
        <p:nvSpPr>
          <p:cNvPr id="11" name="Flowchart: Decision 10"/>
          <p:cNvSpPr/>
          <p:nvPr/>
        </p:nvSpPr>
        <p:spPr>
          <a:xfrm>
            <a:off x="1066800" y="533400"/>
            <a:ext cx="6096000" cy="1752600"/>
          </a:xfrm>
          <a:prstGeom prst="flowChartDecision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দলীয়</a:t>
            </a:r>
            <a:r>
              <a:rPr lang="en-US" sz="6600" b="1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600" b="1" dirty="0" err="1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কাজ</a:t>
            </a:r>
            <a:endParaRPr lang="en-US" sz="6600" b="1" dirty="0">
              <a:solidFill>
                <a:srgbClr val="0000CC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14400" y="2819400"/>
            <a:ext cx="7467600" cy="144780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en-US" sz="4400" dirty="0" err="1" smtClean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একটি</a:t>
            </a:r>
            <a:r>
              <a:rPr lang="en-US" sz="4400" dirty="0" smtClean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কাল্পনিক</a:t>
            </a:r>
            <a:r>
              <a:rPr lang="en-US" sz="4400" dirty="0" smtClean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চাহিদা</a:t>
            </a:r>
            <a:r>
              <a:rPr lang="en-US" sz="4400" dirty="0" smtClean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সূচি</a:t>
            </a:r>
            <a:r>
              <a:rPr lang="en-US" sz="4400" dirty="0" smtClean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4400" dirty="0" smtClean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তৈরি কর</a:t>
            </a:r>
            <a:r>
              <a:rPr lang="en-US" sz="4400" dirty="0" smtClean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।</a:t>
            </a:r>
            <a:endParaRPr lang="en-US" sz="4400" dirty="0">
              <a:solidFill>
                <a:schemeClr val="accent6">
                  <a:lumMod val="75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ound Same Side Corner Rectangle 6"/>
          <p:cNvSpPr/>
          <p:nvPr/>
        </p:nvSpPr>
        <p:spPr>
          <a:xfrm>
            <a:off x="914400" y="4724400"/>
            <a:ext cx="7467600" cy="1676400"/>
          </a:xfrm>
          <a:prstGeom prst="round2Same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en-US" sz="44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একটি</a:t>
            </a:r>
            <a:r>
              <a:rPr lang="en-US" sz="44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কাল্পনিক</a:t>
            </a:r>
            <a:r>
              <a:rPr lang="en-US" sz="44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চাহিদা</a:t>
            </a:r>
            <a:r>
              <a:rPr lang="en-US" sz="44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সূচি</a:t>
            </a:r>
            <a:r>
              <a:rPr lang="bn-BD" sz="44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থেকে চাহিদা রেখা অংকন কর।</a:t>
            </a:r>
            <a:r>
              <a:rPr lang="en-US" sz="44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endParaRPr lang="en-US" sz="44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1699857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2057400" y="685800"/>
            <a:ext cx="5029200" cy="1524000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solidFill>
                  <a:srgbClr val="0000CC"/>
                </a:solidFill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9600" b="1" dirty="0">
              <a:solidFill>
                <a:srgbClr val="0000CC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381000" y="2743200"/>
            <a:ext cx="8610600" cy="685800"/>
          </a:xfrm>
          <a:prstGeom prst="homePlat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 algn="ctr"/>
            <a:r>
              <a:rPr lang="en-US" sz="4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১। </a:t>
            </a:r>
            <a:r>
              <a:rPr lang="en-US" sz="48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চাহিদা</a:t>
            </a:r>
            <a:r>
              <a:rPr lang="en-US" sz="4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কয়টি</a:t>
            </a:r>
            <a:r>
              <a:rPr lang="en-US" sz="4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বিষয়ের</a:t>
            </a:r>
            <a:r>
              <a:rPr lang="en-US" sz="4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উপর</a:t>
            </a:r>
            <a:r>
              <a:rPr lang="en-US" sz="4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নির্ভর</a:t>
            </a:r>
            <a:r>
              <a:rPr lang="en-US" sz="4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করে</a:t>
            </a:r>
            <a:r>
              <a:rPr lang="bn-BD" sz="4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?</a:t>
            </a:r>
            <a:r>
              <a:rPr lang="en-US" sz="4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endParaRPr lang="en-US" sz="4800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381000" y="3657600"/>
            <a:ext cx="8534400" cy="685800"/>
          </a:xfrm>
          <a:prstGeom prst="homePlat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২। চাহিদা সূচি কি ?             </a:t>
            </a:r>
            <a:endParaRPr lang="en-US" sz="4800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381000" y="4724400"/>
            <a:ext cx="8534400" cy="609600"/>
          </a:xfrm>
          <a:prstGeom prst="homePlat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৩। </a:t>
            </a:r>
            <a:r>
              <a:rPr lang="en-US" sz="48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চাহিদা</a:t>
            </a:r>
            <a:r>
              <a:rPr lang="en-US" sz="4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রেখা</a:t>
            </a:r>
            <a:r>
              <a:rPr lang="en-US" sz="4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কি</a:t>
            </a:r>
            <a:r>
              <a:rPr lang="en-US" sz="4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? </a:t>
            </a:r>
            <a:endParaRPr lang="en-US" sz="4800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Pentagon 7"/>
          <p:cNvSpPr/>
          <p:nvPr/>
        </p:nvSpPr>
        <p:spPr>
          <a:xfrm>
            <a:off x="381000" y="5638800"/>
            <a:ext cx="8534400" cy="762000"/>
          </a:xfrm>
          <a:prstGeom prst="homePlat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৪। </a:t>
            </a:r>
            <a:r>
              <a:rPr lang="en-US" sz="48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দাম</a:t>
            </a:r>
            <a:r>
              <a:rPr lang="en-US" sz="4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ও </a:t>
            </a:r>
            <a:r>
              <a:rPr lang="en-US" sz="48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চাহিদার</a:t>
            </a:r>
            <a:r>
              <a:rPr lang="en-US" sz="4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মধ্যে</a:t>
            </a:r>
            <a:r>
              <a:rPr lang="en-US" sz="4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সম্পর্ক</a:t>
            </a:r>
            <a:r>
              <a:rPr lang="en-US" sz="4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4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কিরুপ?</a:t>
            </a:r>
            <a:endParaRPr lang="en-US" sz="4800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1295400" y="762000"/>
            <a:ext cx="5410200" cy="1676400"/>
          </a:xfrm>
          <a:prstGeom prst="fram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বাড়ীর কাজ</a:t>
            </a:r>
            <a:endParaRPr lang="en-US" sz="8000" b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ound Single Corner Rectangle 4"/>
          <p:cNvSpPr/>
          <p:nvPr/>
        </p:nvSpPr>
        <p:spPr>
          <a:xfrm>
            <a:off x="381000" y="3124200"/>
            <a:ext cx="8229600" cy="1600200"/>
          </a:xfrm>
          <a:prstGeom prst="round1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চাহিদা বিধি সম্পর্ক আলোচনা কর।</a:t>
            </a:r>
            <a:endParaRPr lang="en-US" sz="4000" b="1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Notched Right Arrow 5"/>
          <p:cNvSpPr/>
          <p:nvPr/>
        </p:nvSpPr>
        <p:spPr>
          <a:xfrm>
            <a:off x="381000" y="3581400"/>
            <a:ext cx="1219200" cy="762000"/>
          </a:xfrm>
          <a:prstGeom prst="notchedRightArrow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ingle Corner Rectangle 6"/>
          <p:cNvSpPr/>
          <p:nvPr/>
        </p:nvSpPr>
        <p:spPr>
          <a:xfrm>
            <a:off x="381000" y="4953000"/>
            <a:ext cx="8382000" cy="1600200"/>
          </a:xfrm>
          <a:prstGeom prst="round1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bn-BD" sz="36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চাহিদা সূচি ও চাহিদা রেখার মধ্যে পার্থক্য নির্ণয় কর</a:t>
            </a:r>
            <a:r>
              <a:rPr lang="bn-BD" sz="40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।</a:t>
            </a:r>
            <a:endParaRPr lang="en-US" sz="4000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Notched Right Arrow 7"/>
          <p:cNvSpPr/>
          <p:nvPr/>
        </p:nvSpPr>
        <p:spPr>
          <a:xfrm>
            <a:off x="381000" y="5334000"/>
            <a:ext cx="838200" cy="685800"/>
          </a:xfrm>
          <a:prstGeom prst="notchedRightArrow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lorful_flower_gard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Horizontal Scroll 8"/>
          <p:cNvSpPr/>
          <p:nvPr/>
        </p:nvSpPr>
        <p:spPr>
          <a:xfrm>
            <a:off x="1600200" y="838200"/>
            <a:ext cx="5486400" cy="2743200"/>
          </a:xfrm>
          <a:prstGeom prst="horizontalScrol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ধন্যবাদ</a:t>
            </a:r>
            <a:endParaRPr lang="en-US" sz="8800" b="1" dirty="0">
              <a:solidFill>
                <a:srgbClr val="FFFF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773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515</TotalTime>
  <Words>371</Words>
  <Application>Microsoft Office PowerPoint</Application>
  <PresentationFormat>On-screen Show (4:3)</PresentationFormat>
  <Paragraphs>89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Foundry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Obaidullah</dc:creator>
  <cp:lastModifiedBy>Obaidullah</cp:lastModifiedBy>
  <cp:revision>72</cp:revision>
  <dcterms:created xsi:type="dcterms:W3CDTF">2013-06-14T03:28:18Z</dcterms:created>
  <dcterms:modified xsi:type="dcterms:W3CDTF">2013-06-17T03:31:36Z</dcterms:modified>
</cp:coreProperties>
</file>