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D36F6DD-AFC2-437A-ABA2-9FFC4EEFDE63}" type="datetimeFigureOut">
              <a:rPr lang="en-US" smtClean="0"/>
              <a:pPr/>
              <a:t>6/17/2013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6D8CF70-4D00-4E52-9D6A-30F3F24478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ick_counter.js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84375"/>
          </a:xfrm>
        </p:spPr>
        <p:txBody>
          <a:bodyPr>
            <a:normAutofit fontScale="90000"/>
          </a:bodyPr>
          <a:lstStyle/>
          <a:p>
            <a:r>
              <a:rPr lang="en-US" sz="9600" b="1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r>
              <a:rPr lang="en-US" sz="9600" b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8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en-US" sz="8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</a:br>
            <a:endParaRPr lang="en-US" sz="8000" b="1" u="sng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breez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6858000"/>
          </a:xfrm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</a:br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</a:b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হেলাল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উদ্দীন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</a:b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</a:b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ধরমপুর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মাধ্যমিক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</a:br>
            <a:r>
              <a:rPr lang="en-US" dirty="0" err="1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ভেড়ামারা,কুষ্টিয়া</a:t>
            </a:r>
            <a:r>
              <a:rPr lang="en-US" dirty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latin typeface="Nikosh" pitchFamily="2" charset="0"/>
                <a:cs typeface="Nikosh" pitchFamily="2" charset="0"/>
              </a:rPr>
            </a:br>
            <a:r>
              <a:rPr lang="en-US" dirty="0" smtClean="0"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latin typeface="Nikosh" pitchFamily="2" charset="0"/>
                <a:cs typeface="Nikosh" pitchFamily="2" charset="0"/>
              </a:rPr>
            </a:br>
            <a:r>
              <a:rPr lang="en-US" dirty="0" smtClean="0"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latin typeface="Nikosh" pitchFamily="2" charset="0"/>
                <a:cs typeface="Nikosh" pitchFamily="2" charset="0"/>
              </a:rPr>
            </a:b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ound Single Corner Rectangle 2"/>
          <p:cNvSpPr/>
          <p:nvPr/>
        </p:nvSpPr>
        <p:spPr>
          <a:xfrm>
            <a:off x="2819400" y="5181600"/>
            <a:ext cx="4953000" cy="10668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দশম শ্রেণী</a:t>
            </a:r>
          </a:p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অর্থনীতি</a:t>
            </a:r>
            <a:endParaRPr lang="en-US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edge/>
    <p:sndAc>
      <p:stSnd>
        <p:snd r:embed="rId2" name="breez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eft-Right Arrow 17"/>
          <p:cNvSpPr/>
          <p:nvPr/>
        </p:nvSpPr>
        <p:spPr>
          <a:xfrm>
            <a:off x="1295400" y="838200"/>
            <a:ext cx="3505200" cy="762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914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ছবিগুলো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লক্ষ্য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কর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19" name="Picture 18" descr="ic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057400"/>
            <a:ext cx="3124200" cy="19916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" name="Picture 23" descr="ic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600200"/>
            <a:ext cx="3200400" cy="2133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5" name="Picture 24" descr="ic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495800"/>
            <a:ext cx="3376914" cy="196159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" name="Picture 25" descr="ic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8800" y="4267200"/>
            <a:ext cx="3162300" cy="19708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ipe dir="d"/>
    <p:sndAc>
      <p:stSnd>
        <p:snd r:embed="rId2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 descr="ic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3276600"/>
            <a:ext cx="2286000" cy="12096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 descr="ic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304800"/>
            <a:ext cx="2457450" cy="18669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 descr="icom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200400"/>
            <a:ext cx="2581275" cy="17716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9" descr="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707781" y="206619"/>
            <a:ext cx="2133600" cy="248236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 descr="s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2971800"/>
            <a:ext cx="2476500" cy="18478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pull dir="d"/>
    <p:sndAc>
      <p:stSnd>
        <p:snd r:embed="rId2" name="coin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1828800" y="381000"/>
            <a:ext cx="4572000" cy="1066800"/>
          </a:xfrm>
          <a:prstGeom prst="leftRightArrow">
            <a:avLst>
              <a:gd name="adj1" fmla="val 9219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পাঠ শিরোনাম</a:t>
            </a:r>
            <a:endParaRPr lang="en-US" sz="48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3622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" pitchFamily="2" charset="0"/>
                <a:cs typeface="Nikosh" pitchFamily="2" charset="0"/>
              </a:rPr>
              <a:t>সরকারের আয়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ipe dir="r"/>
    <p:sndAc>
      <p:stSnd>
        <p:snd r:embed="rId2" name="cashreg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819400" y="304800"/>
            <a:ext cx="33528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শিখন</a:t>
            </a:r>
            <a:r>
              <a:rPr lang="en-US" sz="4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ফল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2514600"/>
            <a:ext cx="8077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4400" dirty="0" smtClean="0">
                <a:latin typeface="Nikosh" pitchFamily="2" charset="0"/>
                <a:cs typeface="Nikosh" pitchFamily="2" charset="0"/>
              </a:rPr>
              <a:t>সরকারী আয় কি বলতে পারবে।</a:t>
            </a:r>
          </a:p>
          <a:p>
            <a:pPr>
              <a:buFont typeface="Arial" pitchFamily="34" charset="0"/>
              <a:buChar char="•"/>
            </a:pPr>
            <a:r>
              <a:rPr lang="bn-BD" sz="4400" dirty="0" smtClean="0">
                <a:latin typeface="Nikosh" pitchFamily="2" charset="0"/>
                <a:cs typeface="Nikosh" pitchFamily="2" charset="0"/>
              </a:rPr>
              <a:t>সরকারী আয়ের উংস কি কি বলতে পারবে।</a:t>
            </a:r>
          </a:p>
          <a:p>
            <a:pPr>
              <a:buFont typeface="Arial" pitchFamily="34" charset="0"/>
              <a:buChar char="•"/>
            </a:pPr>
            <a:r>
              <a:rPr lang="bn-BD" sz="4400" dirty="0" smtClean="0">
                <a:latin typeface="Nikosh" pitchFamily="2" charset="0"/>
                <a:cs typeface="Nikosh" pitchFamily="2" charset="0"/>
              </a:rPr>
              <a:t>সরকারী আয় কে সংগ্রহ করে বলতে পারবে।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dissolve/>
    <p:sndAc>
      <p:stSnd>
        <p:snd r:embed="rId2" name="cashreg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90800" y="457200"/>
            <a:ext cx="4343400" cy="762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সরকারী আয়ের বিভিন্ন উৎস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2971800" y="3201194"/>
            <a:ext cx="609600" cy="1219200"/>
            <a:chOff x="2971800" y="3124200"/>
            <a:chExt cx="609600" cy="1219200"/>
          </a:xfrm>
        </p:grpSpPr>
        <p:cxnSp>
          <p:nvCxnSpPr>
            <p:cNvPr id="18" name="Straight Arrow Connector 17"/>
            <p:cNvCxnSpPr/>
            <p:nvPr/>
          </p:nvCxnSpPr>
          <p:spPr>
            <a:xfrm rot="10800000" flipV="1">
              <a:off x="2971800" y="4039394"/>
              <a:ext cx="609600" cy="304006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800000">
              <a:off x="3124200" y="3124200"/>
              <a:ext cx="457200" cy="305594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3505200" y="2896394"/>
            <a:ext cx="2590800" cy="2132806"/>
            <a:chOff x="3505200" y="2819400"/>
            <a:chExt cx="2590800" cy="2132806"/>
          </a:xfrm>
        </p:grpSpPr>
        <p:sp>
          <p:nvSpPr>
            <p:cNvPr id="21" name="Oval 20"/>
            <p:cNvSpPr/>
            <p:nvPr/>
          </p:nvSpPr>
          <p:spPr>
            <a:xfrm>
              <a:off x="3505200" y="2895600"/>
              <a:ext cx="1981200" cy="160020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সরকারের</a:t>
              </a:r>
              <a:r>
                <a:rPr lang="en-US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আয়ের</a:t>
              </a:r>
              <a:r>
                <a:rPr lang="en-US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উৎস</a:t>
              </a:r>
              <a:r>
                <a:rPr lang="bn-BD" sz="2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22" name="Group 46"/>
            <p:cNvGrpSpPr/>
            <p:nvPr/>
          </p:nvGrpSpPr>
          <p:grpSpPr>
            <a:xfrm>
              <a:off x="4495800" y="2819400"/>
              <a:ext cx="1600200" cy="2132806"/>
              <a:chOff x="4495800" y="2819400"/>
              <a:chExt cx="1600200" cy="2132806"/>
            </a:xfrm>
          </p:grpSpPr>
          <p:cxnSp>
            <p:nvCxnSpPr>
              <p:cNvPr id="23" name="Straight Arrow Connector 22"/>
              <p:cNvCxnSpPr/>
              <p:nvPr/>
            </p:nvCxnSpPr>
            <p:spPr>
              <a:xfrm rot="16200000" flipH="1">
                <a:off x="4305697" y="4685903"/>
                <a:ext cx="456406" cy="76200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5334000" y="4115594"/>
                <a:ext cx="762000" cy="380206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V="1">
                <a:off x="5257800" y="2819400"/>
                <a:ext cx="457200" cy="381794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" name="Picture 33" descr="ico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1397960"/>
            <a:ext cx="2209800" cy="15166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6" name="Picture 35" descr="ic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962400"/>
            <a:ext cx="2286000" cy="1524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9" name="Picture 38" descr="ic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5105400"/>
            <a:ext cx="2438400" cy="15197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" name="Picture 39" descr="ic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4572000"/>
            <a:ext cx="2286000" cy="12096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Picture 41" descr="imagesb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1600200"/>
            <a:ext cx="2286000" cy="14097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 dir="r"/>
    <p:sndAc>
      <p:stSnd>
        <p:snd r:embed="rId2" name="wind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bn-BD" dirty="0" smtClean="0">
                <a:latin typeface="Nikosh" pitchFamily="2" charset="0"/>
                <a:cs typeface="Nikosh" pitchFamily="2" charset="0"/>
              </a:rPr>
              <a:t>সরকারী আয় বলতে কর ও কর বর্হিভুত বিভিন্ন উৎস হতে যে অর্থ আয় হয় তাকে সরকারী আয় বলে।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286000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3200" dirty="0" smtClean="0">
                <a:latin typeface="Nikosh" pitchFamily="2" charset="0"/>
                <a:cs typeface="Nikosh" pitchFamily="2" charset="0"/>
              </a:rPr>
              <a:t>সরকারী আয়ের বিভিন্ন উৎস হল: বাণিজ্য শুল্ক,আবগারী শুল্ক, </a:t>
            </a:r>
          </a:p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মূল্য সংযোজন কর,ভূমি কর ইত্যাদি।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43434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সরকারী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আয়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সংগ্রহের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কাজ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আর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edge/>
    <p:sndAc>
      <p:stSnd>
        <p:snd r:embed="rId2" name="drumroll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/>
            </a:r>
            <a:br>
              <a:rPr lang="bn-BD" dirty="0" smtClean="0">
                <a:latin typeface="Nikosh" pitchFamily="2" charset="0"/>
                <a:cs typeface="Nikosh" pitchFamily="2" charset="0"/>
              </a:rPr>
            </a:b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সরকারী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আয়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?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/>
            </a:r>
            <a:br>
              <a:rPr lang="bn-BD" dirty="0" smtClean="0">
                <a:latin typeface="Nikosh" pitchFamily="2" charset="0"/>
                <a:cs typeface="Nikosh" pitchFamily="2" charset="0"/>
              </a:rPr>
            </a:b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2057400" y="533400"/>
            <a:ext cx="3657600" cy="152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685800" y="3048000"/>
            <a:ext cx="914400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762000" y="4343400"/>
            <a:ext cx="914400" cy="457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057400" y="44196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সরকারী আয়ের উৎস কি কি?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Notched Right Arrow 9"/>
          <p:cNvSpPr/>
          <p:nvPr/>
        </p:nvSpPr>
        <p:spPr>
          <a:xfrm>
            <a:off x="838200" y="5562600"/>
            <a:ext cx="914400" cy="5334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62200" y="5410200"/>
            <a:ext cx="358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সরকারী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আয়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সংগ্রহ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ransition>
    <p:wedge/>
    <p:sndAc>
      <p:stSnd>
        <p:snd r:embed="rId2" name="explode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67 -0.05328  C 0.081 -0.06527  0.102 -0.07193  0.124 -0.07193  C 0.149 -0.07193  0.169 -0.06527  0.183 -0.05328  L 0.25 0  E" pathEditMode="relative" ptsTypes="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5" grpId="1" animBg="1"/>
      <p:bldP spid="7" grpId="0" animBg="1"/>
      <p:bldP spid="9" grpId="0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bn-BD" sz="4400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00200" y="762000"/>
            <a:ext cx="54864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দলীয় কাজ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990600" y="3505200"/>
            <a:ext cx="7162800" cy="2286000"/>
          </a:xfrm>
          <a:prstGeom prst="round2Same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সরকারী আয় হতে দেশে উন্নয়নে কি ভূমিকা করতে পারে তা আলোচনা কর।</a:t>
            </a:r>
            <a:endParaRPr lang="en-US" sz="24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Quad Arrow 6"/>
          <p:cNvSpPr/>
          <p:nvPr/>
        </p:nvSpPr>
        <p:spPr>
          <a:xfrm>
            <a:off x="1066800" y="4419600"/>
            <a:ext cx="228600" cy="2286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036 0.08259  L 0.108 0.08259  L 0.072 0.16651  L 0.108 0.2491  L 0.036 0.2491  L 0 0.33302  L -0.036 0.2491  L -0.108 0.2491  L -0.072 0.16651  L -0.108 0.08259  L -0.036 0.08259  L 0 0  Z" pathEditMode="relative" ptsTypes="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ound Same Side Corner Rectangle 3"/>
          <p:cNvSpPr/>
          <p:nvPr/>
        </p:nvSpPr>
        <p:spPr>
          <a:xfrm>
            <a:off x="1066800" y="533400"/>
            <a:ext cx="6477000" cy="1600200"/>
          </a:xfrm>
          <a:prstGeom prst="round2Same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বাড়ীর কাজ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ound Single Corner Rectangle 4"/>
          <p:cNvSpPr/>
          <p:nvPr/>
        </p:nvSpPr>
        <p:spPr>
          <a:xfrm>
            <a:off x="1295400" y="3810000"/>
            <a:ext cx="6324600" cy="19812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সরকারী আয় থেকে দেশের সার্বিক চিত্র তুলে ধর।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12 -0.02398  0.033 -0.05861  0.058 -0.05861  C 0.095 -0.05861  0.125 -0.02265  0.125 0.02265  C 0.125 0.0373  0.122 0.05062  0.116 0.06261  C 0.117 0.06261  0 0.24244  0 0.24377  C 0 0.24244  -0.117 0.06261  -0.116 0.06261  C -0.122 0.05062  -0.125 0.0373  -0.125 0.02265  C -0.125 -0.02265  -0.095 -0.05861  -0.057 -0.05861  C -0.033 -0.05861  -0.012 -0.02398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212 0.18039 C 0.32361 0.18803 0.3118 0.19057 0.30156 0.19265 C 0.2934 0.1945 0.27691 0.19681 0.27691 0.19681 C 0.26441 0.2019 0.25121 0.2026 0.23854 0.20699 C 0.07691 0.20583 -0.04931 0.20352 -0.20174 0.20075 C -0.23038 0.19866 -0.25903 0.19658 -0.28768 0.19265 C -0.304 0.1871 -0.29584 0.18918 -0.31233 0.18641 C -0.32223 0.18178 -0.3342 0.18039 -0.34462 0.17831 C -0.36268 0.17022 -0.34879 0.17531 -0.38004 0.17207 C -0.38993 0.17114 -0.39983 0.16698 -0.4092 0.16606 C -0.42257 0.1649 -0.43577 0.16467 -0.44913 0.16397 C -0.45382 0.16236 -0.45938 0.16374 -0.46302 0.15981 C -0.46459 0.15796 -0.46407 0.15449 -0.46459 0.15172 C -0.46563 0.14755 -0.46667 0.14339 -0.46771 0.13923 C -0.46997 0.13044 -0.47622 0.12235 -0.48004 0.11471 C -0.4816 0.10754 -0.48438 0.1013 -0.48611 0.09436 C -0.4882 0.06915 -0.48889 0.06129 -0.48768 0.03285 C -0.48716 6.80851E-6 -0.4875 -0.03283 -0.48611 -0.06567 C -0.48594 -0.06822 -0.48386 -0.06961 -0.48299 -0.07169 C -0.48073 -0.07701 -0.4783 -0.08233 -0.47691 -0.08811 C -0.47448 -0.09759 -0.47084 -0.10707 -0.4691 -0.11678 C -0.46632 -0.13228 -0.46424 -0.15009 -0.45538 -0.16188 C -0.45295 -0.1753 -0.44879 -0.18501 -0.4415 -0.19472 C -0.42604 -0.1864 -0.40834 -0.19426 -0.39219 -0.1968 C -0.36945 -0.20467 -0.37257 -0.2012 -0.33386 -0.20282 C -0.32518 -0.20582 -0.31788 -0.21299 -0.3092 -0.21715 C -0.29184 -0.22571 -0.27223 -0.23011 -0.25382 -0.23357 C -0.24323 -0.23843 -0.25695 -0.23265 -0.24011 -0.23774 C -0.23264 -0.24005 -0.2257 -0.24629 -0.21858 -0.24999 C -0.21545 -0.25161 -0.21233 -0.25277 -0.2092 -0.25416 C -0.20764 -0.25485 -0.20452 -0.25624 -0.20452 -0.25624 C -0.18681 -0.25578 -0.1342 -0.2567 -0.10469 -0.25208 C -0.07691 -0.24768 -0.05313 -0.22733 -0.02604 -0.22132 C -0.01719 -0.21739 -0.0132 -0.21669 -0.00608 -0.21114 C 0.00104 -0.20559 0.00642 -0.19634 0.01232 -0.18848 C 0.01649 -0.18246 0.02274 -0.18061 0.0276 -0.17622 C 0.02968 -0.18616 0.02795 -0.18848 0.03854 -0.18246 C 0.0434 -0.17969 0.04774 -0.17414 0.05243 -0.17021 C 0.06406 -0.16049 0.08489 -0.16096 0.09705 -0.1598 C 0.09652 -0.15124 0.09774 -0.13228 0.09392 -0.12095 C 0.09184 -0.1154 0.08767 -0.10453 0.08767 -0.10453 C 0.08541 -0.09273 0.08281 -0.09134 0.07691 -0.08209 C 0.06962 -0.07076 0.07864 -0.08024 0.06909 -0.07169 C 0.06718 -0.06359 0.06284 -0.05735 0.05694 -0.05342 C 0.05225 -0.05041 0.04531 -0.05041 0.04166 -0.04509 L 3.05556E-6 6.80851E-6 " pathEditMode="relative" ptsTypes="ffffffffffffffffffffffffffffffffffffffffffff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7-Point Star 3"/>
          <p:cNvSpPr/>
          <p:nvPr/>
        </p:nvSpPr>
        <p:spPr>
          <a:xfrm>
            <a:off x="2209800" y="0"/>
            <a:ext cx="3810000" cy="36576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5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Picture 4" descr="sun_and_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590800" y="3619500"/>
            <a:ext cx="5715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lal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helal</Template>
  <TotalTime>0</TotalTime>
  <Words>126</Words>
  <Application>Microsoft Office PowerPoint</Application>
  <PresentationFormat>On-screen Show (4:3)</PresentationFormat>
  <Paragraphs>27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helal</vt:lpstr>
      <vt:lpstr>স্বাগতম  </vt:lpstr>
      <vt:lpstr>  মো: হেলাল উদ্দীন সহকারী শিক্ষক ধরমপুর মাধ্যমিক বিদ্যালয় ভেড়ামারা,কুষ্টিয়া।   </vt:lpstr>
      <vt:lpstr>Slide 3</vt:lpstr>
      <vt:lpstr>Slide 4</vt:lpstr>
      <vt:lpstr>পাঠ শিরোনাম</vt:lpstr>
      <vt:lpstr>Slide 6</vt:lpstr>
      <vt:lpstr>Slide 7</vt:lpstr>
      <vt:lpstr>সরকারী আয় বলতে কর ও কর বর্হিভুত বিভিন্ন উৎস হতে যে অর্থ আয় হয় তাকে সরকারী আয় বলে।</vt:lpstr>
      <vt:lpstr> সরকারী আয় কি ? </vt:lpstr>
      <vt:lpstr> </vt:lpstr>
      <vt:lpstr>Slide 11</vt:lpstr>
      <vt:lpstr>Slide 12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 </dc:title>
  <dc:creator>Obaidullah</dc:creator>
  <cp:lastModifiedBy>Obaidullah</cp:lastModifiedBy>
  <cp:revision>1</cp:revision>
  <dcterms:created xsi:type="dcterms:W3CDTF">2013-06-17T16:58:50Z</dcterms:created>
  <dcterms:modified xsi:type="dcterms:W3CDTF">2013-06-17T16:59:21Z</dcterms:modified>
</cp:coreProperties>
</file>