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148B"/>
    <a:srgbClr val="A30D9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59D3D6-99F5-4D74-AE53-9636260EFD0E}" type="datetimeFigureOut">
              <a:rPr lang="en-US" smtClean="0"/>
              <a:t>6/18/2013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9F5CD8-2968-46C2-959F-8F3BDB40751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80D03-FA02-4B1A-BC92-61B93E36B708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EB93FA0-100F-4D4C-A47C-3BD067A233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80D03-FA02-4B1A-BC92-61B93E36B708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EB93FA0-100F-4D4C-A47C-3BD067A233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80D03-FA02-4B1A-BC92-61B93E36B708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93FA0-100F-4D4C-A47C-3BD067A233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80D03-FA02-4B1A-BC92-61B93E36B708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93FA0-100F-4D4C-A47C-3BD067A233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80D03-FA02-4B1A-BC92-61B93E36B708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EB93FA0-100F-4D4C-A47C-3BD067A233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80D03-FA02-4B1A-BC92-61B93E36B708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93FA0-100F-4D4C-A47C-3BD067A233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80D03-FA02-4B1A-BC92-61B93E36B708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93FA0-100F-4D4C-A47C-3BD067A233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80D03-FA02-4B1A-BC92-61B93E36B708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93FA0-100F-4D4C-A47C-3BD067A233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80D03-FA02-4B1A-BC92-61B93E36B708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93FA0-100F-4D4C-A47C-3BD067A233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80D03-FA02-4B1A-BC92-61B93E36B708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93FA0-100F-4D4C-A47C-3BD067A233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80D03-FA02-4B1A-BC92-61B93E36B708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93FA0-100F-4D4C-A47C-3BD067A233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0280D03-FA02-4B1A-BC92-61B93E36B708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EB93FA0-100F-4D4C-A47C-3BD067A233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1925122"/>
            <a:ext cx="54102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</a:t>
            </a:r>
            <a:r>
              <a:rPr lang="bn-BD" sz="16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bn-BD" sz="16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bn-BD" sz="16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bn-BD" sz="16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1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29000" y="228600"/>
            <a:ext cx="20387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5848076" cy="47397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আবদুল মুমিন মামুন</a:t>
            </a:r>
          </a:p>
          <a:p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সহকারি প্রধান শিক্ষক</a:t>
            </a:r>
          </a:p>
          <a:p>
            <a:r>
              <a:rPr lang="bn-BD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চান্দভরাং উচ্চ বিদ্যালয় ও কলেজ</a:t>
            </a:r>
          </a:p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বিশ্বনাথ, সিলেট</a:t>
            </a:r>
          </a:p>
          <a:p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আইডি নং – ২৯ </a:t>
            </a:r>
          </a:p>
          <a:p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ব্যাচ নং- ৪৪</a:t>
            </a:r>
            <a:endParaRPr lang="bn-BD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bn-BD" dirty="0">
              <a:latin typeface="NikoshBAN" pitchFamily="2" charset="0"/>
              <a:cs typeface="NikoshBAN" pitchFamily="2" charset="0"/>
            </a:endParaRPr>
          </a:p>
          <a:p>
            <a:r>
              <a:rPr lang="bn-BD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মুঠোফোনঃ ০১৭১৬ ১০২৯২৪</a:t>
            </a:r>
          </a:p>
          <a:p>
            <a:r>
              <a:rPr lang="bn-BD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ই-মেইলঃ  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a.m.mamun.bd@gmail.com</a:t>
            </a:r>
            <a:endParaRPr lang="en-US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Mn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05600" y="1600200"/>
            <a:ext cx="1981200" cy="251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0" y="228600"/>
            <a:ext cx="28135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4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28600" y="1447800"/>
            <a:ext cx="4572000" cy="182880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9530" y="1551563"/>
            <a:ext cx="477727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শ্রেণিঃ অষ্টম</a:t>
            </a:r>
          </a:p>
          <a:p>
            <a:pPr algn="ctr"/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বিষয়ঃ বাংলাদেশ ও বিশ্বপরিচয় </a:t>
            </a:r>
          </a:p>
          <a:p>
            <a:pPr algn="ctr"/>
            <a:endParaRPr lang="bn-BD" sz="36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334000" y="1524000"/>
            <a:ext cx="3429000" cy="1676400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34001" y="1524000"/>
            <a:ext cx="3352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শিক্ষার্থী সংখ্যাঃ ৪৫ </a:t>
            </a:r>
          </a:p>
          <a:p>
            <a:pPr algn="ctr"/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সময়ঃ ৫০ মিনিট 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তারিখঃ ১৯/০৬/২০১৩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Horizontal Scroll 12"/>
          <p:cNvSpPr/>
          <p:nvPr/>
        </p:nvSpPr>
        <p:spPr>
          <a:xfrm>
            <a:off x="3124200" y="3352800"/>
            <a:ext cx="2895600" cy="1219200"/>
          </a:xfrm>
          <a:prstGeom prst="horizontalScroll">
            <a:avLst>
              <a:gd name="adj" fmla="val 25000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657600" y="3581400"/>
            <a:ext cx="20601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48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2400" y="4572001"/>
            <a:ext cx="896431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শিক্ষার্থীরা– </a:t>
            </a:r>
          </a:p>
          <a:p>
            <a:r>
              <a:rPr lang="en-US" sz="3200" dirty="0" smtClean="0">
                <a:latin typeface="Times New Roman"/>
                <a:cs typeface="Times New Roman"/>
              </a:rPr>
              <a:t>►</a:t>
            </a:r>
            <a:r>
              <a:rPr lang="bn-BD" sz="3200" dirty="0" smtClean="0">
                <a:latin typeface="Times New Roman"/>
                <a:cs typeface="Times New Roman"/>
              </a:rPr>
              <a:t> </a:t>
            </a:r>
            <a:r>
              <a:rPr lang="bn-BD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ব্যক্তিগত, পারিবারিক, সামাজিক ও অর্থনৈতিক  ক্ষেত্রে এইচআইভি </a:t>
            </a:r>
          </a:p>
          <a:p>
            <a:r>
              <a:rPr lang="bn-BD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এবং এইডস এর প্রভাব বিশ্লেষণ করতে পারবে</a:t>
            </a:r>
          </a:p>
          <a:p>
            <a:r>
              <a:rPr lang="en-US" sz="3200" b="1" dirty="0" smtClean="0">
                <a:latin typeface="Times New Roman"/>
                <a:cs typeface="Times New Roman"/>
              </a:rPr>
              <a:t>►</a:t>
            </a:r>
            <a:r>
              <a:rPr lang="bn-BD" sz="3200" b="1" dirty="0" smtClean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bn-BD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এইচআইভি এবং  এইডস নির্ণয়ের কেন্দ্র উল্লেখ করতে পারবে।</a:t>
            </a: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3" grpId="0" animBg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533400"/>
            <a:ext cx="4876800" cy="5257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5715000"/>
            <a:ext cx="83728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b="1" dirty="0" smtClean="0">
                <a:solidFill>
                  <a:srgbClr val="AC148B"/>
                </a:solidFill>
                <a:latin typeface="NikoshBAN" pitchFamily="2" charset="0"/>
                <a:cs typeface="NikoshBAN" pitchFamily="2" charset="0"/>
              </a:rPr>
              <a:t>বাঁচতে হলে জানতে হবে ............ </a:t>
            </a:r>
            <a:endParaRPr lang="en-US" sz="6000" b="1" dirty="0">
              <a:solidFill>
                <a:srgbClr val="AC148B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76400" y="1563737"/>
            <a:ext cx="5630067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3900" b="1" dirty="0" smtClean="0">
                <a:solidFill>
                  <a:srgbClr val="A30D9C"/>
                </a:solidFill>
                <a:latin typeface="NikoshBAN" pitchFamily="2" charset="0"/>
                <a:cs typeface="NikoshBAN" pitchFamily="2" charset="0"/>
              </a:rPr>
              <a:t>কী ? </a:t>
            </a:r>
            <a:endParaRPr lang="en-US" sz="23900" b="1" dirty="0">
              <a:solidFill>
                <a:srgbClr val="A30D9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4648200"/>
            <a:ext cx="576632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115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জানতে হবে </a:t>
            </a:r>
            <a:endParaRPr lang="en-US" sz="115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76200"/>
            <a:ext cx="9144000" cy="694036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115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এইচআইভি </a:t>
            </a:r>
          </a:p>
          <a:p>
            <a:pPr algn="ctr"/>
            <a:r>
              <a:rPr lang="bn-BD" sz="9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bn-BD" sz="9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115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এইডস </a:t>
            </a:r>
            <a:r>
              <a:rPr lang="bn-BD" sz="13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9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এর প্রভাব  </a:t>
            </a:r>
            <a:endParaRPr lang="en-US" sz="9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1" y="0"/>
            <a:ext cx="708659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চিত্রগুলো দেখোঃ</a:t>
            </a:r>
          </a:p>
          <a:p>
            <a:pPr algn="ctr"/>
            <a:r>
              <a:rPr lang="bn-BD" sz="4000" b="1" dirty="0" smtClean="0">
                <a:solidFill>
                  <a:srgbClr val="A30D9C"/>
                </a:solidFill>
                <a:latin typeface="NikoshBAN" pitchFamily="2" charset="0"/>
                <a:cs typeface="NikoshBAN" pitchFamily="2" charset="0"/>
              </a:rPr>
              <a:t>এইচআইভি এবং এইডস এর কারণে-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5704582"/>
            <a:ext cx="674736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জোড়ায় আলোচনা করে এইচআইভি এবং এইডস এর </a:t>
            </a:r>
          </a:p>
          <a:p>
            <a:pPr algn="ctr"/>
            <a:r>
              <a:rPr lang="bn-BD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প্রভাবের ক্ষেত্রগুলো কী হতে পারে তা খাতায় লিখো। 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43000"/>
            <a:ext cx="3962400" cy="2057400"/>
          </a:xfrm>
          <a:prstGeom prst="rect">
            <a:avLst/>
          </a:prstGeom>
        </p:spPr>
      </p:pic>
      <p:pic>
        <p:nvPicPr>
          <p:cNvPr id="8" name="Picture 7" descr="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429000"/>
            <a:ext cx="4010025" cy="2133600"/>
          </a:xfrm>
          <a:prstGeom prst="rect">
            <a:avLst/>
          </a:prstGeom>
        </p:spPr>
      </p:pic>
      <p:pic>
        <p:nvPicPr>
          <p:cNvPr id="9" name="Picture 8" descr="k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3429000"/>
            <a:ext cx="3810000" cy="2133600"/>
          </a:xfrm>
          <a:prstGeom prst="rect">
            <a:avLst/>
          </a:prstGeom>
        </p:spPr>
      </p:pic>
      <p:pic>
        <p:nvPicPr>
          <p:cNvPr id="11" name="Picture 10" descr="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1143000"/>
            <a:ext cx="3962400" cy="2057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66800" y="2630269"/>
            <a:ext cx="23487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ব্যক্তিগত স্বাস্থ্য 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57800" y="2667000"/>
            <a:ext cx="30540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অবহেলা ও অনাদর  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62600" y="4916269"/>
            <a:ext cx="2111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উৎপাদন হ্রাস 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90600" y="5068669"/>
            <a:ext cx="28504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একঘরে করে রাখা 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457200"/>
            <a:ext cx="7561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এইচআইভি এবং এইডস এর </a:t>
            </a:r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প্রভাবের যে </a:t>
            </a:r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চারটি ক্ষেত্র </a:t>
            </a:r>
            <a:endParaRPr lang="en-US" sz="3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1143000" y="1143000"/>
            <a:ext cx="2209800" cy="2362200"/>
          </a:xfrm>
          <a:prstGeom prst="ellipse">
            <a:avLst/>
          </a:prstGeom>
          <a:solidFill>
            <a:srgbClr val="FFFF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ব্যক্তিগত </a:t>
            </a:r>
            <a:endParaRPr lang="en-US" sz="4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029200" y="1143000"/>
            <a:ext cx="2209800" cy="2362200"/>
          </a:xfrm>
          <a:prstGeom prst="ellipse">
            <a:avLst/>
          </a:prstGeom>
          <a:solidFill>
            <a:srgbClr val="FFFF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পারিবারিক </a:t>
            </a:r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295400" y="4343400"/>
            <a:ext cx="2209800" cy="2362200"/>
          </a:xfrm>
          <a:prstGeom prst="ellipse">
            <a:avLst/>
          </a:prstGeom>
          <a:solidFill>
            <a:srgbClr val="FFFF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সামাজিক 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105400" y="4343400"/>
            <a:ext cx="2209800" cy="2362200"/>
          </a:xfrm>
          <a:prstGeom prst="ellipse">
            <a:avLst/>
          </a:prstGeom>
          <a:solidFill>
            <a:srgbClr val="FFFF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অর্থনৈতিক </a:t>
            </a:r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Quad Arrow 17"/>
          <p:cNvSpPr/>
          <p:nvPr/>
        </p:nvSpPr>
        <p:spPr>
          <a:xfrm rot="2548168">
            <a:off x="2849927" y="2565056"/>
            <a:ext cx="2819904" cy="2667000"/>
          </a:xfrm>
          <a:prstGeom prst="quadArrow">
            <a:avLst>
              <a:gd name="adj1" fmla="val 10032"/>
              <a:gd name="adj2" fmla="val 13780"/>
              <a:gd name="adj3" fmla="val 22500"/>
            </a:avLst>
          </a:prstGeom>
          <a:solidFill>
            <a:srgbClr val="AC14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  <p:bldP spid="10" grpId="0" animBg="1"/>
      <p:bldP spid="11" grpId="0" animBg="1"/>
      <p:bldP spid="12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3352800" y="304800"/>
            <a:ext cx="2438400" cy="68580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143000"/>
            <a:ext cx="861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চারটি দলে ভাগ </a:t>
            </a:r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</a:t>
            </a:r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য়ে </a:t>
            </a:r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নিচের ছকে এইচআইভি এবং </a:t>
            </a:r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এইডস  </a:t>
            </a:r>
            <a:endParaRPr lang="bn-BD" sz="3200" b="1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আক্রান্ত ব্যক্তিরা যে সকল বৈষম্য ও ক্ষতির সম্মুখীন হয় তা</a:t>
            </a:r>
          </a:p>
          <a:p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উল্লেখ </a:t>
            </a:r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করোঃ </a:t>
            </a:r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32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2778760"/>
          <a:ext cx="8305800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2286000"/>
                <a:gridCol w="4495800"/>
              </a:tblGrid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দলের নাম</a:t>
                      </a:r>
                      <a:r>
                        <a:rPr lang="bn-BD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ক্ষেত্র</a:t>
                      </a:r>
                      <a:r>
                        <a:rPr lang="bn-BD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endParaRPr lang="en-US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বৈষম্য</a:t>
                      </a:r>
                      <a:r>
                        <a:rPr lang="bn-BD" sz="2800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ও  ক্ষতি</a:t>
                      </a:r>
                      <a:endParaRPr lang="en-US" sz="28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ক 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ব্যক্তিগত 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খ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পারিবারিক 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গ 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সামাজিক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ঘ</a:t>
                      </a:r>
                      <a:r>
                        <a:rPr lang="bn-BD" sz="36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অর্থনৈতিক</a:t>
                      </a:r>
                      <a:r>
                        <a:rPr lang="bn-BD" sz="36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76400" y="6096000"/>
            <a:ext cx="60885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Wingdings 3"/>
              </a:rPr>
              <a:t></a:t>
            </a:r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Wingdings 3"/>
              </a:rPr>
              <a:t> </a:t>
            </a:r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শিক্ষার্থীরা দলীয়ভাবে উপস্থাপন করবে 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3048000" y="76200"/>
            <a:ext cx="2971800" cy="1143000"/>
          </a:xfrm>
          <a:prstGeom prst="horizontalScroll">
            <a:avLst>
              <a:gd name="adj" fmla="val 21364"/>
            </a:avLst>
          </a:prstGeom>
          <a:blipFill>
            <a:blip r:embed="rId2"/>
            <a:tile tx="0" ty="0" sx="100000" sy="100000" flip="none" algn="tl"/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ছবিগুলো দেখো </a:t>
            </a:r>
            <a:endParaRPr lang="en-US" sz="4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95400"/>
            <a:ext cx="8305800" cy="2590800"/>
          </a:xfrm>
          <a:prstGeom prst="rect">
            <a:avLst/>
          </a:prstGeom>
        </p:spPr>
      </p:pic>
      <p:pic>
        <p:nvPicPr>
          <p:cNvPr id="10" name="Picture 9" descr="bsmmu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038600"/>
            <a:ext cx="8153400" cy="2619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28800" y="3276600"/>
            <a:ext cx="56941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খুলনা মেডিকেল কলেজ হাসপাতাল </a:t>
            </a:r>
            <a:endParaRPr lang="en-US" sz="4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95400" y="5921514"/>
            <a:ext cx="68820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বঙ্গবন্ধু শেখ মুজিব মেডিকেল বিশ্ববিদ্যালয় </a:t>
            </a:r>
            <a:endParaRPr lang="en-US" sz="4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8686800" cy="3048000"/>
          </a:xfrm>
          <a:prstGeom prst="rect">
            <a:avLst/>
          </a:prstGeom>
        </p:spPr>
      </p:pic>
      <p:pic>
        <p:nvPicPr>
          <p:cNvPr id="5" name="Picture 4" descr="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429000"/>
            <a:ext cx="8534400" cy="31718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57400" y="2514600"/>
            <a:ext cx="49455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চট্টগ্রাম মেডিকেল কলেজ </a:t>
            </a:r>
            <a:endParaRPr lang="en-US" sz="48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5798403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সিলেট এম এ জি ওসমানী মেডিকেল কলেজ </a:t>
            </a:r>
            <a:endParaRPr lang="en-US" sz="48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28600"/>
            <a:ext cx="8534400" cy="3048000"/>
          </a:xfrm>
          <a:prstGeom prst="rect">
            <a:avLst/>
          </a:prstGeom>
        </p:spPr>
      </p:pic>
      <p:pic>
        <p:nvPicPr>
          <p:cNvPr id="5" name="Picture 4" descr="1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505200"/>
            <a:ext cx="8534400" cy="304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0" y="2590800"/>
            <a:ext cx="425789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আশার আলো সোসাইটি </a:t>
            </a:r>
            <a:endParaRPr lang="en-US" sz="4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38400" y="5783759"/>
            <a:ext cx="45368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মেডিনোভা ক্লিনিক, ঢাকা </a:t>
            </a:r>
            <a:endParaRPr lang="en-US" sz="4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533400"/>
            <a:ext cx="8613255" cy="104951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এইচ আইভি এবং এইডস নির্ণয় কেন্দ্রের কালিকা প্রস্তুতের জন্য একক কাজঃ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প্রত্যেকে পূর্বের চিত্রের ভিত্তিতে 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১টি করে কেন্দ্রের নাম খাতায় লিখতে হবে ---  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সবার লেখা এককরে একটি চূড়ান্ত তালিকা বোর্ডে লিখবো। 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যেমন---</a:t>
            </a:r>
          </a:p>
          <a:p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sym typeface="Wingdings 3"/>
              </a:rPr>
              <a:t></a:t>
            </a:r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sym typeface="Wingdings 3"/>
              </a:rPr>
              <a:t> </a:t>
            </a:r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খুলনা </a:t>
            </a:r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মেডিকেল কলেজ </a:t>
            </a:r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হাসপাতাল</a:t>
            </a:r>
          </a:p>
          <a:p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sym typeface="Wingdings 3"/>
              </a:rPr>
              <a:t> </a:t>
            </a:r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বঙ্গবন্ধু </a:t>
            </a:r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শেখ মুজিব মেডিকেল বিশ্ববিদ্যালয় </a:t>
            </a:r>
            <a:endParaRPr lang="bn-BD" sz="36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sym typeface="Wingdings 3"/>
              </a:rPr>
              <a:t> </a:t>
            </a:r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চট্টগ্রাম </a:t>
            </a:r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মেডিকেল কলেজ </a:t>
            </a:r>
            <a:endParaRPr lang="bn-BD" sz="36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sym typeface="Wingdings 3"/>
              </a:rPr>
              <a:t> </a:t>
            </a:r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সিলেট </a:t>
            </a:r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এম এ জি ওসমানী মেডিকেল কলেজ </a:t>
            </a:r>
            <a:endParaRPr lang="bn-BD" sz="36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sym typeface="Wingdings 3"/>
              </a:rPr>
              <a:t> </a:t>
            </a:r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আশার </a:t>
            </a:r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আলো সোসাইটি </a:t>
            </a:r>
            <a:r>
              <a:rPr lang="bn-BD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(ঢাকা। রাজশাহী। সিলেট।যশোর। খুলনা, চট্টগ্রাম)</a:t>
            </a:r>
            <a:endParaRPr lang="bn-BD" sz="36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sym typeface="Wingdings 3"/>
              </a:rPr>
              <a:t> </a:t>
            </a:r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মেডিনোভা </a:t>
            </a:r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ক্লিনিক, ঢাকা </a:t>
            </a:r>
            <a:endParaRPr lang="en-US" sz="36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6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6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6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6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36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3600" b="1" dirty="0" smtClean="0">
              <a:latin typeface="NikoshBAN" pitchFamily="2" charset="0"/>
              <a:cs typeface="NikoshBAN" pitchFamily="2" charset="0"/>
            </a:endParaRPr>
          </a:p>
          <a:p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rved Up Ribbon 3"/>
          <p:cNvSpPr/>
          <p:nvPr/>
        </p:nvSpPr>
        <p:spPr>
          <a:xfrm>
            <a:off x="1981200" y="609600"/>
            <a:ext cx="5181600" cy="1295400"/>
          </a:xfrm>
          <a:prstGeom prst="ellipseRibbon2">
            <a:avLst>
              <a:gd name="adj1" fmla="val 25000"/>
              <a:gd name="adj2" fmla="val 65508"/>
              <a:gd name="adj3" fmla="val 12500"/>
            </a:avLst>
          </a:prstGeom>
          <a:solidFill>
            <a:srgbClr val="0070C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54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905000"/>
            <a:ext cx="8552341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প্রশ্নোত্তরের মাধ্যমে--------------------- </a:t>
            </a:r>
          </a:p>
          <a:p>
            <a:endParaRPr lang="bn-BD" sz="44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  <a:sym typeface="Wingdings 3"/>
            </a:endParaRPr>
          </a:p>
          <a:p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 3"/>
              </a:rPr>
              <a:t></a:t>
            </a:r>
            <a:r>
              <a:rPr lang="bn-BD" sz="44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  <a:sym typeface="Wingdings 3"/>
              </a:rPr>
              <a:t> </a:t>
            </a:r>
            <a:r>
              <a:rPr lang="bn-BD" sz="44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এইচআইভি ও এইডস এর প্রভাব কয়টি ক্ষেত্রে </a:t>
            </a:r>
          </a:p>
          <a:p>
            <a:r>
              <a:rPr lang="bn-BD" sz="44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হয়ে থাকে ? ও কী কী ?</a:t>
            </a:r>
          </a:p>
          <a:p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 3"/>
              </a:rPr>
              <a:t></a:t>
            </a:r>
            <a:r>
              <a:rPr lang="en-US" sz="44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  <a:sym typeface="Wingdings 3"/>
              </a:rPr>
              <a:t> </a:t>
            </a:r>
            <a:r>
              <a:rPr lang="bn-BD" sz="44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এইচআইভি </a:t>
            </a:r>
            <a:r>
              <a:rPr lang="bn-BD" sz="44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bn-BD" sz="44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এইডস নির্ণয়ের ২টি কেন্দ্রের </a:t>
            </a:r>
          </a:p>
          <a:p>
            <a:r>
              <a:rPr lang="bn-BD" sz="44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নাম বলো ? </a:t>
            </a:r>
          </a:p>
          <a:p>
            <a:endParaRPr lang="en-US" sz="44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00200" y="1752600"/>
            <a:ext cx="5791200" cy="3200400"/>
          </a:xfrm>
          <a:prstGeom prst="rect">
            <a:avLst/>
          </a:prstGeom>
          <a:solidFill>
            <a:srgbClr val="FFC00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বাংলাদেশের প্রেক্ষাপটে এইচআইভি এইডস এর প্রভাব কতটুকু ঝুঁকিপূর্ণ বলে তুমি মনে করো ? তোমার উত্তরের স্বপক্ষে যুক্তি দাও।   </a:t>
            </a:r>
            <a:endParaRPr lang="en-US" sz="4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Isosceles Triangle 4"/>
          <p:cNvSpPr/>
          <p:nvPr/>
        </p:nvSpPr>
        <p:spPr>
          <a:xfrm>
            <a:off x="228600" y="609600"/>
            <a:ext cx="8534400" cy="1219200"/>
          </a:xfrm>
          <a:prstGeom prst="triangl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4953000"/>
            <a:ext cx="8153400" cy="1143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IP Digital (16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37160"/>
            <a:ext cx="8686800" cy="6492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62200" y="762000"/>
            <a:ext cx="4620176" cy="5170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13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138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endParaRPr lang="bn-BD" sz="96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9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bn-BD" sz="96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96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319</TotalTime>
  <Words>338</Words>
  <Application>Microsoft Office PowerPoint</Application>
  <PresentationFormat>On-screen Show (4:3)</PresentationFormat>
  <Paragraphs>94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Trek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AMM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Abdul Mumin Mamun</dc:creator>
  <cp:lastModifiedBy>Abdul Mumin Mamun</cp:lastModifiedBy>
  <cp:revision>56</cp:revision>
  <dcterms:created xsi:type="dcterms:W3CDTF">2013-06-17T18:31:44Z</dcterms:created>
  <dcterms:modified xsi:type="dcterms:W3CDTF">2013-06-18T21:08:25Z</dcterms:modified>
</cp:coreProperties>
</file>