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9" r:id="rId2"/>
    <p:sldId id="260" r:id="rId3"/>
    <p:sldId id="261" r:id="rId4"/>
    <p:sldId id="283" r:id="rId5"/>
    <p:sldId id="263" r:id="rId6"/>
    <p:sldId id="264" r:id="rId7"/>
    <p:sldId id="286" r:id="rId8"/>
    <p:sldId id="265" r:id="rId9"/>
    <p:sldId id="276" r:id="rId10"/>
    <p:sldId id="266" r:id="rId11"/>
    <p:sldId id="267" r:id="rId12"/>
    <p:sldId id="287" r:id="rId13"/>
    <p:sldId id="275" r:id="rId14"/>
    <p:sldId id="278" r:id="rId15"/>
    <p:sldId id="268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4" d="100"/>
        <a:sy n="144" d="100"/>
      </p:scale>
      <p:origin x="0" y="31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DD5D79-2D7C-48D1-8F3D-C39DECF8C1B5}" type="datetimeFigureOut">
              <a:rPr lang="en-US" smtClean="0"/>
              <a:t>6/2/2013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0AE82-A2EE-4EAC-8A04-53EE25C47B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291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গ্রুপ</a:t>
            </a:r>
            <a:r>
              <a:rPr lang="bn-BD" baseline="0" dirty="0" smtClean="0"/>
              <a:t> অনুযায়ী শিক্ষার্থীরা বসে যাবে  । শিক্ষক সেটা নিশ্চিত করবেন।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0AE82-A2EE-4EAC-8A04-53EE25C47B6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11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0AE82-A2EE-4EAC-8A04-53EE25C47B6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36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0AE82-A2EE-4EAC-8A04-53EE25C47B6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32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0AE82-A2EE-4EAC-8A04-53EE25C47B6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977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0AE82-A2EE-4EAC-8A04-53EE25C47B6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1615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শুধু শিক্ষকের জন্য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0AE82-A2EE-4EAC-8A04-53EE25C47B6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4655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0AE82-A2EE-4EAC-8A04-53EE25C47B6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2601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শিক্ষকের হাতে একটি</a:t>
            </a:r>
            <a:r>
              <a:rPr lang="bn-BD" baseline="0" dirty="0" smtClean="0"/>
              <a:t> অর্ধবৃত্তাকৃতির কলসি ফুল থাকবে যা তিনি ঘুরিয়ে একটি গোলক তৈরি করে দেখাবেন।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0AE82-A2EE-4EAC-8A04-53EE25C47B6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2134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0AE82-A2EE-4EAC-8A04-53EE25C47B6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6808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প্রত্যেক</a:t>
            </a:r>
            <a:r>
              <a:rPr lang="bn-BD" baseline="0" dirty="0" smtClean="0"/>
              <a:t> টেবিলে একটি কমলা/মালটা, কাগজ, মার্কার পেন/ কলম  দেওয়া থাকবে । শিক্ষক থামিয়ে থামিয়ে ভিডিওটি চালাবেন এবং শিক্ষার্থীরা দলে কাজটি করবে।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0AE82-A2EE-4EAC-8A04-53EE25C47B6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9477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0AE82-A2EE-4EAC-8A04-53EE25C47B6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7390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0AE82-A2EE-4EAC-8A04-53EE25C47B6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7142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0AE82-A2EE-4EAC-8A04-53EE25C47B6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9961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0AE82-A2EE-4EAC-8A04-53EE25C47B6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3680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কর্মপত্র</a:t>
            </a:r>
            <a:r>
              <a:rPr lang="bn-BD" baseline="0" dirty="0" smtClean="0"/>
              <a:t> দেয়া থাকবে।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0AE82-A2EE-4EAC-8A04-53EE25C47B6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7806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শেষের</a:t>
            </a:r>
            <a:r>
              <a:rPr lang="bn-BD" baseline="0" dirty="0" smtClean="0"/>
              <a:t> প্রশ্নটি মূলত শিক্ষার্থীদের  উচ্চ চিন্তনের জন্য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0AE82-A2EE-4EAC-8A04-53EE25C47B6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0347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0AE82-A2EE-4EAC-8A04-53EE25C47B6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798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ছাত্রছাত্রীদের</a:t>
            </a:r>
            <a:r>
              <a:rPr lang="bn-BD" baseline="0" dirty="0" smtClean="0"/>
              <a:t> উৎসাহ ও উদ্দীপতা দিয়ে শিক্ষক ক্লাস শেষ করবেন।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0AE82-A2EE-4EAC-8A04-53EE25C47B6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18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2AA73-3B13-48CD-B611-F7E4437DC03D}" type="datetimeFigureOut">
              <a:rPr lang="en-US" smtClean="0"/>
              <a:t>6/2/2013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57C27-039E-48B0-8D69-DB044F00A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915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2AA73-3B13-48CD-B611-F7E4437DC03D}" type="datetimeFigureOut">
              <a:rPr lang="en-US" smtClean="0"/>
              <a:t>6/2/2013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57C27-039E-48B0-8D69-DB044F00A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023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2AA73-3B13-48CD-B611-F7E4437DC03D}" type="datetimeFigureOut">
              <a:rPr lang="en-US" smtClean="0"/>
              <a:t>6/2/2013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57C27-039E-48B0-8D69-DB044F00A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246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2AA73-3B13-48CD-B611-F7E4437DC03D}" type="datetimeFigureOut">
              <a:rPr lang="en-US" smtClean="0"/>
              <a:t>6/2/2013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57C27-039E-48B0-8D69-DB044F00A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911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2AA73-3B13-48CD-B611-F7E4437DC03D}" type="datetimeFigureOut">
              <a:rPr lang="en-US" smtClean="0"/>
              <a:t>6/2/2013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57C27-039E-48B0-8D69-DB044F00A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083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2AA73-3B13-48CD-B611-F7E4437DC03D}" type="datetimeFigureOut">
              <a:rPr lang="en-US" smtClean="0"/>
              <a:t>6/2/2013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57C27-039E-48B0-8D69-DB044F00A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818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2AA73-3B13-48CD-B611-F7E4437DC03D}" type="datetimeFigureOut">
              <a:rPr lang="en-US" smtClean="0"/>
              <a:t>6/2/2013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57C27-039E-48B0-8D69-DB044F00A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939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2AA73-3B13-48CD-B611-F7E4437DC03D}" type="datetimeFigureOut">
              <a:rPr lang="en-US" smtClean="0"/>
              <a:t>6/2/2013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57C27-039E-48B0-8D69-DB044F00A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87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2AA73-3B13-48CD-B611-F7E4437DC03D}" type="datetimeFigureOut">
              <a:rPr lang="en-US" smtClean="0"/>
              <a:t>6/2/2013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57C27-039E-48B0-8D69-DB044F00A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497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2AA73-3B13-48CD-B611-F7E4437DC03D}" type="datetimeFigureOut">
              <a:rPr lang="en-US" smtClean="0"/>
              <a:t>6/2/2013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57C27-039E-48B0-8D69-DB044F00A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435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2AA73-3B13-48CD-B611-F7E4437DC03D}" type="datetimeFigureOut">
              <a:rPr lang="en-US" smtClean="0"/>
              <a:t>6/2/2013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57C27-039E-48B0-8D69-DB044F00A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52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2AA73-3B13-48CD-B611-F7E4437DC03D}" type="datetimeFigureOut">
              <a:rPr lang="en-US" smtClean="0"/>
              <a:t>6/2/2013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57C27-039E-48B0-8D69-DB044F00A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976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6.png"/><Relationship Id="rId4" Type="http://schemas.openxmlformats.org/officeDocument/2006/relationships/image" Target="../media/image2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0142970">
            <a:off x="2830750" y="2083884"/>
            <a:ext cx="4114800" cy="255454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+mj-lt"/>
                <a:cs typeface="NikoshBAN" pitchFamily="2" charset="0"/>
              </a:rPr>
              <a:t>গণিত ক্লাসে স্বাগতম</a:t>
            </a:r>
            <a:endParaRPr lang="en-US" sz="8000" dirty="0">
              <a:latin typeface="+mj-lt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562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772400" cy="6019800"/>
          </a:xfrm>
        </p:spPr>
        <p:txBody>
          <a:bodyPr>
            <a:normAutofit/>
          </a:bodyPr>
          <a:lstStyle/>
          <a:p>
            <a:r>
              <a:rPr lang="bn-BD" sz="73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cs typeface="NikoshBAN" pitchFamily="2" charset="0"/>
              </a:rPr>
              <a:t>উপস্থাপনায়</a:t>
            </a:r>
            <a:r>
              <a:rPr lang="bn-BD" dirty="0">
                <a:cs typeface="NikoshBAN" pitchFamily="2" charset="0"/>
              </a:rPr>
              <a:t/>
            </a:r>
            <a:br>
              <a:rPr lang="bn-BD" dirty="0">
                <a:cs typeface="NikoshBAN" pitchFamily="2" charset="0"/>
              </a:rPr>
            </a:br>
            <a:r>
              <a:rPr lang="en-US" dirty="0" smtClean="0">
                <a:cs typeface="NikoshBAN" pitchFamily="2" charset="0"/>
              </a:rPr>
              <a:t/>
            </a:r>
            <a:br>
              <a:rPr lang="en-US" dirty="0" smtClean="0">
                <a:cs typeface="NikoshBAN" pitchFamily="2" charset="0"/>
              </a:rPr>
            </a:br>
            <a:r>
              <a:rPr lang="bn-BD" dirty="0" smtClean="0">
                <a:cs typeface="NikoshBAN" pitchFamily="2" charset="0"/>
              </a:rPr>
              <a:t>মহিম চন্দ্র বিশ্বাস</a:t>
            </a:r>
            <a:r>
              <a:rPr lang="en-US" dirty="0" smtClean="0">
                <a:cs typeface="NikoshBAN" pitchFamily="2" charset="0"/>
              </a:rPr>
              <a:t/>
            </a:r>
            <a:br>
              <a:rPr lang="en-US" dirty="0" smtClean="0">
                <a:cs typeface="NikoshBAN" pitchFamily="2" charset="0"/>
              </a:rPr>
            </a:br>
            <a:r>
              <a:rPr lang="bn-BD" dirty="0" smtClean="0">
                <a:cs typeface="NikoshBAN" pitchFamily="2" charset="0"/>
              </a:rPr>
              <a:t>সিনিয়র শিক্ষক</a:t>
            </a:r>
            <a:r>
              <a:rPr lang="en-US" dirty="0" smtClean="0">
                <a:cs typeface="NikoshBAN" pitchFamily="2" charset="0"/>
              </a:rPr>
              <a:t/>
            </a:r>
            <a:br>
              <a:rPr lang="en-US" dirty="0" smtClean="0">
                <a:cs typeface="NikoshBAN" pitchFamily="2" charset="0"/>
              </a:rPr>
            </a:br>
            <a:r>
              <a:rPr lang="bn-BD" dirty="0" smtClean="0">
                <a:cs typeface="NikoshBAN" pitchFamily="2" charset="0"/>
              </a:rPr>
              <a:t>ইস্পাহানী পাবলিক স্কুল ও কলেজ</a:t>
            </a:r>
            <a:r>
              <a:rPr lang="en-US" dirty="0" smtClean="0">
                <a:cs typeface="NikoshBAN" pitchFamily="2" charset="0"/>
              </a:rPr>
              <a:t/>
            </a:r>
            <a:br>
              <a:rPr lang="en-US" dirty="0" smtClean="0">
                <a:cs typeface="NikoshBAN" pitchFamily="2" charset="0"/>
              </a:rPr>
            </a:br>
            <a:r>
              <a:rPr lang="en-US" dirty="0" smtClean="0">
                <a:cs typeface="NikoshBAN" pitchFamily="2" charset="0"/>
              </a:rPr>
              <a:t>Mobile: 01716056550</a:t>
            </a:r>
            <a:r>
              <a:rPr lang="bn-BD" dirty="0" smtClean="0">
                <a:cs typeface="NikoshBAN" pitchFamily="2" charset="0"/>
              </a:rPr>
              <a:t/>
            </a:r>
            <a:br>
              <a:rPr lang="bn-BD" dirty="0" smtClean="0">
                <a:cs typeface="NikoshBAN" pitchFamily="2" charset="0"/>
              </a:rPr>
            </a:br>
            <a:r>
              <a:rPr lang="en-US" dirty="0" smtClean="0">
                <a:cs typeface="NikoshBAN" pitchFamily="2" charset="0"/>
              </a:rPr>
              <a:t>email: mr_mahim@yahoo.com</a:t>
            </a:r>
            <a:br>
              <a:rPr lang="en-US" dirty="0" smtClean="0">
                <a:cs typeface="NikoshBAN" pitchFamily="2" charset="0"/>
              </a:rPr>
            </a:br>
            <a:endParaRPr lang="en-US" dirty="0"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05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76200" y="1905000"/>
            <a:ext cx="9067800" cy="4038600"/>
          </a:xfrm>
          <a:prstGeom prst="rect">
            <a:avLst/>
          </a:prstGeom>
        </p:spPr>
        <p:txBody>
          <a:bodyPr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bn-BD" sz="4400" dirty="0" smtClean="0">
                <a:cs typeface="NikoshBAN" pitchFamily="2" charset="0"/>
              </a:rPr>
              <a:t>শ্রেণিঃ দশম</a:t>
            </a:r>
            <a:endParaRPr lang="en-US" sz="4400" dirty="0" smtClean="0">
              <a:cs typeface="NikoshBAN" pitchFamily="2" charset="0"/>
            </a:endParaRPr>
          </a:p>
          <a:p>
            <a:pPr marL="342900" lvl="0" indent="-342900">
              <a:spcBef>
                <a:spcPct val="20000"/>
              </a:spcBef>
              <a:defRPr/>
            </a:pPr>
            <a:r>
              <a:rPr lang="bn-BD" sz="4400" dirty="0" smtClean="0">
                <a:cs typeface="NikoshBAN" pitchFamily="2" charset="0"/>
              </a:rPr>
              <a:t>বিষয়ঃ পরিমিতি</a:t>
            </a:r>
            <a:endParaRPr lang="en-US" sz="4400" dirty="0" smtClean="0">
              <a:cs typeface="NikoshBAN" pitchFamily="2" charset="0"/>
            </a:endParaRPr>
          </a:p>
          <a:p>
            <a:pPr marL="342900" lvl="0" indent="-342900">
              <a:spcBef>
                <a:spcPct val="20000"/>
              </a:spcBef>
              <a:defRPr/>
            </a:pPr>
            <a:r>
              <a:rPr lang="bn-BD" sz="4400" dirty="0" smtClean="0">
                <a:cs typeface="NikoshBAN" pitchFamily="2" charset="0"/>
              </a:rPr>
              <a:t>সময়ঃ ৪০ মিনিট</a:t>
            </a:r>
            <a:endParaRPr lang="en-US" sz="4400" dirty="0" smtClean="0">
              <a:cs typeface="NikoshBAN" pitchFamily="2" charset="0"/>
            </a:endParaRPr>
          </a:p>
          <a:p>
            <a:pPr marL="342900" lvl="0" indent="-342900">
              <a:spcBef>
                <a:spcPct val="20000"/>
              </a:spcBef>
              <a:defRPr/>
            </a:pPr>
            <a:r>
              <a:rPr lang="bn-BD" sz="4400" dirty="0" smtClean="0">
                <a:cs typeface="NikoshBAN" pitchFamily="2" charset="0"/>
              </a:rPr>
              <a:t>তারিখঃ ২৬-০৫-২০১৩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90800" y="304800"/>
            <a:ext cx="3666388" cy="11079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bn-BD" sz="6600" dirty="0" smtClean="0">
                <a:cs typeface="NikoshBAN" pitchFamily="2" charset="0"/>
              </a:rPr>
              <a:t>আজকের পাঠ</a:t>
            </a:r>
            <a:endParaRPr lang="en-US" sz="6600" dirty="0"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24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008610"/>
            <a:ext cx="4495800" cy="51906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228600"/>
            <a:ext cx="7543800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নিচের ছবিটি ও ভিডিও চিত্রটি লক্ষ্য কর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8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52400"/>
            <a:ext cx="769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গোলক ও এর আয়তন</a:t>
            </a:r>
            <a:endParaRPr lang="en-US" sz="4400" b="1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731" y="1592990"/>
            <a:ext cx="5431738" cy="534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09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6600" dirty="0" smtClean="0">
                <a:latin typeface="Kalpurush" pitchFamily="2" charset="0"/>
                <a:cs typeface="Kalpurush" pitchFamily="2" charset="0"/>
              </a:rPr>
              <a:t>শিখন ফল</a:t>
            </a:r>
            <a:endParaRPr lang="en-US" sz="66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n-BD" sz="48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এই পাঠ শেষে শিক্ষার্থীরা</a:t>
            </a:r>
            <a:r>
              <a:rPr lang="en-US" sz="48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-</a:t>
            </a:r>
            <a:endParaRPr lang="en-US" sz="4800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bn-BD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গোলক কী তা বলতে পারবে।</a:t>
            </a:r>
            <a:endParaRPr lang="en-US" sz="3600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bn-BD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গোলক আকৃতি বস্তু সনাক্ত করতে পারবে। </a:t>
            </a:r>
            <a:endParaRPr lang="en-US" sz="3600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bn-BD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বাস্তব উপকরণ ব্যবহার করে গোলকের আয়তন ও এর সমগ্র পৃষ্ঠের ক্ষেত্রফল নির্ণয় করতে পারবে। </a:t>
            </a:r>
            <a:endParaRPr lang="en-US" sz="3600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862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78" t="29630" r="51391" b="32934"/>
          <a:stretch/>
        </p:blipFill>
        <p:spPr>
          <a:xfrm>
            <a:off x="304800" y="1813560"/>
            <a:ext cx="4127089" cy="39776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1295400" y="444543"/>
            <a:ext cx="701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নিচের ছবিগুলো দেখতে কীসের মত?</a:t>
            </a:r>
            <a:endParaRPr lang="en-US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02" t="28995" r="37088" b="22307"/>
          <a:stretch/>
        </p:blipFill>
        <p:spPr>
          <a:xfrm>
            <a:off x="4953000" y="1840353"/>
            <a:ext cx="3810000" cy="39979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Oval 9"/>
          <p:cNvSpPr/>
          <p:nvPr/>
        </p:nvSpPr>
        <p:spPr>
          <a:xfrm>
            <a:off x="379524" y="1793895"/>
            <a:ext cx="3977640" cy="3977640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76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0192"/>
            <a:ext cx="8229600" cy="94900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54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গোলক কী?</a:t>
            </a:r>
            <a:endParaRPr lang="en-US" sz="5400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109" y="2175099"/>
            <a:ext cx="6096496" cy="353990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479410"/>
            <a:ext cx="4931278" cy="4931278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111270" y="1359361"/>
            <a:ext cx="3801635" cy="4183886"/>
            <a:chOff x="111270" y="1359361"/>
            <a:chExt cx="3801635" cy="4183886"/>
          </a:xfrm>
        </p:grpSpPr>
        <p:sp>
          <p:nvSpPr>
            <p:cNvPr id="19" name="Chord 18"/>
            <p:cNvSpPr/>
            <p:nvPr/>
          </p:nvSpPr>
          <p:spPr>
            <a:xfrm rot="827847">
              <a:off x="111270" y="1764931"/>
              <a:ext cx="3801635" cy="3310146"/>
            </a:xfrm>
            <a:prstGeom prst="chord">
              <a:avLst>
                <a:gd name="adj1" fmla="val 5052505"/>
                <a:gd name="adj2" fmla="val 14920620"/>
              </a:avLst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543225" y="1359361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543225" y="5173915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2509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814" y="152400"/>
            <a:ext cx="4443186" cy="9144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গোলক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981200" y="1600200"/>
            <a:ext cx="3733800" cy="3733800"/>
            <a:chOff x="1981200" y="1600200"/>
            <a:chExt cx="3733800" cy="3733800"/>
          </a:xfrm>
        </p:grpSpPr>
        <p:sp>
          <p:nvSpPr>
            <p:cNvPr id="5" name="Oval 4"/>
            <p:cNvSpPr/>
            <p:nvPr/>
          </p:nvSpPr>
          <p:spPr>
            <a:xfrm>
              <a:off x="1981200" y="1600200"/>
              <a:ext cx="3733800" cy="3733800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2438400" y="1600200"/>
              <a:ext cx="2819400" cy="3733800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2895600" y="1600200"/>
              <a:ext cx="1981200" cy="3733800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3505200" y="1600200"/>
              <a:ext cx="738414" cy="373380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10" name="Straight Connector 9"/>
            <p:cNvCxnSpPr>
              <a:endCxn id="5" idx="6"/>
            </p:cNvCxnSpPr>
            <p:nvPr/>
          </p:nvCxnSpPr>
          <p:spPr>
            <a:xfrm>
              <a:off x="3848100" y="3467100"/>
              <a:ext cx="186690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Oval 10"/>
            <p:cNvSpPr/>
            <p:nvPr/>
          </p:nvSpPr>
          <p:spPr>
            <a:xfrm>
              <a:off x="3771900" y="3429000"/>
              <a:ext cx="76200" cy="76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itchFamily="2" charset="0"/>
                <a:cs typeface="NikoshBAN" pitchFamily="2" charset="0"/>
              </a:endParaRPr>
            </a:p>
          </p:txBody>
        </p:sp>
      </p:grpSp>
      <p:cxnSp>
        <p:nvCxnSpPr>
          <p:cNvPr id="15" name="Straight Arrow Connector 14"/>
          <p:cNvCxnSpPr/>
          <p:nvPr/>
        </p:nvCxnSpPr>
        <p:spPr>
          <a:xfrm flipH="1">
            <a:off x="5791200" y="3456214"/>
            <a:ext cx="21336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096000" y="3505200"/>
            <a:ext cx="10246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ব্যাসার্ধ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3886200" y="567871"/>
            <a:ext cx="3390900" cy="2819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858000" y="1066800"/>
            <a:ext cx="7938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কেন্দ্র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16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229600" cy="1143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4000" dirty="0" smtClean="0">
                <a:latin typeface="Kalpurush" pitchFamily="2" charset="0"/>
                <a:cs typeface="Kalpurush" pitchFamily="2" charset="0"/>
              </a:rPr>
              <a:t>নিচের ভিডিও </a:t>
            </a:r>
            <a:r>
              <a:rPr lang="bn-BD" sz="4000" dirty="0" smtClean="0">
                <a:latin typeface="Kalpurush" pitchFamily="2" charset="0"/>
                <a:cs typeface="Kalpurush" pitchFamily="2" charset="0"/>
              </a:rPr>
              <a:t>দেখ</a:t>
            </a:r>
            <a:endParaRPr lang="en-US" sz="4000" dirty="0">
              <a:latin typeface="Kalpurush" pitchFamily="2" charset="0"/>
              <a:cs typeface="Kalpurush" pitchFamily="2" charset="0"/>
            </a:endParaRPr>
          </a:p>
        </p:txBody>
      </p:sp>
      <p:graphicFrame>
        <p:nvGraphicFramePr>
          <p:cNvPr id="11" name="Object 10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3836811"/>
              </p:ext>
            </p:extLst>
          </p:nvPr>
        </p:nvGraphicFramePr>
        <p:xfrm>
          <a:off x="1828800" y="2438400"/>
          <a:ext cx="4992687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9" name="Packager Shell Object" showAsIcon="1" r:id="rId4" imgW="4992120" imgH="685800" progId="Package">
                  <p:embed/>
                </p:oleObj>
              </mc:Choice>
              <mc:Fallback>
                <p:oleObj name="Packager Shell Object" showAsIcon="1" r:id="rId4" imgW="4992120" imgH="6858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28800" y="2438400"/>
                        <a:ext cx="4992687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85800" y="4572000"/>
                <a:ext cx="82296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3600" b="1" dirty="0" smtClean="0">
                    <a:ln w="1905"/>
                    <a:gradFill>
                      <a:gsLst>
                        <a:gs pos="0">
                          <a:schemeClr val="accent6">
                            <a:shade val="20000"/>
                            <a:satMod val="200000"/>
                          </a:schemeClr>
                        </a:gs>
                        <a:gs pos="78000">
                          <a:schemeClr val="accent6">
                            <a:tint val="90000"/>
                            <a:shade val="89000"/>
                            <a:satMod val="220000"/>
                          </a:schemeClr>
                        </a:gs>
                        <a:gs pos="100000">
                          <a:schemeClr val="accent6">
                            <a:tint val="12000"/>
                            <a:satMod val="255000"/>
                          </a:schemeClr>
                        </a:gs>
                      </a:gsLst>
                      <a:lin ang="5400000"/>
                    </a:gra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Kalpurush" pitchFamily="2" charset="0"/>
                    <a:cs typeface="Kalpurush" pitchFamily="2" charset="0"/>
                  </a:rPr>
                  <a:t>সুতরাং,  গোলকের সমগ্র পৃষ্ঠের ক্ষেত্রফল</a:t>
                </a:r>
                <a:endParaRPr lang="en-US" sz="36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Kalpurush" pitchFamily="2" charset="0"/>
                  <a:cs typeface="Kalpurush" pitchFamily="2" charset="0"/>
                </a:endParaRPr>
              </a:p>
              <a:p>
                <a:r>
                  <a:rPr lang="bn-BD" sz="3600" b="1" cap="all" dirty="0" smtClean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4">
                            <a:shade val="20000"/>
                            <a:satMod val="245000"/>
                          </a:schemeClr>
                        </a:gs>
                        <a:gs pos="43000">
                          <a:schemeClr val="accent4">
                            <a:satMod val="255000"/>
                          </a:schemeClr>
                        </a:gs>
                        <a:gs pos="48000">
                          <a:schemeClr val="accent4">
                            <a:shade val="85000"/>
                            <a:satMod val="255000"/>
                          </a:schemeClr>
                        </a:gs>
                        <a:gs pos="100000">
                          <a:schemeClr val="accent4">
                            <a:shade val="20000"/>
                            <a:satMod val="245000"/>
                          </a:schemeClr>
                        </a:gs>
                      </a:gsLst>
                      <a:lin ang="5400000"/>
                    </a:gradFill>
                    <a:effectLst>
                      <a:reflection blurRad="12700" stA="28000" endPos="45000" dist="1000" dir="5400000" sy="-100000" algn="bl" rotWithShape="0"/>
                    </a:effectLst>
                    <a:latin typeface="Kalpurush" pitchFamily="2" charset="0"/>
                    <a:cs typeface="Kalpurush" pitchFamily="2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US" sz="3600" b="1" i="1" cap="all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mbria Math"/>
                        <a:cs typeface="NikoshBAN" pitchFamily="2" charset="0"/>
                      </a:rPr>
                      <m:t>4</m:t>
                    </m:r>
                    <m:r>
                      <a:rPr lang="en-US" sz="3600" b="1" i="1" cap="all" smtClean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bn-BD" sz="3600" b="1" i="1" cap="all" smtClean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অভ্যন্তরিণ</m:t>
                    </m:r>
                    <m:r>
                      <a:rPr lang="bn-BD" sz="3600" b="1" i="1" cap="all" smtClean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bn-BD" sz="3600" b="1" i="1" cap="all" smtClean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বৃত</m:t>
                    </m:r>
                    <m:r>
                      <a:rPr lang="bn-BD" sz="3600" b="0" i="1" cap="all" smtClean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্তের</m:t>
                    </m:r>
                    <m:r>
                      <a:rPr lang="bn-BD" sz="3600" b="0" i="1" cap="all" smtClean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bn-BD" sz="3600" b="0" i="1" cap="all" smtClean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ক্ষেত্রফল</m:t>
                    </m:r>
                    <m:r>
                      <a:rPr lang="bn-BD" sz="3600" b="0" i="1" smtClean="0">
                        <a:latin typeface="Cambria Math"/>
                        <a:ea typeface="Cambria Math"/>
                        <a:cs typeface="NikoshBAN" pitchFamily="2" charset="0"/>
                      </a:rPr>
                      <m:t>=</m:t>
                    </m:r>
                    <m:r>
                      <a:rPr lang="en-US" sz="3600" b="1" i="1" cap="all" smtClean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4</m:t>
                    </m:r>
                    <m:r>
                      <a:rPr lang="en-US" sz="3600" b="1" i="1" cap="all" smtClean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𝜋</m:t>
                    </m:r>
                    <m:sSup>
                      <m:sSupPr>
                        <m:ctrlPr>
                          <a:rPr lang="en-US" sz="3600" b="1" i="1" cap="all" smtClean="0">
                            <a:ln w="9000" cmpd="sng">
                              <a:solidFill>
                                <a:schemeClr val="accent4">
                                  <a:shade val="50000"/>
                                  <a:satMod val="12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4">
                                    <a:shade val="20000"/>
                                    <a:satMod val="245000"/>
                                  </a:schemeClr>
                                </a:gs>
                                <a:gs pos="43000">
                                  <a:schemeClr val="accent4">
                                    <a:satMod val="255000"/>
                                  </a:schemeClr>
                                </a:gs>
                                <a:gs pos="48000">
                                  <a:schemeClr val="accent4">
                                    <a:shade val="85000"/>
                                    <a:satMod val="255000"/>
                                  </a:schemeClr>
                                </a:gs>
                                <a:gs pos="100000">
                                  <a:schemeClr val="accent4">
                                    <a:shade val="20000"/>
                                    <a:satMod val="24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reflection blurRad="12700" stA="28000" endPos="45000" dist="1000" dir="5400000" sy="-100000" algn="bl" rotWithShape="0"/>
                            </a:effectLst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600" b="1" i="1" cap="all" smtClean="0">
                            <a:ln w="9000" cmpd="sng">
                              <a:solidFill>
                                <a:schemeClr val="accent4">
                                  <a:shade val="50000"/>
                                  <a:satMod val="12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4">
                                    <a:shade val="20000"/>
                                    <a:satMod val="245000"/>
                                  </a:schemeClr>
                                </a:gs>
                                <a:gs pos="43000">
                                  <a:schemeClr val="accent4">
                                    <a:satMod val="255000"/>
                                  </a:schemeClr>
                                </a:gs>
                                <a:gs pos="48000">
                                  <a:schemeClr val="accent4">
                                    <a:shade val="85000"/>
                                    <a:satMod val="255000"/>
                                  </a:schemeClr>
                                </a:gs>
                                <a:gs pos="100000">
                                  <a:schemeClr val="accent4">
                                    <a:shade val="20000"/>
                                    <a:satMod val="24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reflection blurRad="12700" stA="28000" endPos="45000" dist="1000" dir="5400000" sy="-100000" algn="bl" rotWithShape="0"/>
                            </a:effectLst>
                            <a:latin typeface="Cambria Math"/>
                            <a:ea typeface="Cambria Math"/>
                            <a:cs typeface="NikoshBAN" pitchFamily="2" charset="0"/>
                          </a:rPr>
                          <m:t>𝑟</m:t>
                        </m:r>
                      </m:e>
                      <m:sup>
                        <m:r>
                          <a:rPr lang="en-US" sz="3600" b="1" i="1" cap="all" smtClean="0">
                            <a:ln w="9000" cmpd="sng">
                              <a:solidFill>
                                <a:schemeClr val="accent4">
                                  <a:shade val="50000"/>
                                  <a:satMod val="12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4">
                                    <a:shade val="20000"/>
                                    <a:satMod val="245000"/>
                                  </a:schemeClr>
                                </a:gs>
                                <a:gs pos="43000">
                                  <a:schemeClr val="accent4">
                                    <a:satMod val="255000"/>
                                  </a:schemeClr>
                                </a:gs>
                                <a:gs pos="48000">
                                  <a:schemeClr val="accent4">
                                    <a:shade val="85000"/>
                                    <a:satMod val="255000"/>
                                  </a:schemeClr>
                                </a:gs>
                                <a:gs pos="100000">
                                  <a:schemeClr val="accent4">
                                    <a:shade val="20000"/>
                                    <a:satMod val="24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reflection blurRad="12700" stA="28000" endPos="45000" dist="1000" dir="5400000" sy="-100000" algn="bl" rotWithShape="0"/>
                            </a:effectLst>
                            <a:latin typeface="Cambria Math"/>
                            <a:ea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bn-BD" sz="3600" dirty="0" smtClean="0">
                    <a:latin typeface="Kalpurush" pitchFamily="2" charset="0"/>
                    <a:cs typeface="Kalpurush" pitchFamily="2" charset="0"/>
                  </a:rPr>
                  <a:t> বর্গ একক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4572000"/>
                <a:ext cx="8229600" cy="1200329"/>
              </a:xfrm>
              <a:prstGeom prst="rect">
                <a:avLst/>
              </a:prstGeom>
              <a:blipFill rotWithShape="1">
                <a:blip r:embed="rId8"/>
                <a:stretch>
                  <a:fillRect l="-2370" t="-7614" r="-1185" b="-197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5094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0" t="9246" r="12072" b="6267"/>
          <a:stretch/>
        </p:blipFill>
        <p:spPr>
          <a:xfrm>
            <a:off x="196500" y="381000"/>
            <a:ext cx="3667108" cy="2819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24" t="21694" r="17589" b="-1533"/>
          <a:stretch/>
        </p:blipFill>
        <p:spPr>
          <a:xfrm rot="5400000">
            <a:off x="5271942" y="166546"/>
            <a:ext cx="2714914" cy="335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68" t="13868" r="6581" b="6581"/>
          <a:stretch/>
        </p:blipFill>
        <p:spPr>
          <a:xfrm>
            <a:off x="2971800" y="3373347"/>
            <a:ext cx="3962400" cy="29718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3321" y="1658847"/>
            <a:ext cx="6388800" cy="479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836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00" t="10033" r="19493" b="115"/>
          <a:stretch/>
        </p:blipFill>
        <p:spPr>
          <a:xfrm rot="16200000">
            <a:off x="831794" y="-450794"/>
            <a:ext cx="3365612" cy="4724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6" t="11132" r="11645" b="26052"/>
          <a:stretch/>
        </p:blipFill>
        <p:spPr>
          <a:xfrm>
            <a:off x="3339296" y="3657600"/>
            <a:ext cx="5347504" cy="3200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57662"/>
            <a:ext cx="1274461" cy="2907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48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09600"/>
            <a:ext cx="1081566" cy="24674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609600"/>
            <a:ext cx="1081566" cy="24674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609600"/>
            <a:ext cx="1081566" cy="246742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426" y="623332"/>
            <a:ext cx="1081566" cy="2467428"/>
          </a:xfrm>
          <a:prstGeom prst="rect">
            <a:avLst/>
          </a:prstGeom>
        </p:spPr>
      </p:pic>
      <p:sp>
        <p:nvSpPr>
          <p:cNvPr id="4" name="Right Brace 3"/>
          <p:cNvSpPr/>
          <p:nvPr/>
        </p:nvSpPr>
        <p:spPr>
          <a:xfrm rot="21240000">
            <a:off x="7918604" y="630393"/>
            <a:ext cx="320475" cy="2077966"/>
          </a:xfrm>
          <a:prstGeom prst="rightBrace">
            <a:avLst>
              <a:gd name="adj1" fmla="val 73012"/>
              <a:gd name="adj2" fmla="val 47279"/>
            </a:avLst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93183" y="2602468"/>
            <a:ext cx="426720" cy="369332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B1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851423" y="2602468"/>
            <a:ext cx="426720" cy="369332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B2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078480" y="2602468"/>
            <a:ext cx="426720" cy="369332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B3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255889" y="2590800"/>
            <a:ext cx="431528" cy="369332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err="1" smtClean="0"/>
              <a:t>Bn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 rot="5100000">
            <a:off x="7607692" y="1372919"/>
            <a:ext cx="17636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ব্যাসার্ধ=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r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0856" y="3352800"/>
            <a:ext cx="63963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প্রত্যেক ছোট টুকরাগুলো এক একটি কোণকের মত দেখতে</a:t>
            </a:r>
            <a:endParaRPr lang="en-US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152400" y="3876020"/>
                <a:ext cx="7190815" cy="17443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2800" b="1" dirty="0" smtClean="0">
                    <a:ln w="1905"/>
                    <a:gradFill>
                      <a:gsLst>
                        <a:gs pos="0">
                          <a:schemeClr val="accent6">
                            <a:shade val="20000"/>
                            <a:satMod val="200000"/>
                          </a:schemeClr>
                        </a:gs>
                        <a:gs pos="78000">
                          <a:schemeClr val="accent6">
                            <a:tint val="90000"/>
                            <a:shade val="89000"/>
                            <a:satMod val="220000"/>
                          </a:schemeClr>
                        </a:gs>
                        <a:gs pos="100000">
                          <a:schemeClr val="accent6">
                            <a:tint val="12000"/>
                            <a:satMod val="255000"/>
                          </a:schemeClr>
                        </a:gs>
                      </a:gsLst>
                      <a:lin ang="5400000"/>
                    </a:gra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NikoshBAN" pitchFamily="2" charset="0"/>
                    <a:cs typeface="NikoshBAN" pitchFamily="2" charset="0"/>
                  </a:rPr>
                  <a:t>প্রত্যেক টুকরার আয়তন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2800" b="1" i="1" smtClean="0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2800" b="1" i="1" smtClean="0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den>
                    </m:f>
                    <m:r>
                      <a:rPr lang="bn-BD" sz="2800" b="1" i="1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en-US" sz="2800" b="1" i="1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𝐵</m:t>
                    </m:r>
                    <m:r>
                      <a:rPr lang="en-US" sz="2800" b="1" i="1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1</m:t>
                    </m:r>
                    <m:r>
                      <a:rPr lang="en-US" sz="2800" b="1" i="1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en-US" sz="2800" b="1" i="1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𝑟</m:t>
                    </m:r>
                    <m:r>
                      <a:rPr lang="bn-BD" sz="2800" b="1" i="1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</m:oMath>
                </a14:m>
                <a:r>
                  <a:rPr lang="bn-BD" sz="2800" b="1" dirty="0" smtClean="0">
                    <a:ln w="1905"/>
                    <a:gradFill>
                      <a:gsLst>
                        <a:gs pos="0">
                          <a:schemeClr val="accent6">
                            <a:shade val="20000"/>
                            <a:satMod val="200000"/>
                          </a:schemeClr>
                        </a:gs>
                        <a:gs pos="78000">
                          <a:schemeClr val="accent6">
                            <a:tint val="90000"/>
                            <a:shade val="89000"/>
                            <a:satMod val="220000"/>
                          </a:schemeClr>
                        </a:gs>
                        <a:gs pos="100000">
                          <a:schemeClr val="accent6">
                            <a:tint val="12000"/>
                            <a:satMod val="255000"/>
                          </a:schemeClr>
                        </a:gs>
                      </a:gsLst>
                      <a:lin ang="5400000"/>
                    </a:gra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28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bn-BD" sz="2800" b="1" dirty="0" smtClean="0">
                    <a:ln w="1905"/>
                    <a:gradFill>
                      <a:gsLst>
                        <a:gs pos="0">
                          <a:schemeClr val="accent6">
                            <a:shade val="20000"/>
                            <a:satMod val="200000"/>
                          </a:schemeClr>
                        </a:gs>
                        <a:gs pos="78000">
                          <a:schemeClr val="accent6">
                            <a:tint val="90000"/>
                            <a:shade val="89000"/>
                            <a:satMod val="220000"/>
                          </a:schemeClr>
                        </a:gs>
                        <a:gs pos="100000">
                          <a:schemeClr val="accent6">
                            <a:tint val="12000"/>
                            <a:satMod val="255000"/>
                          </a:schemeClr>
                        </a:gs>
                      </a:gsLst>
                      <a:lin ang="5400000"/>
                    </a:gra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NikoshBAN" pitchFamily="2" charset="0"/>
                    <a:cs typeface="NikoshBAN" pitchFamily="2" charset="0"/>
                  </a:rPr>
                  <a:t>{ যেহেতু,  কোণকের </a:t>
                </a:r>
                <a:r>
                  <a:rPr lang="bn-BD" sz="2800" b="1" dirty="0" smtClean="0">
                    <a:ln w="1905"/>
                    <a:gradFill>
                      <a:gsLst>
                        <a:gs pos="0">
                          <a:schemeClr val="accent6">
                            <a:shade val="20000"/>
                            <a:satMod val="200000"/>
                          </a:schemeClr>
                        </a:gs>
                        <a:gs pos="78000">
                          <a:schemeClr val="accent6">
                            <a:tint val="90000"/>
                            <a:shade val="89000"/>
                            <a:satMod val="220000"/>
                          </a:schemeClr>
                        </a:gs>
                        <a:gs pos="100000">
                          <a:schemeClr val="accent6">
                            <a:tint val="12000"/>
                            <a:satMod val="255000"/>
                          </a:schemeClr>
                        </a:gs>
                      </a:gsLst>
                      <a:lin ang="5400000"/>
                    </a:gra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NikoshBAN" pitchFamily="2" charset="0"/>
                    <a:cs typeface="NikoshBAN" pitchFamily="2" charset="0"/>
                  </a:rPr>
                  <a:t>আয়ত</a:t>
                </a:r>
                <a:r>
                  <a:rPr lang="bn-BD" sz="2800" b="1" dirty="0">
                    <a:ln w="1905"/>
                    <a:gradFill>
                      <a:gsLst>
                        <a:gs pos="0">
                          <a:schemeClr val="accent6">
                            <a:shade val="20000"/>
                            <a:satMod val="200000"/>
                          </a:schemeClr>
                        </a:gs>
                        <a:gs pos="78000">
                          <a:schemeClr val="accent6">
                            <a:tint val="90000"/>
                            <a:shade val="89000"/>
                            <a:satMod val="220000"/>
                          </a:schemeClr>
                        </a:gs>
                        <a:gs pos="100000">
                          <a:schemeClr val="accent6">
                            <a:tint val="12000"/>
                            <a:satMod val="255000"/>
                          </a:schemeClr>
                        </a:gs>
                      </a:gsLst>
                      <a:lin ang="5400000"/>
                    </a:gra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NikoshBAN" pitchFamily="2" charset="0"/>
                    <a:cs typeface="NikoshBAN" pitchFamily="2" charset="0"/>
                  </a:rPr>
                  <a:t>ন</a:t>
                </a:r>
                <a:r>
                  <a:rPr lang="bn-BD" sz="2800" b="1" dirty="0" smtClean="0">
                    <a:ln w="1905"/>
                    <a:gradFill>
                      <a:gsLst>
                        <a:gs pos="0">
                          <a:schemeClr val="accent6">
                            <a:shade val="20000"/>
                            <a:satMod val="200000"/>
                          </a:schemeClr>
                        </a:gs>
                        <a:gs pos="78000">
                          <a:schemeClr val="accent6">
                            <a:tint val="90000"/>
                            <a:shade val="89000"/>
                            <a:satMod val="220000"/>
                          </a:schemeClr>
                        </a:gs>
                        <a:gs pos="100000">
                          <a:schemeClr val="accent6">
                            <a:tint val="12000"/>
                            <a:satMod val="255000"/>
                          </a:schemeClr>
                        </a:gs>
                      </a:gsLst>
                      <a:lin ang="5400000"/>
                    </a:gra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NikoshBAN" pitchFamily="2" charset="0"/>
                    <a:cs typeface="NikoshBAN" pitchFamily="2" charset="0"/>
                  </a:rPr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2800" b="1" i="1" smtClean="0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2800" b="1" i="1" smtClean="0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den>
                    </m:f>
                    <m:r>
                      <a:rPr lang="bn-BD" sz="2800" b="1" i="1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× </m:t>
                    </m:r>
                    <m:r>
                      <a:rPr lang="en-US" sz="2800" b="1" i="1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𝜋</m:t>
                    </m:r>
                    <m:sSup>
                      <m:sSupPr>
                        <m:ctrlPr>
                          <a:rPr lang="en-US" sz="2800" b="1" i="1" smtClean="0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  <a:ea typeface="Cambria Math"/>
                            <a:cs typeface="NikoshBAN" pitchFamily="2" charset="0"/>
                          </a:rPr>
                          <m:t>𝑟</m:t>
                        </m:r>
                      </m:e>
                      <m:sup>
                        <m:r>
                          <a:rPr lang="en-US" sz="2800" b="1" i="1" smtClean="0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  <a:ea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r>
                      <a:rPr lang="en-US" sz="2800" b="1" i="1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h</m:t>
                    </m:r>
                    <m:r>
                      <a:rPr lang="bn-BD" sz="2800" b="1" i="1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}</m:t>
                    </m:r>
                  </m:oMath>
                </a14:m>
                <a:r>
                  <a:rPr lang="en-US" sz="2800" b="1" dirty="0" smtClean="0">
                    <a:ln w="1905"/>
                    <a:gradFill>
                      <a:gsLst>
                        <a:gs pos="0">
                          <a:schemeClr val="accent6">
                            <a:shade val="20000"/>
                            <a:satMod val="200000"/>
                          </a:schemeClr>
                        </a:gs>
                        <a:gs pos="78000">
                          <a:schemeClr val="accent6">
                            <a:tint val="90000"/>
                            <a:shade val="89000"/>
                            <a:satMod val="220000"/>
                          </a:schemeClr>
                        </a:gs>
                        <a:gs pos="100000">
                          <a:schemeClr val="accent6">
                            <a:tint val="12000"/>
                            <a:satMod val="255000"/>
                          </a:schemeClr>
                        </a:gs>
                      </a:gsLst>
                      <a:lin ang="5400000"/>
                    </a:gra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NikoshBAN" pitchFamily="2" charset="0"/>
                    <a:cs typeface="NikoshBAN" pitchFamily="2" charset="0"/>
                  </a:rPr>
                  <a:t> </a:t>
                </a:r>
              </a:p>
              <a:p>
                <a:r>
                  <a:rPr lang="bn-BD" sz="2800" b="1" dirty="0" smtClean="0">
                    <a:ln w="1905"/>
                    <a:gradFill>
                      <a:gsLst>
                        <a:gs pos="0">
                          <a:schemeClr val="accent6">
                            <a:shade val="20000"/>
                            <a:satMod val="200000"/>
                          </a:schemeClr>
                        </a:gs>
                        <a:gs pos="78000">
                          <a:schemeClr val="accent6">
                            <a:tint val="90000"/>
                            <a:shade val="89000"/>
                            <a:satMod val="220000"/>
                          </a:schemeClr>
                        </a:gs>
                        <a:gs pos="100000">
                          <a:schemeClr val="accent6">
                            <a:tint val="12000"/>
                            <a:satMod val="255000"/>
                          </a:schemeClr>
                        </a:gs>
                      </a:gsLst>
                      <a:lin ang="5400000"/>
                    </a:gra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NikoshBAN" pitchFamily="2" charset="0"/>
                    <a:cs typeface="NikoshBAN" pitchFamily="2" charset="0"/>
                  </a:rPr>
                  <a:t>এখানে </a:t>
                </a:r>
                <a14:m>
                  <m:oMath xmlns:m="http://schemas.openxmlformats.org/officeDocument/2006/math">
                    <m:r>
                      <a:rPr lang="bn-BD" sz="2800" b="1" i="0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  <a:cs typeface="NikoshBAN" pitchFamily="2" charset="0"/>
                      </a:rPr>
                      <m:t>প্রত</m:t>
                    </m:r>
                    <m:r>
                      <a:rPr lang="bn-BD" sz="2800" b="1" i="1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  <a:cs typeface="NikoshBAN" pitchFamily="2" charset="0"/>
                      </a:rPr>
                      <m:t>্যেক</m:t>
                    </m:r>
                    <m:r>
                      <a:rPr lang="bn-BD" sz="2800" b="1" i="1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en-US" sz="2800" b="1" i="1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  <a:cs typeface="NikoshBAN" pitchFamily="2" charset="0"/>
                      </a:rPr>
                      <m:t>𝐵</m:t>
                    </m:r>
                    <m:r>
                      <a:rPr lang="en-US" sz="2800" b="1" i="1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  <a:cs typeface="NikoshBAN" pitchFamily="2" charset="0"/>
                      </a:rPr>
                      <m:t>=</m:t>
                    </m:r>
                    <m:r>
                      <a:rPr lang="bn-BD" sz="2800" b="1" i="1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  <a:cs typeface="NikoshBAN" pitchFamily="2" charset="0"/>
                      </a:rPr>
                      <m:t>বৃত্তের</m:t>
                    </m:r>
                    <m:r>
                      <a:rPr lang="bn-BD" sz="2800" b="1" i="1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bn-BD" sz="2800" b="1" i="1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  <a:cs typeface="NikoshBAN" pitchFamily="2" charset="0"/>
                      </a:rPr>
                      <m:t>ক্ষেত্রফল</m:t>
                    </m:r>
                    <m:r>
                      <a:rPr lang="bn-BD" sz="2800" b="1" i="1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  <a:cs typeface="NikoshBAN" pitchFamily="2" charset="0"/>
                      </a:rPr>
                      <m:t> </m:t>
                    </m:r>
                    <m:d>
                      <m:dPr>
                        <m:ctrlPr>
                          <a:rPr lang="bn-BD" sz="2800" b="1" i="1" smtClean="0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  <a:ea typeface="Cambria Math"/>
                            <a:cs typeface="NikoshBAN" pitchFamily="2" charset="0"/>
                          </a:rPr>
                          <m:t>𝜋</m:t>
                        </m:r>
                        <m:sSup>
                          <m:sSupPr>
                            <m:ctrlPr>
                              <a:rPr lang="en-US" sz="2800" b="1" i="1" smtClean="0">
                                <a:ln w="1905"/>
                                <a:gradFill>
                                  <a:gsLst>
                                    <a:gs pos="0">
                                      <a:schemeClr val="accent6">
                                        <a:shade val="20000"/>
                                        <a:satMod val="200000"/>
                                      </a:schemeClr>
                                    </a:gs>
                                    <a:gs pos="78000">
                                      <a:schemeClr val="accent6">
                                        <a:tint val="90000"/>
                                        <a:shade val="89000"/>
                                        <a:satMod val="220000"/>
                                      </a:schemeClr>
                                    </a:gs>
                                    <a:gs pos="100000">
                                      <a:schemeClr val="accent6">
                                        <a:tint val="12000"/>
                                        <a:satMod val="255000"/>
                                      </a:schemeClr>
                                    </a:gs>
                                  </a:gsLst>
                                  <a:lin ang="5400000"/>
                                </a:gradFill>
                                <a:effectLst>
                                  <a:innerShdw blurRad="69850" dist="43180" dir="5400000">
                                    <a:srgbClr val="000000">
                                      <a:alpha val="65000"/>
                                    </a:srgbClr>
                                  </a:innerShdw>
                                </a:effectLst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2800" b="1" i="1" smtClean="0">
                                <a:ln w="1905"/>
                                <a:gradFill>
                                  <a:gsLst>
                                    <a:gs pos="0">
                                      <a:schemeClr val="accent6">
                                        <a:shade val="20000"/>
                                        <a:satMod val="200000"/>
                                      </a:schemeClr>
                                    </a:gs>
                                    <a:gs pos="78000">
                                      <a:schemeClr val="accent6">
                                        <a:tint val="90000"/>
                                        <a:shade val="89000"/>
                                        <a:satMod val="220000"/>
                                      </a:schemeClr>
                                    </a:gs>
                                    <a:gs pos="100000">
                                      <a:schemeClr val="accent6">
                                        <a:tint val="12000"/>
                                        <a:satMod val="255000"/>
                                      </a:schemeClr>
                                    </a:gs>
                                  </a:gsLst>
                                  <a:lin ang="5400000"/>
                                </a:gradFill>
                                <a:effectLst>
                                  <a:innerShdw blurRad="69850" dist="43180" dir="5400000">
                                    <a:srgbClr val="000000">
                                      <a:alpha val="65000"/>
                                    </a:srgbClr>
                                  </a:innerShdw>
                                </a:effectLst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sz="2800" b="1" i="1" smtClean="0">
                                <a:ln w="1905"/>
                                <a:gradFill>
                                  <a:gsLst>
                                    <a:gs pos="0">
                                      <a:schemeClr val="accent6">
                                        <a:shade val="20000"/>
                                        <a:satMod val="200000"/>
                                      </a:schemeClr>
                                    </a:gs>
                                    <a:gs pos="78000">
                                      <a:schemeClr val="accent6">
                                        <a:tint val="90000"/>
                                        <a:shade val="89000"/>
                                        <a:satMod val="220000"/>
                                      </a:schemeClr>
                                    </a:gs>
                                    <a:gs pos="100000">
                                      <a:schemeClr val="accent6">
                                        <a:tint val="12000"/>
                                        <a:satMod val="255000"/>
                                      </a:schemeClr>
                                    </a:gs>
                                  </a:gsLst>
                                  <a:lin ang="5400000"/>
                                </a:gradFill>
                                <a:effectLst>
                                  <a:innerShdw blurRad="69850" dist="43180" dir="5400000">
                                    <a:srgbClr val="000000">
                                      <a:alpha val="65000"/>
                                    </a:srgbClr>
                                  </a:innerShdw>
                                </a:effectLst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bn-BD" sz="2800" b="1" i="1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bn-BD" sz="2800" b="1" i="1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ন্যায়</m:t>
                    </m:r>
                    <m:r>
                      <a:rPr lang="en-US" sz="2800" b="1" i="1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bn-BD" sz="2800" b="1" i="1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এবং</m:t>
                    </m:r>
                    <m:r>
                      <a:rPr lang="bn-BD" sz="2800" b="1" i="1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2800" b="1" i="1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h</m:t>
                    </m:r>
                    <m:r>
                      <a:rPr lang="en-US" sz="2800" b="1" i="1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=</m:t>
                    </m:r>
                    <m:r>
                      <a:rPr lang="en-US" sz="2800" b="1" i="1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𝑟</m:t>
                    </m:r>
                  </m:oMath>
                </a14:m>
                <a:endParaRPr lang="en-US" sz="2800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3876020"/>
                <a:ext cx="7190815" cy="1744324"/>
              </a:xfrm>
              <a:prstGeom prst="rect">
                <a:avLst/>
              </a:prstGeom>
              <a:blipFill rotWithShape="1">
                <a:blip r:embed="rId4"/>
                <a:stretch>
                  <a:fillRect l="-1695" b="-94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 19"/>
              <p:cNvSpPr/>
              <p:nvPr/>
            </p:nvSpPr>
            <p:spPr>
              <a:xfrm>
                <a:off x="304800" y="5850315"/>
                <a:ext cx="8354275" cy="7028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bn-BD" sz="2800" b="1" cap="all" dirty="0" smtClean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4">
                            <a:shade val="20000"/>
                            <a:satMod val="245000"/>
                          </a:schemeClr>
                        </a:gs>
                        <a:gs pos="43000">
                          <a:schemeClr val="accent4">
                            <a:satMod val="255000"/>
                          </a:schemeClr>
                        </a:gs>
                        <a:gs pos="48000">
                          <a:schemeClr val="accent4">
                            <a:shade val="85000"/>
                            <a:satMod val="255000"/>
                          </a:schemeClr>
                        </a:gs>
                        <a:gs pos="100000">
                          <a:schemeClr val="accent4">
                            <a:shade val="20000"/>
                            <a:satMod val="245000"/>
                          </a:schemeClr>
                        </a:gs>
                      </a:gsLst>
                      <a:lin ang="5400000"/>
                    </a:gradFill>
                    <a:effectLst>
                      <a:reflection blurRad="12700" stA="28000" endPos="45000" dist="1000" dir="5400000" sy="-100000" algn="bl" rotWithShape="0"/>
                    </a:effectLst>
                    <a:latin typeface="NikoshBAN" pitchFamily="2" charset="0"/>
                    <a:cs typeface="NikoshBAN" pitchFamily="2" charset="0"/>
                  </a:rPr>
                  <a:t>মোট টুকরার আয়তন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2800" b="1" i="1" cap="all">
                            <a:ln w="9000" cmpd="sng">
                              <a:solidFill>
                                <a:schemeClr val="accent4">
                                  <a:shade val="50000"/>
                                  <a:satMod val="12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4">
                                    <a:shade val="20000"/>
                                    <a:satMod val="245000"/>
                                  </a:schemeClr>
                                </a:gs>
                                <a:gs pos="43000">
                                  <a:schemeClr val="accent4">
                                    <a:satMod val="255000"/>
                                  </a:schemeClr>
                                </a:gs>
                                <a:gs pos="48000">
                                  <a:schemeClr val="accent4">
                                    <a:shade val="85000"/>
                                    <a:satMod val="255000"/>
                                  </a:schemeClr>
                                </a:gs>
                                <a:gs pos="100000">
                                  <a:schemeClr val="accent4">
                                    <a:shade val="20000"/>
                                    <a:satMod val="24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reflection blurRad="12700" stA="28000" endPos="45000" dist="1000" dir="5400000" sy="-100000" algn="bl" rotWithShape="0"/>
                            </a:effectLst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1" i="1" cap="all">
                            <a:ln w="9000" cmpd="sng">
                              <a:solidFill>
                                <a:schemeClr val="accent4">
                                  <a:shade val="50000"/>
                                  <a:satMod val="12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4">
                                    <a:shade val="20000"/>
                                    <a:satMod val="245000"/>
                                  </a:schemeClr>
                                </a:gs>
                                <a:gs pos="43000">
                                  <a:schemeClr val="accent4">
                                    <a:satMod val="255000"/>
                                  </a:schemeClr>
                                </a:gs>
                                <a:gs pos="48000">
                                  <a:schemeClr val="accent4">
                                    <a:shade val="85000"/>
                                    <a:satMod val="255000"/>
                                  </a:schemeClr>
                                </a:gs>
                                <a:gs pos="100000">
                                  <a:schemeClr val="accent4">
                                    <a:shade val="20000"/>
                                    <a:satMod val="24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reflection blurRad="12700" stA="28000" endPos="45000" dist="1000" dir="5400000" sy="-100000" algn="bl" rotWithShape="0"/>
                            </a:effectLst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2800" b="1" i="1" cap="all">
                            <a:ln w="9000" cmpd="sng">
                              <a:solidFill>
                                <a:schemeClr val="accent4">
                                  <a:shade val="50000"/>
                                  <a:satMod val="12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4">
                                    <a:shade val="20000"/>
                                    <a:satMod val="245000"/>
                                  </a:schemeClr>
                                </a:gs>
                                <a:gs pos="43000">
                                  <a:schemeClr val="accent4">
                                    <a:satMod val="255000"/>
                                  </a:schemeClr>
                                </a:gs>
                                <a:gs pos="48000">
                                  <a:schemeClr val="accent4">
                                    <a:shade val="85000"/>
                                    <a:satMod val="255000"/>
                                  </a:schemeClr>
                                </a:gs>
                                <a:gs pos="100000">
                                  <a:schemeClr val="accent4">
                                    <a:shade val="20000"/>
                                    <a:satMod val="24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reflection blurRad="12700" stA="28000" endPos="45000" dist="1000" dir="5400000" sy="-100000" algn="bl" rotWithShape="0"/>
                            </a:effectLst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den>
                    </m:f>
                    <m:r>
                      <a:rPr lang="bn-BD" sz="2800" b="1" i="1" cap="all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en-US" sz="2800" b="1" i="1" cap="all" smtClean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(</m:t>
                    </m:r>
                    <m:r>
                      <a:rPr lang="en-US" sz="2800" b="1" i="1" cap="all" smtClean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𝐵</m:t>
                    </m:r>
                    <m:r>
                      <a:rPr lang="en-US" sz="2800" b="1" i="1" cap="all" smtClean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1</m:t>
                    </m:r>
                    <m:r>
                      <a:rPr lang="en-US" sz="2800" b="1" i="1" cap="all" smtClean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+</m:t>
                    </m:r>
                    <m:r>
                      <a:rPr lang="en-US" sz="2800" b="1" i="1" cap="all" smtClean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𝐵</m:t>
                    </m:r>
                    <m:r>
                      <a:rPr lang="en-US" sz="2800" b="1" i="1" cap="all" smtClean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2</m:t>
                    </m:r>
                    <m:r>
                      <a:rPr lang="en-US" sz="2800" b="1" i="1" cap="all" smtClean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+ …………. +</m:t>
                    </m:r>
                    <m:r>
                      <a:rPr lang="en-US" sz="2800" b="1" i="1" cap="all" smtClean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𝐵𝑛</m:t>
                    </m:r>
                    <m:r>
                      <a:rPr lang="en-US" sz="2800" b="1" i="1" cap="all" smtClean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)×</m:t>
                    </m:r>
                    <m:r>
                      <a:rPr lang="en-US" sz="2800" b="1" i="1" cap="all" smtClean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𝑟</m:t>
                    </m:r>
                    <m:r>
                      <a:rPr lang="en-US" sz="2800" b="1" i="1" cap="all" smtClean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</m:oMath>
                </a14:m>
                <a:endParaRPr lang="bn-BD" sz="2800" b="1" i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  <a:latin typeface="Cambria Math"/>
                  <a:ea typeface="Cambria Math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5850315"/>
                <a:ext cx="8354275" cy="702885"/>
              </a:xfrm>
              <a:prstGeom prst="rect">
                <a:avLst/>
              </a:prstGeom>
              <a:blipFill rotWithShape="1">
                <a:blip r:embed="rId5"/>
                <a:stretch>
                  <a:fillRect l="-1533" b="-2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4267200" y="1730382"/>
            <a:ext cx="25122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............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27184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5" grpId="0" animBg="1"/>
      <p:bldP spid="16" grpId="0" animBg="1"/>
      <p:bldP spid="17" grpId="0" animBg="1"/>
      <p:bldP spid="10" grpId="0"/>
      <p:bldP spid="18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latin typeface="Kalpurush" pitchFamily="2" charset="0"/>
                <a:cs typeface="Kalpurush" pitchFamily="2" charset="0"/>
              </a:rPr>
              <a:t>গোলকের আয়তন</a:t>
            </a:r>
            <a:endParaRPr lang="en-US" dirty="0">
              <a:latin typeface="Kalpurush" pitchFamily="2" charset="0"/>
              <a:cs typeface="Kalpurush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52400" y="3733800"/>
                <a:ext cx="725230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glow" dir="tl">
                    <a:rot lat="0" lon="0" rev="5400000"/>
                  </a:lightRig>
                </a:scene3d>
                <a:sp3d contourW="12700">
                  <a:bevelT w="25400" h="25400"/>
                  <a:contourClr>
                    <a:schemeClr val="accent6">
                      <a:shade val="73000"/>
                    </a:schemeClr>
                  </a:contourClr>
                </a:sp3d>
              </a:bodyPr>
              <a:lstStyle/>
              <a:p>
                <a:r>
                  <a:rPr lang="bn-BD" sz="2800" b="1" dirty="0" smtClean="0">
                    <a:ln w="11430"/>
                    <a:gradFill>
                      <a:gsLst>
                        <a:gs pos="0">
                          <a:schemeClr val="accent6">
                            <a:tint val="90000"/>
                            <a:satMod val="120000"/>
                          </a:schemeClr>
                        </a:gs>
                        <a:gs pos="25000">
                          <a:schemeClr val="accent6">
                            <a:tint val="93000"/>
                            <a:satMod val="120000"/>
                          </a:schemeClr>
                        </a:gs>
                        <a:gs pos="50000">
                          <a:schemeClr val="accent6">
                            <a:shade val="89000"/>
                            <a:satMod val="110000"/>
                          </a:schemeClr>
                        </a:gs>
                        <a:gs pos="75000">
                          <a:schemeClr val="accent6">
                            <a:tint val="93000"/>
                            <a:satMod val="120000"/>
                          </a:schemeClr>
                        </a:gs>
                        <a:gs pos="100000">
                          <a:schemeClr val="accent6">
                            <a:tint val="90000"/>
                            <a:satMod val="120000"/>
                          </a:schemeClr>
                        </a:gs>
                      </a:gsLst>
                      <a:lin ang="5400000"/>
                    </a:gradFill>
                    <a:effectLst>
                      <a:outerShdw blurRad="80000" dist="40000" dir="5040000" algn="tl">
                        <a:srgbClr val="000000">
                          <a:alpha val="30000"/>
                        </a:srgbClr>
                      </a:outerShdw>
                    </a:effectLst>
                    <a:latin typeface="Kalpurush" pitchFamily="2" charset="0"/>
                    <a:cs typeface="Kalpurush" pitchFamily="2" charset="0"/>
                  </a:rPr>
                  <a:t>সমগ্র পৃষ্ঠর ক্ষেত্রফল </a:t>
                </a:r>
                <a:r>
                  <a:rPr lang="en-US" sz="2800" b="1" dirty="0" smtClean="0">
                    <a:ln w="11430"/>
                    <a:gradFill>
                      <a:gsLst>
                        <a:gs pos="0">
                          <a:schemeClr val="accent6">
                            <a:tint val="90000"/>
                            <a:satMod val="120000"/>
                          </a:schemeClr>
                        </a:gs>
                        <a:gs pos="25000">
                          <a:schemeClr val="accent6">
                            <a:tint val="93000"/>
                            <a:satMod val="120000"/>
                          </a:schemeClr>
                        </a:gs>
                        <a:gs pos="50000">
                          <a:schemeClr val="accent6">
                            <a:shade val="89000"/>
                            <a:satMod val="110000"/>
                          </a:schemeClr>
                        </a:gs>
                        <a:gs pos="75000">
                          <a:schemeClr val="accent6">
                            <a:tint val="93000"/>
                            <a:satMod val="120000"/>
                          </a:schemeClr>
                        </a:gs>
                        <a:gs pos="100000">
                          <a:schemeClr val="accent6">
                            <a:tint val="90000"/>
                            <a:satMod val="120000"/>
                          </a:schemeClr>
                        </a:gs>
                      </a:gsLst>
                      <a:lin ang="5400000"/>
                    </a:gradFill>
                    <a:effectLst>
                      <a:outerShdw blurRad="80000" dist="40000" dir="5040000" algn="tl">
                        <a:srgbClr val="000000">
                          <a:alpha val="30000"/>
                        </a:srgbClr>
                      </a:outerShdw>
                    </a:effectLst>
                    <a:latin typeface="Kalpurush" pitchFamily="2" charset="0"/>
                    <a:cs typeface="Kalpurush" pitchFamily="2" charset="0"/>
                  </a:rPr>
                  <a:t>= ( B1+B2+ ......... +</a:t>
                </a:r>
                <a:r>
                  <a:rPr lang="en-US" sz="2800" b="1" dirty="0" err="1" smtClean="0">
                    <a:ln w="11430"/>
                    <a:gradFill>
                      <a:gsLst>
                        <a:gs pos="0">
                          <a:schemeClr val="accent6">
                            <a:tint val="90000"/>
                            <a:satMod val="120000"/>
                          </a:schemeClr>
                        </a:gs>
                        <a:gs pos="25000">
                          <a:schemeClr val="accent6">
                            <a:tint val="93000"/>
                            <a:satMod val="120000"/>
                          </a:schemeClr>
                        </a:gs>
                        <a:gs pos="50000">
                          <a:schemeClr val="accent6">
                            <a:shade val="89000"/>
                            <a:satMod val="110000"/>
                          </a:schemeClr>
                        </a:gs>
                        <a:gs pos="75000">
                          <a:schemeClr val="accent6">
                            <a:tint val="93000"/>
                            <a:satMod val="120000"/>
                          </a:schemeClr>
                        </a:gs>
                        <a:gs pos="100000">
                          <a:schemeClr val="accent6">
                            <a:tint val="90000"/>
                            <a:satMod val="120000"/>
                          </a:schemeClr>
                        </a:gs>
                      </a:gsLst>
                      <a:lin ang="5400000"/>
                    </a:gradFill>
                    <a:effectLst>
                      <a:outerShdw blurRad="80000" dist="40000" dir="5040000" algn="tl">
                        <a:srgbClr val="000000">
                          <a:alpha val="30000"/>
                        </a:srgbClr>
                      </a:outerShdw>
                    </a:effectLst>
                    <a:latin typeface="Kalpurush" pitchFamily="2" charset="0"/>
                    <a:cs typeface="Kalpurush" pitchFamily="2" charset="0"/>
                  </a:rPr>
                  <a:t>Bn</a:t>
                </a:r>
                <a:r>
                  <a:rPr lang="en-US" sz="2800" b="1" dirty="0" smtClean="0">
                    <a:ln w="11430"/>
                    <a:gradFill>
                      <a:gsLst>
                        <a:gs pos="0">
                          <a:schemeClr val="accent6">
                            <a:tint val="90000"/>
                            <a:satMod val="120000"/>
                          </a:schemeClr>
                        </a:gs>
                        <a:gs pos="25000">
                          <a:schemeClr val="accent6">
                            <a:tint val="93000"/>
                            <a:satMod val="120000"/>
                          </a:schemeClr>
                        </a:gs>
                        <a:gs pos="50000">
                          <a:schemeClr val="accent6">
                            <a:shade val="89000"/>
                            <a:satMod val="110000"/>
                          </a:schemeClr>
                        </a:gs>
                        <a:gs pos="75000">
                          <a:schemeClr val="accent6">
                            <a:tint val="93000"/>
                            <a:satMod val="120000"/>
                          </a:schemeClr>
                        </a:gs>
                        <a:gs pos="100000">
                          <a:schemeClr val="accent6">
                            <a:tint val="90000"/>
                            <a:satMod val="120000"/>
                          </a:schemeClr>
                        </a:gs>
                      </a:gsLst>
                      <a:lin ang="5400000"/>
                    </a:gradFill>
                    <a:effectLst>
                      <a:outerShdw blurRad="80000" dist="40000" dir="5040000" algn="tl">
                        <a:srgbClr val="000000">
                          <a:alpha val="30000"/>
                        </a:srgbClr>
                      </a:outerShdw>
                    </a:effectLst>
                    <a:latin typeface="Kalpurush" pitchFamily="2" charset="0"/>
                    <a:cs typeface="Kalpurush" pitchFamily="2" charset="0"/>
                  </a:rPr>
                  <a:t>) </a:t>
                </a:r>
                <a:r>
                  <a:rPr lang="bn-BD" sz="2800" b="1" dirty="0" smtClean="0">
                    <a:ln w="11430"/>
                    <a:gradFill>
                      <a:gsLst>
                        <a:gs pos="0">
                          <a:schemeClr val="accent6">
                            <a:tint val="90000"/>
                            <a:satMod val="120000"/>
                          </a:schemeClr>
                        </a:gs>
                        <a:gs pos="25000">
                          <a:schemeClr val="accent6">
                            <a:tint val="93000"/>
                            <a:satMod val="120000"/>
                          </a:schemeClr>
                        </a:gs>
                        <a:gs pos="50000">
                          <a:schemeClr val="accent6">
                            <a:shade val="89000"/>
                            <a:satMod val="110000"/>
                          </a:schemeClr>
                        </a:gs>
                        <a:gs pos="75000">
                          <a:schemeClr val="accent6">
                            <a:tint val="93000"/>
                            <a:satMod val="120000"/>
                          </a:schemeClr>
                        </a:gs>
                        <a:gs pos="100000">
                          <a:schemeClr val="accent6">
                            <a:tint val="90000"/>
                            <a:satMod val="120000"/>
                          </a:schemeClr>
                        </a:gs>
                      </a:gsLst>
                      <a:lin ang="5400000"/>
                    </a:gradFill>
                    <a:effectLst>
                      <a:outerShdw blurRad="80000" dist="40000" dir="5040000" algn="tl">
                        <a:srgbClr val="000000">
                          <a:alpha val="30000"/>
                        </a:srgbClr>
                      </a:outerShdw>
                    </a:effectLst>
                    <a:latin typeface="Kalpurush" pitchFamily="2" charset="0"/>
                    <a:cs typeface="Kalpurush" pitchFamily="2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n w="11430"/>
                        <a:gradFill>
                          <a:gsLst>
                            <a:gs pos="0">
                              <a:schemeClr val="accent6">
                                <a:tint val="90000"/>
                                <a:satMod val="120000"/>
                              </a:schemeClr>
                            </a:gs>
                            <a:gs pos="25000">
                              <a:schemeClr val="accent6">
                                <a:tint val="93000"/>
                                <a:satMod val="120000"/>
                              </a:schemeClr>
                            </a:gs>
                            <a:gs pos="50000">
                              <a:schemeClr val="accent6">
                                <a:shade val="89000"/>
                                <a:satMod val="110000"/>
                              </a:schemeClr>
                            </a:gs>
                            <a:gs pos="75000">
                              <a:schemeClr val="accent6">
                                <a:tint val="93000"/>
                                <a:satMod val="120000"/>
                              </a:schemeClr>
                            </a:gs>
                            <a:gs pos="100000">
                              <a:schemeClr val="accent6">
                                <a:tint val="90000"/>
                                <a:satMod val="120000"/>
                              </a:schemeClr>
                            </a:gs>
                          </a:gsLst>
                          <a:lin ang="5400000"/>
                        </a:gradFill>
                        <a:effectLst>
                          <a:outerShdw blurRad="80000" dist="40000" dir="5040000" algn="tl">
                            <a:srgbClr val="000000">
                              <a:alpha val="30000"/>
                            </a:srgbClr>
                          </a:outerShdw>
                        </a:effectLst>
                        <a:latin typeface="Cambria Math"/>
                        <a:cs typeface="NikoshBAN" pitchFamily="2" charset="0"/>
                      </a:rPr>
                      <m:t>4</m:t>
                    </m:r>
                    <m:r>
                      <a:rPr lang="en-US" sz="2800" b="1" i="1" smtClean="0">
                        <a:ln w="11430"/>
                        <a:gradFill>
                          <a:gsLst>
                            <a:gs pos="0">
                              <a:schemeClr val="accent6">
                                <a:tint val="90000"/>
                                <a:satMod val="120000"/>
                              </a:schemeClr>
                            </a:gs>
                            <a:gs pos="25000">
                              <a:schemeClr val="accent6">
                                <a:tint val="93000"/>
                                <a:satMod val="120000"/>
                              </a:schemeClr>
                            </a:gs>
                            <a:gs pos="50000">
                              <a:schemeClr val="accent6">
                                <a:shade val="89000"/>
                                <a:satMod val="110000"/>
                              </a:schemeClr>
                            </a:gs>
                            <a:gs pos="75000">
                              <a:schemeClr val="accent6">
                                <a:tint val="93000"/>
                                <a:satMod val="120000"/>
                              </a:schemeClr>
                            </a:gs>
                            <a:gs pos="100000">
                              <a:schemeClr val="accent6">
                                <a:tint val="90000"/>
                                <a:satMod val="120000"/>
                              </a:schemeClr>
                            </a:gs>
                          </a:gsLst>
                          <a:lin ang="5400000"/>
                        </a:gradFill>
                        <a:effectLst>
                          <a:outerShdw blurRad="80000" dist="40000" dir="5040000" algn="tl">
                            <a:srgbClr val="000000">
                              <a:alpha val="30000"/>
                            </a:srgbClr>
                          </a:out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𝜋</m:t>
                    </m:r>
                    <m:sSup>
                      <m:sSupPr>
                        <m:ctrlPr>
                          <a:rPr lang="en-US" sz="2800" b="1" i="1" smtClean="0">
                            <a:ln w="11430"/>
                            <a:gradFill>
                              <a:gsLst>
                                <a:gs pos="0">
                                  <a:schemeClr val="accent6">
                                    <a:tint val="90000"/>
                                    <a:satMod val="120000"/>
                                  </a:schemeClr>
                                </a:gs>
                                <a:gs pos="25000">
                                  <a:schemeClr val="accent6">
                                    <a:tint val="93000"/>
                                    <a:satMod val="120000"/>
                                  </a:schemeClr>
                                </a:gs>
                                <a:gs pos="50000">
                                  <a:schemeClr val="accent6">
                                    <a:shade val="89000"/>
                                    <a:satMod val="110000"/>
                                  </a:schemeClr>
                                </a:gs>
                                <a:gs pos="75000">
                                  <a:schemeClr val="accent6">
                                    <a:tint val="93000"/>
                                    <a:satMod val="120000"/>
                                  </a:schemeClr>
                                </a:gs>
                                <a:gs pos="100000">
                                  <a:schemeClr val="accent6">
                                    <a:tint val="90000"/>
                                    <a:satMod val="120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outerShdw blurRad="80000" dist="40000" dir="5040000" algn="tl">
                                <a:srgbClr val="000000">
                                  <a:alpha val="30000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n w="11430"/>
                            <a:gradFill>
                              <a:gsLst>
                                <a:gs pos="0">
                                  <a:schemeClr val="accent6">
                                    <a:tint val="90000"/>
                                    <a:satMod val="120000"/>
                                  </a:schemeClr>
                                </a:gs>
                                <a:gs pos="25000">
                                  <a:schemeClr val="accent6">
                                    <a:tint val="93000"/>
                                    <a:satMod val="120000"/>
                                  </a:schemeClr>
                                </a:gs>
                                <a:gs pos="50000">
                                  <a:schemeClr val="accent6">
                                    <a:shade val="89000"/>
                                    <a:satMod val="110000"/>
                                  </a:schemeClr>
                                </a:gs>
                                <a:gs pos="75000">
                                  <a:schemeClr val="accent6">
                                    <a:tint val="93000"/>
                                    <a:satMod val="120000"/>
                                  </a:schemeClr>
                                </a:gs>
                                <a:gs pos="100000">
                                  <a:schemeClr val="accent6">
                                    <a:tint val="90000"/>
                                    <a:satMod val="120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outerShdw blurRad="80000" dist="40000" dir="5040000" algn="tl">
                                <a:srgbClr val="000000">
                                  <a:alpha val="30000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  <a:cs typeface="NikoshBAN" pitchFamily="2" charset="0"/>
                          </a:rPr>
                          <m:t>𝑟</m:t>
                        </m:r>
                      </m:e>
                      <m:sup>
                        <m:r>
                          <a:rPr lang="en-US" sz="2800" b="1" i="1" smtClean="0">
                            <a:ln w="11430"/>
                            <a:gradFill>
                              <a:gsLst>
                                <a:gs pos="0">
                                  <a:schemeClr val="accent6">
                                    <a:tint val="90000"/>
                                    <a:satMod val="120000"/>
                                  </a:schemeClr>
                                </a:gs>
                                <a:gs pos="25000">
                                  <a:schemeClr val="accent6">
                                    <a:tint val="93000"/>
                                    <a:satMod val="120000"/>
                                  </a:schemeClr>
                                </a:gs>
                                <a:gs pos="50000">
                                  <a:schemeClr val="accent6">
                                    <a:shade val="89000"/>
                                    <a:satMod val="110000"/>
                                  </a:schemeClr>
                                </a:gs>
                                <a:gs pos="75000">
                                  <a:schemeClr val="accent6">
                                    <a:tint val="93000"/>
                                    <a:satMod val="120000"/>
                                  </a:schemeClr>
                                </a:gs>
                                <a:gs pos="100000">
                                  <a:schemeClr val="accent6">
                                    <a:tint val="90000"/>
                                    <a:satMod val="120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outerShdw blurRad="80000" dist="40000" dir="5040000" algn="tl">
                                <a:srgbClr val="000000">
                                  <a:alpha val="30000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bn-BD" sz="2800" b="1" dirty="0" smtClean="0">
                    <a:ln w="11430"/>
                    <a:gradFill>
                      <a:gsLst>
                        <a:gs pos="0">
                          <a:schemeClr val="accent6">
                            <a:tint val="90000"/>
                            <a:satMod val="120000"/>
                          </a:schemeClr>
                        </a:gs>
                        <a:gs pos="25000">
                          <a:schemeClr val="accent6">
                            <a:tint val="93000"/>
                            <a:satMod val="120000"/>
                          </a:schemeClr>
                        </a:gs>
                        <a:gs pos="50000">
                          <a:schemeClr val="accent6">
                            <a:shade val="89000"/>
                            <a:satMod val="110000"/>
                          </a:schemeClr>
                        </a:gs>
                        <a:gs pos="75000">
                          <a:schemeClr val="accent6">
                            <a:tint val="93000"/>
                            <a:satMod val="120000"/>
                          </a:schemeClr>
                        </a:gs>
                        <a:gs pos="100000">
                          <a:schemeClr val="accent6">
                            <a:tint val="90000"/>
                            <a:satMod val="120000"/>
                          </a:schemeClr>
                        </a:gs>
                      </a:gsLst>
                      <a:lin ang="5400000"/>
                    </a:gradFill>
                    <a:effectLst>
                      <a:outerShdw blurRad="80000" dist="40000" dir="5040000" algn="tl">
                        <a:srgbClr val="000000">
                          <a:alpha val="30000"/>
                        </a:srgbClr>
                      </a:outerShdw>
                    </a:effectLst>
                    <a:latin typeface="Kalpurush" pitchFamily="2" charset="0"/>
                    <a:cs typeface="Kalpurush" pitchFamily="2" charset="0"/>
                  </a:rPr>
                  <a:t> </a:t>
                </a:r>
                <a:endParaRPr lang="en-US" sz="2800" b="1" dirty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Kalpurush" pitchFamily="2" charset="0"/>
                  <a:cs typeface="Kalpurush" pitchFamily="2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3733800"/>
                <a:ext cx="7252306" cy="523220"/>
              </a:xfrm>
              <a:prstGeom prst="rect">
                <a:avLst/>
              </a:prstGeom>
              <a:blipFill rotWithShape="1">
                <a:blip r:embed="rId4"/>
                <a:stretch>
                  <a:fillRect l="-2353" t="-16471" r="-1765" b="-48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50371" y="4191000"/>
                <a:ext cx="6715364" cy="7028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2800" b="1" dirty="0" smtClean="0">
                    <a:ln w="10541" cmpd="sng">
                      <a:solidFill>
                        <a:schemeClr val="accent1">
                          <a:shade val="88000"/>
                          <a:satMod val="11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1">
                            <a:tint val="40000"/>
                            <a:satMod val="250000"/>
                          </a:schemeClr>
                        </a:gs>
                        <a:gs pos="9000">
                          <a:schemeClr val="accent1">
                            <a:tint val="52000"/>
                            <a:satMod val="300000"/>
                          </a:schemeClr>
                        </a:gs>
                        <a:gs pos="50000">
                          <a:schemeClr val="accent1">
                            <a:shade val="20000"/>
                            <a:satMod val="300000"/>
                          </a:schemeClr>
                        </a:gs>
                        <a:gs pos="79000">
                          <a:schemeClr val="accent1">
                            <a:tint val="52000"/>
                            <a:satMod val="300000"/>
                          </a:schemeClr>
                        </a:gs>
                        <a:gs pos="100000">
                          <a:schemeClr val="accent1">
                            <a:tint val="40000"/>
                            <a:satMod val="250000"/>
                          </a:schemeClr>
                        </a:gs>
                      </a:gsLst>
                      <a:lin ang="5400000"/>
                    </a:gradFill>
                    <a:latin typeface="Kalpurush" pitchFamily="2" charset="0"/>
                    <a:cs typeface="Kalpurush" pitchFamily="2" charset="0"/>
                  </a:rPr>
                  <a:t>গোলকের আয়তন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2800" b="1" i="1" smtClean="0">
                            <a:ln w="10541" cmpd="sng">
                              <a:solidFill>
                                <a:schemeClr val="accent1">
                                  <a:shade val="88000"/>
                                  <a:satMod val="11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  <a:gs pos="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50000">
                                  <a:schemeClr val="accent1">
                                    <a:shade val="20000"/>
                                    <a:satMod val="300000"/>
                                  </a:schemeClr>
                                </a:gs>
                                <a:gs pos="7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10000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</a:gsLst>
                              <a:lin ang="5400000"/>
                            </a:gradFill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n w="10541" cmpd="sng">
                              <a:solidFill>
                                <a:schemeClr val="accent1">
                                  <a:shade val="88000"/>
                                  <a:satMod val="11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  <a:gs pos="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50000">
                                  <a:schemeClr val="accent1">
                                    <a:shade val="20000"/>
                                    <a:satMod val="300000"/>
                                  </a:schemeClr>
                                </a:gs>
                                <a:gs pos="7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10000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</a:gsLst>
                              <a:lin ang="5400000"/>
                            </a:gradFill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2800" b="1" i="1" smtClean="0">
                            <a:ln w="10541" cmpd="sng">
                              <a:solidFill>
                                <a:schemeClr val="accent1">
                                  <a:shade val="88000"/>
                                  <a:satMod val="11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  <a:gs pos="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50000">
                                  <a:schemeClr val="accent1">
                                    <a:shade val="20000"/>
                                    <a:satMod val="300000"/>
                                  </a:schemeClr>
                                </a:gs>
                                <a:gs pos="7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10000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</a:gsLst>
                              <a:lin ang="5400000"/>
                            </a:gradFill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den>
                    </m:f>
                    <m:r>
                      <a:rPr lang="bn-BD" sz="2800" b="1" i="1" smtClean="0">
                        <a:ln w="10541" cmpd="sng">
                          <a:solidFill>
                            <a:schemeClr val="accent1">
                              <a:shade val="88000"/>
                              <a:satMod val="11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1">
                                <a:tint val="40000"/>
                                <a:satMod val="250000"/>
                              </a:schemeClr>
                            </a:gs>
                            <a:gs pos="9000">
                              <a:schemeClr val="accent1">
                                <a:tint val="52000"/>
                                <a:satMod val="300000"/>
                              </a:schemeClr>
                            </a:gs>
                            <a:gs pos="50000">
                              <a:schemeClr val="accent1">
                                <a:shade val="20000"/>
                                <a:satMod val="300000"/>
                              </a:schemeClr>
                            </a:gs>
                            <a:gs pos="79000">
                              <a:schemeClr val="accent1">
                                <a:tint val="52000"/>
                                <a:satMod val="300000"/>
                              </a:schemeClr>
                            </a:gs>
                            <a:gs pos="100000">
                              <a:schemeClr val="accent1">
                                <a:tint val="40000"/>
                                <a:satMod val="250000"/>
                              </a:schemeClr>
                            </a:gs>
                          </a:gsLst>
                          <a:lin ang="5400000"/>
                        </a:gradFill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bn-BD" sz="2800" b="1" i="1" smtClean="0">
                        <a:ln w="10541" cmpd="sng">
                          <a:solidFill>
                            <a:schemeClr val="accent1">
                              <a:shade val="88000"/>
                              <a:satMod val="11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1">
                                <a:tint val="40000"/>
                                <a:satMod val="250000"/>
                              </a:schemeClr>
                            </a:gs>
                            <a:gs pos="9000">
                              <a:schemeClr val="accent1">
                                <a:tint val="52000"/>
                                <a:satMod val="300000"/>
                              </a:schemeClr>
                            </a:gs>
                            <a:gs pos="50000">
                              <a:schemeClr val="accent1">
                                <a:shade val="20000"/>
                                <a:satMod val="300000"/>
                              </a:schemeClr>
                            </a:gs>
                            <a:gs pos="79000">
                              <a:schemeClr val="accent1">
                                <a:tint val="52000"/>
                                <a:satMod val="300000"/>
                              </a:schemeClr>
                            </a:gs>
                            <a:gs pos="100000">
                              <a:schemeClr val="accent1">
                                <a:tint val="40000"/>
                                <a:satMod val="250000"/>
                              </a:schemeClr>
                            </a:gs>
                          </a:gsLst>
                          <a:lin ang="5400000"/>
                        </a:gradFill>
                        <a:latin typeface="Cambria Math"/>
                        <a:ea typeface="Cambria Math"/>
                        <a:cs typeface="NikoshBAN" pitchFamily="2" charset="0"/>
                      </a:rPr>
                      <m:t>সমগ্র</m:t>
                    </m:r>
                    <m:r>
                      <a:rPr lang="bn-BD" sz="2800" b="1" i="1" smtClean="0">
                        <a:ln w="10541" cmpd="sng">
                          <a:solidFill>
                            <a:schemeClr val="accent1">
                              <a:shade val="88000"/>
                              <a:satMod val="11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1">
                                <a:tint val="40000"/>
                                <a:satMod val="250000"/>
                              </a:schemeClr>
                            </a:gs>
                            <a:gs pos="9000">
                              <a:schemeClr val="accent1">
                                <a:tint val="52000"/>
                                <a:satMod val="300000"/>
                              </a:schemeClr>
                            </a:gs>
                            <a:gs pos="50000">
                              <a:schemeClr val="accent1">
                                <a:shade val="20000"/>
                                <a:satMod val="300000"/>
                              </a:schemeClr>
                            </a:gs>
                            <a:gs pos="79000">
                              <a:schemeClr val="accent1">
                                <a:tint val="52000"/>
                                <a:satMod val="300000"/>
                              </a:schemeClr>
                            </a:gs>
                            <a:gs pos="100000">
                              <a:schemeClr val="accent1">
                                <a:tint val="40000"/>
                                <a:satMod val="250000"/>
                              </a:schemeClr>
                            </a:gs>
                          </a:gsLst>
                          <a:lin ang="5400000"/>
                        </a:gradFill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bn-BD" sz="2800" b="1" i="1" smtClean="0">
                        <a:ln w="10541" cmpd="sng">
                          <a:solidFill>
                            <a:schemeClr val="accent1">
                              <a:shade val="88000"/>
                              <a:satMod val="11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1">
                                <a:tint val="40000"/>
                                <a:satMod val="250000"/>
                              </a:schemeClr>
                            </a:gs>
                            <a:gs pos="9000">
                              <a:schemeClr val="accent1">
                                <a:tint val="52000"/>
                                <a:satMod val="300000"/>
                              </a:schemeClr>
                            </a:gs>
                            <a:gs pos="50000">
                              <a:schemeClr val="accent1">
                                <a:shade val="20000"/>
                                <a:satMod val="300000"/>
                              </a:schemeClr>
                            </a:gs>
                            <a:gs pos="79000">
                              <a:schemeClr val="accent1">
                                <a:tint val="52000"/>
                                <a:satMod val="300000"/>
                              </a:schemeClr>
                            </a:gs>
                            <a:gs pos="100000">
                              <a:schemeClr val="accent1">
                                <a:tint val="40000"/>
                                <a:satMod val="250000"/>
                              </a:schemeClr>
                            </a:gs>
                          </a:gsLst>
                          <a:lin ang="5400000"/>
                        </a:gradFill>
                        <a:latin typeface="Cambria Math"/>
                        <a:ea typeface="Cambria Math"/>
                        <a:cs typeface="NikoshBAN" pitchFamily="2" charset="0"/>
                      </a:rPr>
                      <m:t>পৃষ্ঠের</m:t>
                    </m:r>
                    <m:r>
                      <a:rPr lang="bn-BD" sz="2800" b="1" i="1" smtClean="0">
                        <a:ln w="10541" cmpd="sng">
                          <a:solidFill>
                            <a:schemeClr val="accent1">
                              <a:shade val="88000"/>
                              <a:satMod val="11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1">
                                <a:tint val="40000"/>
                                <a:satMod val="250000"/>
                              </a:schemeClr>
                            </a:gs>
                            <a:gs pos="9000">
                              <a:schemeClr val="accent1">
                                <a:tint val="52000"/>
                                <a:satMod val="300000"/>
                              </a:schemeClr>
                            </a:gs>
                            <a:gs pos="50000">
                              <a:schemeClr val="accent1">
                                <a:shade val="20000"/>
                                <a:satMod val="300000"/>
                              </a:schemeClr>
                            </a:gs>
                            <a:gs pos="79000">
                              <a:schemeClr val="accent1">
                                <a:tint val="52000"/>
                                <a:satMod val="300000"/>
                              </a:schemeClr>
                            </a:gs>
                            <a:gs pos="100000">
                              <a:schemeClr val="accent1">
                                <a:tint val="40000"/>
                                <a:satMod val="250000"/>
                              </a:schemeClr>
                            </a:gs>
                          </a:gsLst>
                          <a:lin ang="5400000"/>
                        </a:gradFill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bn-BD" sz="2800" b="1" i="1" smtClean="0">
                        <a:ln w="10541" cmpd="sng">
                          <a:solidFill>
                            <a:schemeClr val="accent1">
                              <a:shade val="88000"/>
                              <a:satMod val="11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1">
                                <a:tint val="40000"/>
                                <a:satMod val="250000"/>
                              </a:schemeClr>
                            </a:gs>
                            <a:gs pos="9000">
                              <a:schemeClr val="accent1">
                                <a:tint val="52000"/>
                                <a:satMod val="300000"/>
                              </a:schemeClr>
                            </a:gs>
                            <a:gs pos="50000">
                              <a:schemeClr val="accent1">
                                <a:shade val="20000"/>
                                <a:satMod val="300000"/>
                              </a:schemeClr>
                            </a:gs>
                            <a:gs pos="79000">
                              <a:schemeClr val="accent1">
                                <a:tint val="52000"/>
                                <a:satMod val="300000"/>
                              </a:schemeClr>
                            </a:gs>
                            <a:gs pos="100000">
                              <a:schemeClr val="accent1">
                                <a:tint val="40000"/>
                                <a:satMod val="250000"/>
                              </a:schemeClr>
                            </a:gs>
                          </a:gsLst>
                          <a:lin ang="5400000"/>
                        </a:gradFill>
                        <a:latin typeface="Cambria Math"/>
                        <a:ea typeface="Cambria Math"/>
                        <a:cs typeface="NikoshBAN" pitchFamily="2" charset="0"/>
                      </a:rPr>
                      <m:t>ক্ষেত্রফল</m:t>
                    </m:r>
                    <m:r>
                      <a:rPr lang="en-US" sz="2800" b="1" i="1" smtClean="0">
                        <a:ln w="10541" cmpd="sng">
                          <a:solidFill>
                            <a:schemeClr val="accent1">
                              <a:shade val="88000"/>
                              <a:satMod val="11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1">
                                <a:tint val="40000"/>
                                <a:satMod val="250000"/>
                              </a:schemeClr>
                            </a:gs>
                            <a:gs pos="9000">
                              <a:schemeClr val="accent1">
                                <a:tint val="52000"/>
                                <a:satMod val="300000"/>
                              </a:schemeClr>
                            </a:gs>
                            <a:gs pos="50000">
                              <a:schemeClr val="accent1">
                                <a:shade val="20000"/>
                                <a:satMod val="300000"/>
                              </a:schemeClr>
                            </a:gs>
                            <a:gs pos="79000">
                              <a:schemeClr val="accent1">
                                <a:tint val="52000"/>
                                <a:satMod val="300000"/>
                              </a:schemeClr>
                            </a:gs>
                            <a:gs pos="100000">
                              <a:schemeClr val="accent1">
                                <a:tint val="40000"/>
                                <a:satMod val="250000"/>
                              </a:schemeClr>
                            </a:gs>
                          </a:gsLst>
                          <a:lin ang="5400000"/>
                        </a:gradFill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bn-BD" sz="2800" b="1" i="1" smtClean="0">
                        <a:ln w="10541" cmpd="sng">
                          <a:solidFill>
                            <a:schemeClr val="accent1">
                              <a:shade val="88000"/>
                              <a:satMod val="11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1">
                                <a:tint val="40000"/>
                                <a:satMod val="250000"/>
                              </a:schemeClr>
                            </a:gs>
                            <a:gs pos="9000">
                              <a:schemeClr val="accent1">
                                <a:tint val="52000"/>
                                <a:satMod val="300000"/>
                              </a:schemeClr>
                            </a:gs>
                            <a:gs pos="50000">
                              <a:schemeClr val="accent1">
                                <a:shade val="20000"/>
                                <a:satMod val="300000"/>
                              </a:schemeClr>
                            </a:gs>
                            <a:gs pos="79000">
                              <a:schemeClr val="accent1">
                                <a:tint val="52000"/>
                                <a:satMod val="300000"/>
                              </a:schemeClr>
                            </a:gs>
                            <a:gs pos="100000">
                              <a:schemeClr val="accent1">
                                <a:tint val="40000"/>
                                <a:satMod val="250000"/>
                              </a:schemeClr>
                            </a:gs>
                          </a:gsLst>
                          <a:lin ang="5400000"/>
                        </a:gradFill>
                        <a:latin typeface="Cambria Math"/>
                        <a:ea typeface="Cambria Math"/>
                        <a:cs typeface="NikoshBAN" pitchFamily="2" charset="0"/>
                      </a:rPr>
                      <m:t>ব্যাসার্ধ</m:t>
                    </m:r>
                  </m:oMath>
                </a14:m>
                <a:endParaRPr lang="en-US" sz="28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Kalpurush" pitchFamily="2" charset="0"/>
                  <a:cs typeface="Kalpurush" pitchFamily="2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371" y="4191000"/>
                <a:ext cx="6715364" cy="702885"/>
              </a:xfrm>
              <a:prstGeom prst="rect">
                <a:avLst/>
              </a:prstGeom>
              <a:blipFill rotWithShape="1">
                <a:blip r:embed="rId5"/>
                <a:stretch>
                  <a:fillRect l="-1815" b="-1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2889069" y="4893885"/>
                <a:ext cx="3501664" cy="7028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bn-BD" sz="2800" b="1" dirty="0" smtClean="0">
                    <a:ln w="1905"/>
                    <a:gradFill>
                      <a:gsLst>
                        <a:gs pos="0">
                          <a:schemeClr val="accent6">
                            <a:shade val="20000"/>
                            <a:satMod val="200000"/>
                          </a:schemeClr>
                        </a:gs>
                        <a:gs pos="78000">
                          <a:schemeClr val="accent6">
                            <a:tint val="90000"/>
                            <a:shade val="89000"/>
                            <a:satMod val="220000"/>
                          </a:schemeClr>
                        </a:gs>
                        <a:gs pos="100000">
                          <a:schemeClr val="accent6">
                            <a:tint val="12000"/>
                            <a:satMod val="255000"/>
                          </a:schemeClr>
                        </a:gs>
                      </a:gsLst>
                      <a:lin ang="5400000"/>
                    </a:gra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Kalpurush" pitchFamily="2" charset="0"/>
                    <a:cs typeface="Kalpurush" pitchFamily="2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2800" b="1" i="1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1" i="1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2800" b="1" i="1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den>
                    </m:f>
                    <m:r>
                      <a:rPr lang="bn-BD" sz="2800" b="1" i="1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en-US" sz="2800" b="1" i="0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4</m:t>
                    </m:r>
                    <m:r>
                      <m:rPr>
                        <m:sty m:val="p"/>
                      </m:rPr>
                      <a:rPr lang="el-GR" sz="2800" b="1" i="1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π</m:t>
                    </m:r>
                    <m:sSup>
                      <m:sSupPr>
                        <m:ctrlPr>
                          <a:rPr lang="el-GR" sz="2800" b="1" i="1" smtClean="0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  <a:ea typeface="Cambria Math"/>
                            <a:cs typeface="NikoshBAN" pitchFamily="2" charset="0"/>
                          </a:rPr>
                          <m:t>𝑟</m:t>
                        </m:r>
                      </m:e>
                      <m:sup>
                        <m:r>
                          <a:rPr lang="en-US" sz="2800" b="1" i="1" smtClean="0">
                            <a:ln w="1905"/>
                            <a:gradFill>
                              <a:gsLst>
                                <a:gs pos="0">
                                  <a:schemeClr val="accent6">
                                    <a:shade val="20000"/>
                                    <a:satMod val="200000"/>
                                  </a:schemeClr>
                                </a:gs>
                                <a:gs pos="78000">
                                  <a:schemeClr val="accent6">
                                    <a:tint val="90000"/>
                                    <a:shade val="89000"/>
                                    <a:satMod val="220000"/>
                                  </a:schemeClr>
                                </a:gs>
                                <a:gs pos="100000">
                                  <a:schemeClr val="accent6">
                                    <a:tint val="12000"/>
                                    <a:satMod val="255000"/>
                                  </a:schemeClr>
                                </a:gs>
                              </a:gsLst>
                              <a:lin ang="5400000"/>
                            </a:gradFill>
                            <a:effectLst>
                              <a:innerShdw blurRad="69850" dist="43180" dir="5400000">
                                <a:srgbClr val="000000">
                                  <a:alpha val="65000"/>
                                </a:srgbClr>
                              </a:innerShdw>
                            </a:effectLst>
                            <a:latin typeface="Cambria Math"/>
                            <a:ea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r>
                      <a:rPr lang="el-GR" sz="2800" b="1" i="1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m:rPr>
                        <m:sty m:val="p"/>
                      </m:rPr>
                      <a:rPr lang="en-US" sz="2800" b="1" i="0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r</m:t>
                    </m:r>
                    <m:r>
                      <a:rPr lang="en-US" sz="2800" b="1" i="0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bn-BD" sz="2800" b="1" i="0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ঘন</m:t>
                    </m:r>
                    <m:r>
                      <a:rPr lang="bn-BD" sz="2800" b="1" i="0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bn-BD" sz="2800" b="1" i="0" smtClean="0">
                        <a:ln w="1905"/>
                        <a:gradFill>
                          <a:gsLst>
                            <a:gs pos="0">
                              <a:schemeClr val="accent6">
                                <a:shade val="20000"/>
                                <a:satMod val="200000"/>
                              </a:schemeClr>
                            </a:gs>
                            <a:gs pos="78000">
                              <a:schemeClr val="accent6">
                                <a:tint val="90000"/>
                                <a:shade val="89000"/>
                                <a:satMod val="220000"/>
                              </a:schemeClr>
                            </a:gs>
                            <a:gs pos="100000">
                              <a:schemeClr val="accent6">
                                <a:tint val="12000"/>
                                <a:satMod val="25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Cambria Math"/>
                        <a:ea typeface="Cambria Math"/>
                        <a:cs typeface="NikoshBAN" pitchFamily="2" charset="0"/>
                      </a:rPr>
                      <m:t>একক</m:t>
                    </m:r>
                  </m:oMath>
                </a14:m>
                <a:endParaRPr lang="en-US" sz="2800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Kalpurush" pitchFamily="2" charset="0"/>
                  <a:cs typeface="Kalpurush" pitchFamily="2" charset="0"/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069" y="4893885"/>
                <a:ext cx="3501664" cy="702885"/>
              </a:xfrm>
              <a:prstGeom prst="rect">
                <a:avLst/>
              </a:prstGeom>
              <a:blipFill rotWithShape="1">
                <a:blip r:embed="rId6"/>
                <a:stretch>
                  <a:fillRect l="-3659" b="-156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2889068" y="5596770"/>
                <a:ext cx="2381614" cy="7019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bn-BD" sz="2800" b="1" dirty="0" smtClean="0">
                    <a:ln w="10541" cmpd="sng">
                      <a:solidFill>
                        <a:schemeClr val="accent1">
                          <a:shade val="88000"/>
                          <a:satMod val="11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1">
                            <a:tint val="40000"/>
                            <a:satMod val="250000"/>
                          </a:schemeClr>
                        </a:gs>
                        <a:gs pos="9000">
                          <a:schemeClr val="accent1">
                            <a:tint val="52000"/>
                            <a:satMod val="300000"/>
                          </a:schemeClr>
                        </a:gs>
                        <a:gs pos="50000">
                          <a:schemeClr val="accent1">
                            <a:shade val="20000"/>
                            <a:satMod val="300000"/>
                          </a:schemeClr>
                        </a:gs>
                        <a:gs pos="79000">
                          <a:schemeClr val="accent1">
                            <a:tint val="52000"/>
                            <a:satMod val="300000"/>
                          </a:schemeClr>
                        </a:gs>
                        <a:gs pos="100000">
                          <a:schemeClr val="accent1">
                            <a:tint val="40000"/>
                            <a:satMod val="250000"/>
                          </a:schemeClr>
                        </a:gs>
                      </a:gsLst>
                      <a:lin ang="5400000"/>
                    </a:gradFill>
                    <a:latin typeface="Kalpurush" pitchFamily="2" charset="0"/>
                    <a:cs typeface="Kalpurush" pitchFamily="2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2800" b="1" i="1">
                            <a:ln w="10541" cmpd="sng">
                              <a:solidFill>
                                <a:schemeClr val="accent1">
                                  <a:shade val="88000"/>
                                  <a:satMod val="11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  <a:gs pos="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50000">
                                  <a:schemeClr val="accent1">
                                    <a:shade val="20000"/>
                                    <a:satMod val="300000"/>
                                  </a:schemeClr>
                                </a:gs>
                                <a:gs pos="7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10000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</a:gsLst>
                              <a:lin ang="5400000"/>
                            </a:gradFill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n w="10541" cmpd="sng">
                              <a:solidFill>
                                <a:schemeClr val="accent1">
                                  <a:shade val="88000"/>
                                  <a:satMod val="11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  <a:gs pos="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50000">
                                  <a:schemeClr val="accent1">
                                    <a:shade val="20000"/>
                                    <a:satMod val="300000"/>
                                  </a:schemeClr>
                                </a:gs>
                                <a:gs pos="7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10000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</a:gsLst>
                              <a:lin ang="5400000"/>
                            </a:gradFill>
                            <a:latin typeface="Cambria Math"/>
                            <a:cs typeface="NikoshBAN" pitchFamily="2" charset="0"/>
                          </a:rPr>
                          <m:t>4</m:t>
                        </m:r>
                      </m:num>
                      <m:den>
                        <m:r>
                          <a:rPr lang="en-US" sz="2800" b="1" i="1">
                            <a:ln w="10541" cmpd="sng">
                              <a:solidFill>
                                <a:schemeClr val="accent1">
                                  <a:shade val="88000"/>
                                  <a:satMod val="11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  <a:gs pos="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50000">
                                  <a:schemeClr val="accent1">
                                    <a:shade val="20000"/>
                                    <a:satMod val="300000"/>
                                  </a:schemeClr>
                                </a:gs>
                                <a:gs pos="7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10000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</a:gsLst>
                              <a:lin ang="5400000"/>
                            </a:gradFill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den>
                    </m:f>
                    <m:r>
                      <m:rPr>
                        <m:sty m:val="p"/>
                      </m:rPr>
                      <a:rPr lang="el-GR" sz="2800" b="1" i="1" smtClean="0">
                        <a:ln w="10541" cmpd="sng">
                          <a:solidFill>
                            <a:schemeClr val="accent1">
                              <a:shade val="88000"/>
                              <a:satMod val="11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1">
                                <a:tint val="40000"/>
                                <a:satMod val="250000"/>
                              </a:schemeClr>
                            </a:gs>
                            <a:gs pos="9000">
                              <a:schemeClr val="accent1">
                                <a:tint val="52000"/>
                                <a:satMod val="300000"/>
                              </a:schemeClr>
                            </a:gs>
                            <a:gs pos="50000">
                              <a:schemeClr val="accent1">
                                <a:shade val="20000"/>
                                <a:satMod val="300000"/>
                              </a:schemeClr>
                            </a:gs>
                            <a:gs pos="79000">
                              <a:schemeClr val="accent1">
                                <a:tint val="52000"/>
                                <a:satMod val="300000"/>
                              </a:schemeClr>
                            </a:gs>
                            <a:gs pos="100000">
                              <a:schemeClr val="accent1">
                                <a:tint val="40000"/>
                                <a:satMod val="250000"/>
                              </a:schemeClr>
                            </a:gs>
                          </a:gsLst>
                          <a:lin ang="5400000"/>
                        </a:gradFill>
                        <a:latin typeface="Cambria Math"/>
                        <a:ea typeface="Cambria Math"/>
                        <a:cs typeface="NikoshBAN" pitchFamily="2" charset="0"/>
                      </a:rPr>
                      <m:t>π</m:t>
                    </m:r>
                    <m:sSup>
                      <m:sSupPr>
                        <m:ctrlPr>
                          <a:rPr lang="el-GR" sz="2800" b="1" i="1" smtClean="0">
                            <a:ln w="10541" cmpd="sng">
                              <a:solidFill>
                                <a:schemeClr val="accent1">
                                  <a:shade val="88000"/>
                                  <a:satMod val="11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  <a:gs pos="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50000">
                                  <a:schemeClr val="accent1">
                                    <a:shade val="20000"/>
                                    <a:satMod val="300000"/>
                                  </a:schemeClr>
                                </a:gs>
                                <a:gs pos="7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10000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</a:gsLst>
                              <a:lin ang="5400000"/>
                            </a:gradFill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2800" b="1" i="1" smtClean="0">
                            <a:ln w="10541" cmpd="sng">
                              <a:solidFill>
                                <a:schemeClr val="accent1">
                                  <a:shade val="88000"/>
                                  <a:satMod val="11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  <a:gs pos="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50000">
                                  <a:schemeClr val="accent1">
                                    <a:shade val="20000"/>
                                    <a:satMod val="300000"/>
                                  </a:schemeClr>
                                </a:gs>
                                <a:gs pos="7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10000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</a:gsLst>
                              <a:lin ang="5400000"/>
                            </a:gradFill>
                            <a:latin typeface="Cambria Math"/>
                            <a:ea typeface="Cambria Math"/>
                            <a:cs typeface="NikoshBAN" pitchFamily="2" charset="0"/>
                          </a:rPr>
                          <m:t>𝑟</m:t>
                        </m:r>
                      </m:e>
                      <m:sup>
                        <m:r>
                          <a:rPr lang="en-US" sz="2800" b="1" i="1" smtClean="0">
                            <a:ln w="10541" cmpd="sng">
                              <a:solidFill>
                                <a:schemeClr val="accent1">
                                  <a:shade val="88000"/>
                                  <a:satMod val="110000"/>
                                </a:schemeClr>
                              </a:solidFill>
                              <a:prstDash val="solid"/>
                            </a:ln>
                            <a:gradFill>
                              <a:gsLst>
                                <a:gs pos="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  <a:gs pos="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50000">
                                  <a:schemeClr val="accent1">
                                    <a:shade val="20000"/>
                                    <a:satMod val="300000"/>
                                  </a:schemeClr>
                                </a:gs>
                                <a:gs pos="79000">
                                  <a:schemeClr val="accent1">
                                    <a:tint val="52000"/>
                                    <a:satMod val="300000"/>
                                  </a:schemeClr>
                                </a:gs>
                                <a:gs pos="100000">
                                  <a:schemeClr val="accent1">
                                    <a:tint val="40000"/>
                                    <a:satMod val="250000"/>
                                  </a:schemeClr>
                                </a:gs>
                              </a:gsLst>
                              <a:lin ang="5400000"/>
                            </a:gradFill>
                            <a:latin typeface="Cambria Math"/>
                            <a:ea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  <m:r>
                      <a:rPr lang="bn-BD" sz="2800" b="1" i="0" smtClean="0">
                        <a:ln w="10541" cmpd="sng">
                          <a:solidFill>
                            <a:schemeClr val="accent1">
                              <a:shade val="88000"/>
                              <a:satMod val="11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1">
                                <a:tint val="40000"/>
                                <a:satMod val="250000"/>
                              </a:schemeClr>
                            </a:gs>
                            <a:gs pos="9000">
                              <a:schemeClr val="accent1">
                                <a:tint val="52000"/>
                                <a:satMod val="300000"/>
                              </a:schemeClr>
                            </a:gs>
                            <a:gs pos="50000">
                              <a:schemeClr val="accent1">
                                <a:shade val="20000"/>
                                <a:satMod val="300000"/>
                              </a:schemeClr>
                            </a:gs>
                            <a:gs pos="79000">
                              <a:schemeClr val="accent1">
                                <a:tint val="52000"/>
                                <a:satMod val="300000"/>
                              </a:schemeClr>
                            </a:gs>
                            <a:gs pos="100000">
                              <a:schemeClr val="accent1">
                                <a:tint val="40000"/>
                                <a:satMod val="250000"/>
                              </a:schemeClr>
                            </a:gs>
                          </a:gsLst>
                          <a:lin ang="5400000"/>
                        </a:gradFill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bn-BD" sz="2800" b="1" i="0" smtClean="0">
                        <a:ln w="10541" cmpd="sng">
                          <a:solidFill>
                            <a:schemeClr val="accent1">
                              <a:shade val="88000"/>
                              <a:satMod val="11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1">
                                <a:tint val="40000"/>
                                <a:satMod val="250000"/>
                              </a:schemeClr>
                            </a:gs>
                            <a:gs pos="9000">
                              <a:schemeClr val="accent1">
                                <a:tint val="52000"/>
                                <a:satMod val="300000"/>
                              </a:schemeClr>
                            </a:gs>
                            <a:gs pos="50000">
                              <a:schemeClr val="accent1">
                                <a:shade val="20000"/>
                                <a:satMod val="300000"/>
                              </a:schemeClr>
                            </a:gs>
                            <a:gs pos="79000">
                              <a:schemeClr val="accent1">
                                <a:tint val="52000"/>
                                <a:satMod val="300000"/>
                              </a:schemeClr>
                            </a:gs>
                            <a:gs pos="100000">
                              <a:schemeClr val="accent1">
                                <a:tint val="40000"/>
                                <a:satMod val="250000"/>
                              </a:schemeClr>
                            </a:gs>
                          </a:gsLst>
                          <a:lin ang="5400000"/>
                        </a:gradFill>
                        <a:latin typeface="Cambria Math"/>
                        <a:ea typeface="Cambria Math"/>
                        <a:cs typeface="NikoshBAN" pitchFamily="2" charset="0"/>
                      </a:rPr>
                      <m:t>ঘন</m:t>
                    </m:r>
                    <m:r>
                      <a:rPr lang="bn-BD" sz="2800" b="1" i="0" smtClean="0">
                        <a:ln w="10541" cmpd="sng">
                          <a:solidFill>
                            <a:schemeClr val="accent1">
                              <a:shade val="88000"/>
                              <a:satMod val="11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1">
                                <a:tint val="40000"/>
                                <a:satMod val="250000"/>
                              </a:schemeClr>
                            </a:gs>
                            <a:gs pos="9000">
                              <a:schemeClr val="accent1">
                                <a:tint val="52000"/>
                                <a:satMod val="300000"/>
                              </a:schemeClr>
                            </a:gs>
                            <a:gs pos="50000">
                              <a:schemeClr val="accent1">
                                <a:shade val="20000"/>
                                <a:satMod val="300000"/>
                              </a:schemeClr>
                            </a:gs>
                            <a:gs pos="79000">
                              <a:schemeClr val="accent1">
                                <a:tint val="52000"/>
                                <a:satMod val="300000"/>
                              </a:schemeClr>
                            </a:gs>
                            <a:gs pos="100000">
                              <a:schemeClr val="accent1">
                                <a:tint val="40000"/>
                                <a:satMod val="250000"/>
                              </a:schemeClr>
                            </a:gs>
                          </a:gsLst>
                          <a:lin ang="5400000"/>
                        </a:gradFill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bn-BD" sz="2800" b="1" i="0" smtClean="0">
                        <a:ln w="10541" cmpd="sng">
                          <a:solidFill>
                            <a:schemeClr val="accent1">
                              <a:shade val="88000"/>
                              <a:satMod val="11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1">
                                <a:tint val="40000"/>
                                <a:satMod val="250000"/>
                              </a:schemeClr>
                            </a:gs>
                            <a:gs pos="9000">
                              <a:schemeClr val="accent1">
                                <a:tint val="52000"/>
                                <a:satMod val="300000"/>
                              </a:schemeClr>
                            </a:gs>
                            <a:gs pos="50000">
                              <a:schemeClr val="accent1">
                                <a:shade val="20000"/>
                                <a:satMod val="300000"/>
                              </a:schemeClr>
                            </a:gs>
                            <a:gs pos="79000">
                              <a:schemeClr val="accent1">
                                <a:tint val="52000"/>
                                <a:satMod val="300000"/>
                              </a:schemeClr>
                            </a:gs>
                            <a:gs pos="100000">
                              <a:schemeClr val="accent1">
                                <a:tint val="40000"/>
                                <a:satMod val="250000"/>
                              </a:schemeClr>
                            </a:gs>
                          </a:gsLst>
                          <a:lin ang="5400000"/>
                        </a:gradFill>
                        <a:latin typeface="Cambria Math"/>
                        <a:ea typeface="Cambria Math"/>
                        <a:cs typeface="NikoshBAN" pitchFamily="2" charset="0"/>
                      </a:rPr>
                      <m:t>একক</m:t>
                    </m:r>
                  </m:oMath>
                </a14:m>
                <a:endParaRPr lang="en-US" sz="28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Kalpurush" pitchFamily="2" charset="0"/>
                  <a:cs typeface="Kalpurush" pitchFamily="2" charset="0"/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068" y="5596770"/>
                <a:ext cx="2381614" cy="701987"/>
              </a:xfrm>
              <a:prstGeom prst="rect">
                <a:avLst/>
              </a:prstGeom>
              <a:blipFill rotWithShape="1">
                <a:blip r:embed="rId7"/>
                <a:stretch>
                  <a:fillRect l="-5371" b="-1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1" t="8537" r="6121"/>
          <a:stretch/>
        </p:blipFill>
        <p:spPr>
          <a:xfrm>
            <a:off x="152400" y="1627894"/>
            <a:ext cx="1891085" cy="1989418"/>
          </a:xfrm>
          <a:prstGeom prst="rect">
            <a:avLst/>
          </a:prstGeom>
        </p:spPr>
      </p:pic>
      <p:grpSp>
        <p:nvGrpSpPr>
          <p:cNvPr id="28" name="Group 27"/>
          <p:cNvGrpSpPr/>
          <p:nvPr/>
        </p:nvGrpSpPr>
        <p:grpSpPr>
          <a:xfrm>
            <a:off x="1981200" y="1097340"/>
            <a:ext cx="6832699" cy="2577675"/>
            <a:chOff x="1981200" y="1097340"/>
            <a:chExt cx="6832699" cy="2577675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168607"/>
              <a:ext cx="1081566" cy="2467428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84003" y="1156732"/>
              <a:ext cx="1081566" cy="2467428"/>
            </a:xfrm>
            <a:prstGeom prst="rect">
              <a:avLst/>
            </a:prstGeom>
          </p:spPr>
        </p:pic>
        <p:sp>
          <p:nvSpPr>
            <p:cNvPr id="4" name="Right Brace 3"/>
            <p:cNvSpPr/>
            <p:nvPr/>
          </p:nvSpPr>
          <p:spPr>
            <a:xfrm rot="21240000">
              <a:off x="8022713" y="1164637"/>
              <a:ext cx="304800" cy="2054943"/>
            </a:xfrm>
            <a:prstGeom prst="rightBrace">
              <a:avLst>
                <a:gd name="adj1" fmla="val 79688"/>
                <a:gd name="adj2" fmla="val 48088"/>
              </a:avLst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800" dirty="0">
                <a:latin typeface="Kalpurush" pitchFamily="2" charset="0"/>
                <a:cs typeface="Kalpurush" pitchFamily="2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598183" y="3212068"/>
              <a:ext cx="420308" cy="369332"/>
            </a:xfrm>
            <a:prstGeom prst="rect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Kalpurush" pitchFamily="2" charset="0"/>
                  <a:cs typeface="Kalpurush" pitchFamily="2" charset="0"/>
                </a:rPr>
                <a:t>B1</a:t>
              </a:r>
              <a:endParaRPr lang="en-US" dirty="0">
                <a:latin typeface="Kalpurush" pitchFamily="2" charset="0"/>
                <a:cs typeface="Kalpurush" pitchFamily="2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350466" y="3135868"/>
              <a:ext cx="437940" cy="369332"/>
            </a:xfrm>
            <a:prstGeom prst="rect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dirty="0" err="1" smtClean="0">
                  <a:latin typeface="Kalpurush" pitchFamily="2" charset="0"/>
                  <a:cs typeface="Kalpurush" pitchFamily="2" charset="0"/>
                </a:rPr>
                <a:t>Bn</a:t>
              </a:r>
              <a:endParaRPr lang="en-US" dirty="0">
                <a:latin typeface="Kalpurush" pitchFamily="2" charset="0"/>
                <a:cs typeface="Kalpurush" pitchFamily="2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 rot="4980000">
              <a:off x="7649318" y="1845734"/>
              <a:ext cx="174438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3200" dirty="0" smtClean="0">
                  <a:latin typeface="Kalpurush" pitchFamily="2" charset="0"/>
                  <a:cs typeface="Kalpurush" pitchFamily="2" charset="0"/>
                </a:rPr>
                <a:t>ব্যাসার্ধ = </a:t>
              </a:r>
              <a:r>
                <a:rPr lang="en-US" sz="3200" dirty="0" smtClean="0">
                  <a:latin typeface="Kalpurush" pitchFamily="2" charset="0"/>
                  <a:cs typeface="Kalpurush" pitchFamily="2" charset="0"/>
                </a:rPr>
                <a:t>r</a:t>
              </a:r>
              <a:endParaRPr lang="en-US" sz="3200" dirty="0">
                <a:latin typeface="Kalpurush" pitchFamily="2" charset="0"/>
                <a:cs typeface="Kalpurush" pitchFamily="2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989387" y="1097340"/>
              <a:ext cx="1595309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600" dirty="0" smtClean="0">
                  <a:latin typeface="Kalpurush" pitchFamily="2" charset="0"/>
                  <a:cs typeface="Kalpurush" pitchFamily="2" charset="0"/>
                </a:rPr>
                <a:t>.....</a:t>
              </a:r>
              <a:endParaRPr lang="en-US" sz="9600" dirty="0">
                <a:latin typeface="Kalpurush" pitchFamily="2" charset="0"/>
                <a:cs typeface="Kalpurush" pitchFamily="2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981200" y="2286000"/>
              <a:ext cx="43313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Kalpurush" pitchFamily="2" charset="0"/>
                  <a:cs typeface="Kalpurush" pitchFamily="2" charset="0"/>
                </a:rPr>
                <a:t>=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0" y="1207587"/>
              <a:ext cx="1081566" cy="2467428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3736386" y="3247980"/>
              <a:ext cx="420308" cy="369332"/>
            </a:xfrm>
            <a:prstGeom prst="rect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Kalpurush" pitchFamily="2" charset="0"/>
                  <a:cs typeface="Kalpurush" pitchFamily="2" charset="0"/>
                </a:rPr>
                <a:t>B1</a:t>
              </a:r>
              <a:endParaRPr lang="en-US" dirty="0">
                <a:latin typeface="Kalpurush" pitchFamily="2" charset="0"/>
                <a:cs typeface="Kalpurush" pitchFamily="2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200400" y="1883381"/>
              <a:ext cx="41549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 smtClean="0">
                  <a:latin typeface="Kalpurush" pitchFamily="2" charset="0"/>
                  <a:cs typeface="Kalpurush" pitchFamily="2" charset="0"/>
                </a:rPr>
                <a:t>+</a:t>
              </a:r>
              <a:endParaRPr lang="en-US" sz="4400" dirty="0">
                <a:latin typeface="Kalpurush" pitchFamily="2" charset="0"/>
                <a:cs typeface="Kalpurush" pitchFamily="2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510566" y="1870577"/>
              <a:ext cx="41549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Kalpurush" pitchFamily="2" charset="0"/>
                  <a:cs typeface="Kalpurush" pitchFamily="2" charset="0"/>
                </a:rPr>
                <a:t>+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851407" y="1905000"/>
              <a:ext cx="41549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Kalpurush" pitchFamily="2" charset="0"/>
                  <a:cs typeface="Kalpurush" pitchFamily="2" charset="0"/>
                </a:rPr>
                <a:t>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3161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88258" y="571500"/>
            <a:ext cx="8229600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bn-BD" sz="4400" dirty="0" smtClean="0">
                <a:latin typeface="Kalpurush" pitchFamily="2" charset="0"/>
                <a:ea typeface="+mj-ea"/>
                <a:cs typeface="Kalpurush" pitchFamily="2" charset="0"/>
              </a:rPr>
              <a:t> একটি গোলকের ব্যাসার্ধ ৫ সে.মি হলে এর আয়তন কত?</a:t>
            </a:r>
            <a:r>
              <a:rPr lang="en-US" sz="4400" dirty="0" smtClean="0">
                <a:latin typeface="Kalpurush" pitchFamily="2" charset="0"/>
                <a:ea typeface="+mj-ea"/>
                <a:cs typeface="Kalpurush" pitchFamily="2" charset="0"/>
              </a:rPr>
              <a:t>.</a:t>
            </a:r>
            <a:r>
              <a:rPr lang="bn-BD" sz="4400" dirty="0" smtClean="0">
                <a:latin typeface="Kalpurush" pitchFamily="2" charset="0"/>
                <a:ea typeface="+mj-ea"/>
                <a:cs typeface="Kalpurush" pitchFamily="2" charset="0"/>
              </a:rPr>
              <a:t>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Kalpurush" pitchFamily="2" charset="0"/>
              <a:ea typeface="+mj-ea"/>
              <a:cs typeface="Kalpurush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997528" y="2164830"/>
            <a:ext cx="4386943" cy="4386943"/>
            <a:chOff x="1997528" y="2743200"/>
            <a:chExt cx="4386943" cy="438694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7528" y="2743200"/>
              <a:ext cx="4386943" cy="4386943"/>
            </a:xfrm>
            <a:prstGeom prst="rect">
              <a:avLst/>
            </a:prstGeom>
          </p:spPr>
        </p:pic>
        <p:sp>
          <p:nvSpPr>
            <p:cNvPr id="7" name="Right Brace 6"/>
            <p:cNvSpPr/>
            <p:nvPr/>
          </p:nvSpPr>
          <p:spPr>
            <a:xfrm rot="16200000">
              <a:off x="4777015" y="4109354"/>
              <a:ext cx="428171" cy="1295401"/>
            </a:xfrm>
            <a:prstGeom prst="rightBrace">
              <a:avLst>
                <a:gd name="adj1" fmla="val 76130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Kalpurush" pitchFamily="2" charset="0"/>
                <a:cs typeface="Kalpurush" pitchFamily="2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672743" y="4173636"/>
              <a:ext cx="7697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Kalpurush" pitchFamily="2" charset="0"/>
                  <a:cs typeface="Kalpurush" pitchFamily="2" charset="0"/>
                </a:rPr>
                <a:t>5 </a:t>
              </a:r>
              <a:r>
                <a:rPr lang="en-US" dirty="0" err="1" smtClean="0">
                  <a:latin typeface="Kalpurush" pitchFamily="2" charset="0"/>
                  <a:cs typeface="Kalpurush" pitchFamily="2" charset="0"/>
                </a:rPr>
                <a:t>c.m</a:t>
              </a:r>
              <a:r>
                <a:rPr lang="en-US" dirty="0" smtClean="0">
                  <a:latin typeface="Kalpurush" pitchFamily="2" charset="0"/>
                  <a:cs typeface="Kalpurush" pitchFamily="2" charset="0"/>
                </a:rPr>
                <a:t>.</a:t>
              </a:r>
              <a:endParaRPr lang="en-US" dirty="0">
                <a:latin typeface="Kalpurush" pitchFamily="2" charset="0"/>
                <a:cs typeface="Kalpurush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1378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536" y="6583"/>
            <a:ext cx="2022464" cy="159361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3400" y="3429000"/>
            <a:ext cx="838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Kalpurush" pitchFamily="2" charset="0"/>
                <a:cs typeface="Kalpurush" pitchFamily="2" charset="0"/>
              </a:rPr>
              <a:t>পৃথিবীর ব্যাসার্ধ </a:t>
            </a:r>
            <a:r>
              <a:rPr lang="en-US" sz="4400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en-US" sz="4400" dirty="0">
                <a:latin typeface="Kalpurush" pitchFamily="2" charset="0"/>
                <a:cs typeface="Kalpurush" pitchFamily="2" charset="0"/>
              </a:rPr>
              <a:t>6,371 </a:t>
            </a:r>
            <a:r>
              <a:rPr lang="bn-BD" sz="4400" dirty="0">
                <a:latin typeface="Kalpurush" pitchFamily="2" charset="0"/>
                <a:cs typeface="Kalpurush" pitchFamily="2" charset="0"/>
              </a:rPr>
              <a:t> </a:t>
            </a:r>
            <a:r>
              <a:rPr lang="bn-BD" sz="4400" dirty="0" smtClean="0">
                <a:latin typeface="Kalpurush" pitchFamily="2" charset="0"/>
                <a:cs typeface="Kalpurush" pitchFamily="2" charset="0"/>
              </a:rPr>
              <a:t>কি.মি হলে এর সমগ্র পৃষ্ঠের ক্ষেত্রফল কত?</a:t>
            </a:r>
            <a:endParaRPr lang="en-US" sz="4400" dirty="0">
              <a:latin typeface="Kalpurush" pitchFamily="2" charset="0"/>
              <a:cs typeface="Kalpurush" pitchFamily="2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685800" y="228600"/>
            <a:ext cx="3048000" cy="3048000"/>
            <a:chOff x="2743200" y="1066800"/>
            <a:chExt cx="1905000" cy="19050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3200" y="1066800"/>
              <a:ext cx="1905000" cy="1905000"/>
            </a:xfrm>
            <a:prstGeom prst="rect">
              <a:avLst/>
            </a:prstGeom>
          </p:spPr>
        </p:pic>
        <p:cxnSp>
          <p:nvCxnSpPr>
            <p:cNvPr id="15" name="Straight Connector 14"/>
            <p:cNvCxnSpPr/>
            <p:nvPr/>
          </p:nvCxnSpPr>
          <p:spPr>
            <a:xfrm flipH="1">
              <a:off x="3695700" y="2019300"/>
              <a:ext cx="857250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/>
        </p:nvSpPr>
        <p:spPr>
          <a:xfrm>
            <a:off x="2445854" y="1815068"/>
            <a:ext cx="11480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6,371 km</a:t>
            </a:r>
          </a:p>
        </p:txBody>
      </p:sp>
    </p:spTree>
    <p:extLst>
      <p:ext uri="{BB962C8B-B14F-4D97-AF65-F5344CB8AC3E}">
        <p14:creationId xmlns:p14="http://schemas.microsoft.com/office/powerpoint/2010/main" val="3972689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217" y="2093470"/>
            <a:ext cx="2410126" cy="14016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6000" dirty="0" smtClean="0">
                <a:latin typeface="Kalpurush" pitchFamily="2" charset="0"/>
                <a:cs typeface="Kalpurush" pitchFamily="2" charset="0"/>
              </a:rPr>
              <a:t>বাড়ির কাজ</a:t>
            </a:r>
            <a:endParaRPr lang="en-US" sz="60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191000"/>
            <a:ext cx="8229600" cy="1828800"/>
          </a:xfrm>
        </p:spPr>
        <p:txBody>
          <a:bodyPr>
            <a:normAutofit/>
          </a:bodyPr>
          <a:lstStyle/>
          <a:p>
            <a:r>
              <a:rPr lang="bn-BD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তোমাদের বাড়িতে ব্যবহৃত খেলনা বলের আয়তন ও সমগ্র পৃষ্ঠের ক্ষেত্রফল নির্ণয় করে আনবে। </a:t>
            </a:r>
            <a:r>
              <a:rPr lang="en-US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36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</a:t>
            </a:r>
            <a:endParaRPr lang="en-US" sz="3600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768" y="1828800"/>
            <a:ext cx="1930946" cy="19309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50" y="1676400"/>
            <a:ext cx="1881017" cy="18810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828800"/>
            <a:ext cx="1917433" cy="190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068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503266">
            <a:off x="493243" y="2288533"/>
            <a:ext cx="7331514" cy="2132022"/>
          </a:xfrm>
        </p:spPr>
        <p:txBody>
          <a:bodyPr>
            <a:normAutofit/>
          </a:bodyPr>
          <a:lstStyle/>
          <a:p>
            <a:r>
              <a:rPr lang="bn-BD" sz="115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8372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777</TotalTime>
  <Words>399</Words>
  <Application>Microsoft Office PowerPoint</Application>
  <PresentationFormat>On-screen Show (4:3)</PresentationFormat>
  <Paragraphs>81</Paragraphs>
  <Slides>18</Slides>
  <Notes>18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Office Theme</vt:lpstr>
      <vt:lpstr>Packager Shell Object</vt:lpstr>
      <vt:lpstr>PowerPoint Presentation</vt:lpstr>
      <vt:lpstr>উপস্থাপনায়  মহিম চন্দ্র বিশ্বাস সিনিয়র শিক্ষক ইস্পাহানী পাবলিক স্কুল ও কলেজ Mobile: 01716056550 email: mr_mahim@yahoo.com </vt:lpstr>
      <vt:lpstr>PowerPoint Presentation</vt:lpstr>
      <vt:lpstr>PowerPoint Presentation</vt:lpstr>
      <vt:lpstr>PowerPoint Presentation</vt:lpstr>
      <vt:lpstr>শিখন ফল</vt:lpstr>
      <vt:lpstr>PowerPoint Presentation</vt:lpstr>
      <vt:lpstr>গোলক কী?</vt:lpstr>
      <vt:lpstr>গোলক</vt:lpstr>
      <vt:lpstr>নিচের ভিডিও দেখ</vt:lpstr>
      <vt:lpstr>PowerPoint Presentation</vt:lpstr>
      <vt:lpstr>PowerPoint Presentation</vt:lpstr>
      <vt:lpstr>PowerPoint Presentation</vt:lpstr>
      <vt:lpstr>গোলকের আয়তন</vt:lpstr>
      <vt:lpstr>PowerPoint Presentation</vt:lpstr>
      <vt:lpstr>PowerPoint Presentation</vt:lpstr>
      <vt:lpstr>বাড়ির কাজ</vt:lpstr>
      <vt:lpstr>ধন্যবাদ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Mahim</cp:lastModifiedBy>
  <cp:revision>98</cp:revision>
  <dcterms:created xsi:type="dcterms:W3CDTF">2012-12-03T03:53:05Z</dcterms:created>
  <dcterms:modified xsi:type="dcterms:W3CDTF">2013-06-02T16:52:36Z</dcterms:modified>
</cp:coreProperties>
</file>