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56" r:id="rId3"/>
    <p:sldId id="262" r:id="rId4"/>
    <p:sldId id="264" r:id="rId5"/>
    <p:sldId id="265" r:id="rId6"/>
    <p:sldId id="266" r:id="rId7"/>
    <p:sldId id="279" r:id="rId8"/>
    <p:sldId id="263" r:id="rId9"/>
    <p:sldId id="278" r:id="rId10"/>
    <p:sldId id="276" r:id="rId11"/>
    <p:sldId id="281" r:id="rId12"/>
    <p:sldId id="282" r:id="rId13"/>
    <p:sldId id="271" r:id="rId14"/>
    <p:sldId id="272" r:id="rId15"/>
    <p:sldId id="273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295900"/>
            <a:ext cx="3962400" cy="762000"/>
          </a:xfrm>
          <a:solidFill>
            <a:srgbClr val="FF000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4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19400" y="533400"/>
            <a:ext cx="3429000" cy="685800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0" y="3124200"/>
            <a:ext cx="3886200" cy="2590799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বেনজীর আহমেদ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প্রভাষকঃগণিত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পার্বতীপুর মহিলা ডিগ্রী কলেজে, পার্বতীপুর, দিনাজপুর।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953000" y="3048000"/>
            <a:ext cx="3810000" cy="2362199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শ্রেণীঃএকাদশ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গণিত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সময়ঃ৬০ মিনিট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তারিখঃ২৩/০৬১৩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15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8126"/>
            <a:ext cx="3962400" cy="50063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5474701"/>
            <a:ext cx="114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লিচু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-1"/>
            <a:ext cx="4800600" cy="51644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0" y="53340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প্লেট সেট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পাঠ ঘোষণাঃ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3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82296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এই পাঠ শেষে শিক্ষারীরা যা বলতে পারবে......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32037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set</a:t>
            </a:r>
            <a:r>
              <a:rPr lang="en-US" dirty="0" smtClean="0"/>
              <a:t>)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কি জানতে পারবে?</a:t>
            </a:r>
          </a:p>
          <a:p>
            <a:pPr>
              <a:buFont typeface="Wingdings" pitchFamily="2" charset="2"/>
              <a:buChar char="Ø"/>
            </a:pPr>
            <a:endParaRPr lang="bn-BD" dirty="0" smtClean="0"/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সেট এর সংযোগ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Union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Intersection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en-US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অন্তর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Difference</a:t>
            </a:r>
            <a:r>
              <a:rPr lang="en-US" dirty="0" smtClean="0"/>
              <a:t>)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ইত্যাদি সম্পর্কে বলতে পারবে।</a:t>
            </a:r>
          </a:p>
          <a:p>
            <a:pPr>
              <a:buFont typeface="Wingdings" pitchFamily="2" charset="2"/>
              <a:buChar char="Ø"/>
            </a:pPr>
            <a:endParaRPr lang="bn-BD" dirty="0" smtClean="0"/>
          </a:p>
          <a:p>
            <a:pPr>
              <a:buFont typeface="Wingdings" pitchFamily="2" charset="2"/>
              <a:buChar char="Ø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dirty="0" smtClean="0"/>
              <a:t>(</a:t>
            </a:r>
            <a:r>
              <a:rPr lang="en-US" dirty="0" err="1" smtClean="0">
                <a:solidFill>
                  <a:srgbClr val="FF0000"/>
                </a:solidFill>
              </a:rPr>
              <a:t>SubSet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শক্তি সেট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Power Set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সার্বিক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Universal Set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পূরক সেট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Complement Set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ক্রমজোড়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Ordered Set</a:t>
            </a:r>
            <a:r>
              <a:rPr lang="en-US" dirty="0" smtClean="0"/>
              <a:t>)</a:t>
            </a:r>
            <a:r>
              <a:rPr lang="bn-BD" dirty="0" smtClean="0"/>
              <a:t>,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কার্তেসীয়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গুণজ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Cartesian Product</a:t>
            </a:r>
            <a:r>
              <a:rPr lang="en-US" dirty="0" smtClean="0"/>
              <a:t>)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ইত্যাদি শনাক্ত করতে পারবে।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29377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8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0" y="2590800"/>
            <a:ext cx="1600200" cy="1676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752600" y="34290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14600" y="1447800"/>
            <a:ext cx="0" cy="388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514600" y="1437290"/>
            <a:ext cx="4953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514600" y="5334000"/>
            <a:ext cx="4953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017783" y="1155412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তালিকা পদ্ধতি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5105400"/>
            <a:ext cx="137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গঠনকারী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5000" y="1252624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উদাহরণঃ</a:t>
            </a:r>
            <a:r>
              <a:rPr lang="en-US" sz="2800" dirty="0" smtClean="0"/>
              <a:t>A={</a:t>
            </a:r>
            <a:r>
              <a:rPr lang="en-US" sz="2800" dirty="0" err="1" smtClean="0"/>
              <a:t>a,b,c,d</a:t>
            </a:r>
            <a:r>
              <a:rPr lang="en-US" sz="2800" dirty="0" smtClean="0"/>
              <a:t>}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181600" y="53340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উদাহরনণঃ</a:t>
            </a:r>
            <a:r>
              <a:rPr lang="en-US" sz="2800" dirty="0" smtClean="0"/>
              <a:t>B={</a:t>
            </a:r>
            <a:r>
              <a:rPr lang="bn-BD" sz="2800" dirty="0" smtClean="0"/>
              <a:t> </a:t>
            </a:r>
            <a:r>
              <a:rPr lang="en-US" sz="3200" dirty="0" smtClean="0"/>
              <a:t>x</a:t>
            </a:r>
            <a:r>
              <a:rPr lang="en-US" sz="2800" dirty="0" smtClean="0"/>
              <a:t>:</a:t>
            </a:r>
            <a:r>
              <a:rPr lang="bn-BD" sz="2800" dirty="0" smtClean="0"/>
              <a:t> </a:t>
            </a:r>
            <a:r>
              <a:rPr lang="en-US" sz="3200" dirty="0" smtClean="0"/>
              <a:t>x</a:t>
            </a:r>
            <a:r>
              <a:rPr lang="bn-BD" dirty="0" smtClean="0"/>
              <a:t>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বিজোড়</a:t>
            </a:r>
            <a:r>
              <a:rPr lang="en-US" sz="2800" dirty="0" smtClean="0"/>
              <a:t>}</a:t>
            </a:r>
            <a:endParaRPr lang="en-US" dirty="0"/>
          </a:p>
        </p:txBody>
      </p:sp>
      <p:sp>
        <p:nvSpPr>
          <p:cNvPr id="28" name="Curved Down Arrow 27"/>
          <p:cNvSpPr/>
          <p:nvPr/>
        </p:nvSpPr>
        <p:spPr>
          <a:xfrm>
            <a:off x="4495800" y="609600"/>
            <a:ext cx="2209800" cy="54581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urved Up Arrow 28"/>
          <p:cNvSpPr/>
          <p:nvPr/>
        </p:nvSpPr>
        <p:spPr>
          <a:xfrm>
            <a:off x="4008383" y="6019800"/>
            <a:ext cx="2544817" cy="5334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32004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52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0" grpId="0"/>
      <p:bldP spid="23" grpId="0"/>
      <p:bldP spid="24" grpId="0"/>
      <p:bldP spid="26" grpId="0"/>
      <p:bldP spid="28" grpId="0" animBg="1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1843" y="1151536"/>
            <a:ext cx="1524000" cy="609601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টুপি</a:t>
            </a:r>
            <a:endParaRPr lang="en-US" dirty="0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630022"/>
            <a:ext cx="1295400" cy="551578"/>
          </a:xfrm>
        </p:spPr>
        <p:txBody>
          <a:bodyPr>
            <a:normAutofit lnSpcReduction="10000"/>
          </a:bodyPr>
          <a:lstStyle/>
          <a:p>
            <a:r>
              <a:rPr lang="bn-BD" dirty="0" smtClean="0">
                <a:solidFill>
                  <a:srgbClr val="FF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কাপ</a:t>
            </a:r>
            <a:endParaRPr lang="en-US" dirty="0">
              <a:solidFill>
                <a:srgbClr val="FF0000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21" y="-1"/>
            <a:ext cx="3810000" cy="3474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82" t="1753" r="24214" b="-1753"/>
          <a:stretch/>
        </p:blipFill>
        <p:spPr>
          <a:xfrm>
            <a:off x="378156" y="3788979"/>
            <a:ext cx="3053687" cy="30536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28911" y="152400"/>
                <a:ext cx="1828800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800" i="1" smtClean="0">
                          <a:latin typeface="Cambria Math"/>
                          <a:ea typeface="Cambria Math"/>
                        </a:rPr>
                        <m:t>∩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911" y="152400"/>
                <a:ext cx="1828800" cy="22159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80017" y="3474980"/>
                <a:ext cx="1790875" cy="2215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800" i="1" smtClean="0">
                          <a:latin typeface="Cambria Math"/>
                          <a:ea typeface="Cambria Math"/>
                        </a:rPr>
                        <m:t>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017" y="3474980"/>
                <a:ext cx="1790875" cy="22159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019800" y="2242267"/>
            <a:ext cx="1651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ছেদ চিহ্ন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5562600"/>
            <a:ext cx="20320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 চিহ্ন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267200" y="2133600"/>
            <a:ext cx="1143000" cy="108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029200" y="4724400"/>
            <a:ext cx="899711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07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11" grpId="0"/>
      <p:bldP spid="12" grpId="0"/>
      <p:bldP spid="13" grpId="0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3979479"/>
            <a:ext cx="4156841" cy="28379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862958" y="4572000"/>
            <a:ext cx="1739463" cy="17946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184634" y="4550979"/>
            <a:ext cx="1739463" cy="17946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184634" y="4902419"/>
            <a:ext cx="417787" cy="1143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438400" y="4572000"/>
            <a:ext cx="294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46331" y="4572000"/>
            <a:ext cx="349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1360104" y="3503308"/>
            <a:ext cx="762000" cy="16172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122104" y="1734758"/>
            <a:ext cx="1739463" cy="179464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5" name="Oval 14"/>
          <p:cNvSpPr/>
          <p:nvPr/>
        </p:nvSpPr>
        <p:spPr>
          <a:xfrm>
            <a:off x="1900401" y="1925258"/>
            <a:ext cx="905861" cy="1447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491246" y="4946587"/>
            <a:ext cx="394139" cy="1143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067096" y="2031280"/>
            <a:ext cx="1739463" cy="17946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404537" y="2040321"/>
            <a:ext cx="1739463" cy="179464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412420" y="2366142"/>
            <a:ext cx="394139" cy="1143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699641" y="5473919"/>
            <a:ext cx="3581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400097" y="3236609"/>
            <a:ext cx="2593427" cy="14990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141" y="806072"/>
            <a:ext cx="1945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(অন্তর সেট)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57904" y="698350"/>
            <a:ext cx="156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936826" y="1154456"/>
                <a:ext cx="19023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∪</m:t>
                    </m:r>
                  </m:oMath>
                </a14:m>
                <a:r>
                  <a:rPr lang="en-US" sz="2000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endParaRPr lang="bn-BD" sz="20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(সংযোগ সেট)</a:t>
                </a:r>
                <a:endParaRPr lang="en-US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826" y="1154456"/>
                <a:ext cx="1902373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6731" t="-2920" b="-19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231115" y="4366313"/>
                <a:ext cx="1447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  <a:cs typeface="NikoshBAN" pitchFamily="2" charset="0"/>
                      </a:rPr>
                      <m:t>∩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endParaRPr 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115" y="4366313"/>
                <a:ext cx="144780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3361"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839967" y="4127281"/>
            <a:ext cx="909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3393527" y="3008349"/>
            <a:ext cx="650326" cy="1780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383719" y="2743935"/>
            <a:ext cx="633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8035152" y="2743935"/>
            <a:ext cx="67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513082" y="197180"/>
            <a:ext cx="2743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বিভিন্ন ধরনের সেট চিএ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0141" y="1847689"/>
            <a:ext cx="1739463" cy="1794642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0" name="Oval 29"/>
          <p:cNvSpPr/>
          <p:nvPr/>
        </p:nvSpPr>
        <p:spPr>
          <a:xfrm>
            <a:off x="934106" y="2005400"/>
            <a:ext cx="905861" cy="1447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81492" y="6345621"/>
            <a:ext cx="174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(</a:t>
            </a:r>
            <a:r>
              <a:rPr lang="bn-BD" b="1" dirty="0" smtClean="0"/>
              <a:t>ছেদ সেট)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85341" y="6345621"/>
            <a:ext cx="1820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সার্বিক সেট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92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13" grpId="0"/>
      <p:bldP spid="14" grpId="0"/>
      <p:bldP spid="11" grpId="0" animBg="1"/>
      <p:bldP spid="15" grpId="0" animBg="1"/>
      <p:bldP spid="17" grpId="0" animBg="1"/>
      <p:bldP spid="24" grpId="0" animBg="1"/>
      <p:bldP spid="25" grpId="0" animBg="1"/>
      <p:bldP spid="26" grpId="0" animBg="1"/>
      <p:bldP spid="27" grpId="0"/>
      <p:bldP spid="31" grpId="0"/>
      <p:bldP spid="33" grpId="0"/>
      <p:bldP spid="39" grpId="0"/>
      <p:bldP spid="40" grpId="0"/>
      <p:bldP spid="2" grpId="0"/>
      <p:bldP spid="28" grpId="0" animBg="1"/>
      <p:bldP spid="30" grpId="0" animBg="1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93440" y="2186384"/>
            <a:ext cx="1158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4338" y="2536377"/>
            <a:ext cx="1344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উপসেট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97059" y="5562599"/>
            <a:ext cx="2019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শক্তি সেট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079128" y="340146"/>
            <a:ext cx="940672" cy="25501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5433851" y="837047"/>
            <a:ext cx="457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</a:t>
            </a:r>
          </a:p>
          <a:p>
            <a:endParaRPr lang="en-US" sz="2000" dirty="0" smtClean="0"/>
          </a:p>
          <a:p>
            <a:r>
              <a:rPr lang="en-US" sz="2000" dirty="0"/>
              <a:t>q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/>
              <a:t>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277" y="35750"/>
            <a:ext cx="4724400" cy="29018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68116" y="268014"/>
            <a:ext cx="3352800" cy="21975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458308" y="729269"/>
            <a:ext cx="1676400" cy="113226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62907" y="268014"/>
            <a:ext cx="45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517319" y="359937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907719" y="85281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050227" y="729269"/>
            <a:ext cx="32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570199" y="1182124"/>
            <a:ext cx="35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623971" y="1037479"/>
            <a:ext cx="510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005092" y="1439386"/>
            <a:ext cx="582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637354" y="1871279"/>
            <a:ext cx="483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423338" y="-2918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7010400" y="452680"/>
            <a:ext cx="935421" cy="25303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 flipH="1">
            <a:off x="7249510" y="888082"/>
            <a:ext cx="457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</a:t>
            </a:r>
          </a:p>
          <a:p>
            <a:endParaRPr lang="en-US" sz="2000" dirty="0" smtClean="0"/>
          </a:p>
          <a:p>
            <a:r>
              <a:rPr lang="en-US" sz="2000" dirty="0"/>
              <a:t>q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/>
              <a:t>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10400" y="8117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" name="Right Arrow 1"/>
          <p:cNvSpPr/>
          <p:nvPr/>
        </p:nvSpPr>
        <p:spPr>
          <a:xfrm>
            <a:off x="6185338" y="1615233"/>
            <a:ext cx="672662" cy="884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" y="3302203"/>
            <a:ext cx="4685079" cy="28542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90790" y="6174089"/>
            <a:ext cx="979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লাইট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285956" y="3522824"/>
                <a:ext cx="2112565" cy="18620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5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15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115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956" y="3522824"/>
                <a:ext cx="2112565" cy="186204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4953000" y="4572000"/>
            <a:ext cx="1332956" cy="157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1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0" grpId="0"/>
      <p:bldP spid="26" grpId="0" animBg="1"/>
      <p:bldP spid="28" grpId="0"/>
      <p:bldP spid="11" grpId="0" animBg="1"/>
      <p:bldP spid="13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51" grpId="0" animBg="1"/>
      <p:bldP spid="52" grpId="0"/>
      <p:bldP spid="24" grpId="0"/>
      <p:bldP spid="2" grpId="0" animBg="1"/>
      <p:bldP spid="5" grpId="0"/>
      <p:bldP spid="6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67067" y="2997378"/>
            <a:ext cx="38113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endParaRPr lang="en-US" dirty="0"/>
          </a:p>
          <a:p>
            <a:r>
              <a:rPr lang="en-US" sz="2800" dirty="0"/>
              <a:t>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72201" y="50245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0" y="4998303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3201" y="2965847"/>
            <a:ext cx="342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</a:t>
            </a:r>
            <a:endParaRPr lang="en-US" sz="2000" dirty="0" smtClean="0"/>
          </a:p>
          <a:p>
            <a:endParaRPr lang="en-US" dirty="0"/>
          </a:p>
          <a:p>
            <a:r>
              <a:rPr lang="en-US" sz="2400" dirty="0" smtClean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095082" y="3428265"/>
                <a:ext cx="3818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082" y="3428265"/>
                <a:ext cx="381836" cy="3693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/>
          <p:cNvSpPr/>
          <p:nvPr/>
        </p:nvSpPr>
        <p:spPr>
          <a:xfrm>
            <a:off x="4114733" y="2819400"/>
            <a:ext cx="685800" cy="1630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116087" y="2832538"/>
            <a:ext cx="685800" cy="1630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095617" y="2819400"/>
            <a:ext cx="685800" cy="1630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095617" y="2832538"/>
            <a:ext cx="685800" cy="1630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14733" y="2800948"/>
            <a:ext cx="685800" cy="163041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268069" y="2477814"/>
            <a:ext cx="381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762000"/>
            <a:ext cx="44386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উদাহরণঃ শক্তি সেট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25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 -0.008 0.018 -0.016 0.023 -0.016 c 0.031 0 0.063 0.125 0.063 0.25 c 0 -0.063 0.016 -0.125 0.031 -0.125 c 0.016 0 0.031 0.063 0.031 0.125 c 0 -0.031 0.008 -0.063 0.016 -0.063 c 0.008 0 0.016 0.031 0.016 0.063 c 0 -0.016 0.004 -0.031 0.008 -0.031 c 0.004 0 0.008 0.016 0.008 0.031 c 0 -0.008 0.002 -0.016 0.004 -0.016 c 0.001 0 0.004 0.008 0.004 0.016 c 0 -0.004 0.001 -0.008 0.002 -0.008 c 0 0.001 0.002 0.004 0.002 0.008 c 0 -0.002 0 -0.004 0.001 -0.004 c 0 0.001 0.001 0.002 0.001 0.004 c 0 -0.001 0 -0.002 0 -0.003 c 0.001 0 0.001 0.001 0.001 0.002 c 0.001 0 0.001 -0.001 0.001 -0.002 c 0.001 0 0.001 0.001 0.001 0.002 E" pathEditMode="relative" ptsTypes="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 -0.008 -0.018 -0.016 -0.023 -0.016 c -0.031 0 -0.063 0.125 -0.063 0.25 c 0 -0.063 -0.016 -0.125 -0.031 -0.125 c -0.016 0 -0.031 0.063 -0.031 0.125 c 0 -0.031 -0.008 -0.063 -0.016 -0.063 c -0.008 0 -0.016 0.031 -0.016 0.063 c 0 -0.016 -0.004 -0.031 -0.008 -0.031 c -0.004 0 -0.008 0.016 -0.008 0.031 c 0 -0.008 -0.002 -0.016 -0.004 -0.016 c -0.001 0 -0.004 0.008 -0.004 0.016 c 0 -0.004 -0.001 -0.008 -0.002 -0.008 c 0 -0.001 -0.002 0.004 -0.002 0.008 c 0 -0.002 0 -0.004 -0.001 -0.004 c 0 0.001 -0.001 0.002 -0.001 0.004 c 0 -0.001 0 -0.002 0 -0.003 c -0.001 0 -0.001 0.001 -0.001 0.002 c -0.001 0 -0.001 -0.001 -0.001 -0.002 c -0.001 0 -0.001 0.001 -0.001 0.002 E" pathEditMode="relative" ptsTypes="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  <p:bldP spid="11" grpId="0"/>
      <p:bldP spid="14" grpId="0" animBg="1"/>
      <p:bldP spid="15" grpId="0" animBg="1"/>
      <p:bldP spid="16" grpId="0" animBg="1"/>
      <p:bldP spid="17" grpId="0" animBg="1"/>
      <p:bldP spid="17" grpId="1" animBg="1"/>
      <p:bldP spid="18" grpId="0" animBg="1"/>
      <p:bldP spid="19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413" y="16092"/>
            <a:ext cx="4724400" cy="281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630216" y="745252"/>
            <a:ext cx="1676400" cy="1676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16116" y="51991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U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58816" y="96924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2477" y="82769"/>
                <a:ext cx="21808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a:rPr lang="en-US" sz="2400" b="0" i="0" smtClean="0">
                            <a:latin typeface="Cambria Math"/>
                          </a:rPr>
                          <m:t>/</m:t>
                        </m:r>
                      </m:sup>
                    </m:sSup>
                  </m:oMath>
                </a14:m>
                <a:r>
                  <a:rPr lang="en-US" sz="28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/>
                          </a:rPr>
                          <m:t>c</m:t>
                        </m:r>
                      </m:sup>
                    </m:sSup>
                  </m:oMath>
                </a14:m>
                <a:r>
                  <a:rPr lang="en-US" sz="2800" dirty="0" smtClean="0"/>
                  <a:t>=U-A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77" y="82769"/>
                <a:ext cx="2180897" cy="523220"/>
              </a:xfrm>
              <a:prstGeom prst="rect">
                <a:avLst/>
              </a:prstGeom>
              <a:blipFill rotWithShape="1">
                <a:blip r:embed="rId2"/>
                <a:stretch>
                  <a:fillRect t="-10588" b="-3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10" y="2091292"/>
            <a:ext cx="1706563" cy="74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val 11"/>
          <p:cNvSpPr/>
          <p:nvPr/>
        </p:nvSpPr>
        <p:spPr>
          <a:xfrm>
            <a:off x="6093370" y="545809"/>
            <a:ext cx="685800" cy="62487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194736" y="583487"/>
            <a:ext cx="685800" cy="6248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382610" y="-2495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324600" y="863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446575" y="1900902"/>
            <a:ext cx="685800" cy="62487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200692" y="1900902"/>
            <a:ext cx="685800" cy="6248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034248" y="1900902"/>
            <a:ext cx="685800" cy="62487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256482" y="1922832"/>
            <a:ext cx="685800" cy="62487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382610" y="2635437"/>
            <a:ext cx="1208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(A,B)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00" y="2635436"/>
            <a:ext cx="113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(B,A)</a:t>
            </a:r>
            <a:endParaRPr lang="en-US" dirty="0"/>
          </a:p>
        </p:txBody>
      </p:sp>
      <p:sp>
        <p:nvSpPr>
          <p:cNvPr id="1024" name="TextBox 1023"/>
          <p:cNvSpPr txBox="1"/>
          <p:nvPr/>
        </p:nvSpPr>
        <p:spPr>
          <a:xfrm>
            <a:off x="7086600" y="745252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ক্রমজোড়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5" name="TextBox 1024"/>
          <p:cNvSpPr txBox="1"/>
          <p:nvPr/>
        </p:nvSpPr>
        <p:spPr>
          <a:xfrm>
            <a:off x="354714" y="6180080"/>
            <a:ext cx="2204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কার্তেসীয় গুণজ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8" name="Oval 1027"/>
          <p:cNvSpPr/>
          <p:nvPr/>
        </p:nvSpPr>
        <p:spPr>
          <a:xfrm>
            <a:off x="1430091" y="3810000"/>
            <a:ext cx="735723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86407" y="3788979"/>
            <a:ext cx="735723" cy="2286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TextBox 1028"/>
          <p:cNvSpPr txBox="1"/>
          <p:nvPr/>
        </p:nvSpPr>
        <p:spPr>
          <a:xfrm>
            <a:off x="457200" y="3281768"/>
            <a:ext cx="564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1563467" y="3295554"/>
            <a:ext cx="564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</a:t>
            </a:r>
            <a:endParaRPr lang="en-US" dirty="0"/>
          </a:p>
        </p:txBody>
      </p:sp>
      <p:sp>
        <p:nvSpPr>
          <p:cNvPr id="1030" name="TextBox 1029"/>
          <p:cNvSpPr txBox="1"/>
          <p:nvPr/>
        </p:nvSpPr>
        <p:spPr>
          <a:xfrm>
            <a:off x="497980" y="4009684"/>
            <a:ext cx="445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endParaRPr lang="en-US" dirty="0"/>
          </a:p>
          <a:p>
            <a:r>
              <a:rPr lang="en-US" sz="2800" dirty="0"/>
              <a:t>2</a:t>
            </a:r>
            <a:endParaRPr lang="en-US" sz="2800" dirty="0" smtClean="0"/>
          </a:p>
          <a:p>
            <a:endParaRPr lang="en-US" dirty="0"/>
          </a:p>
          <a:p>
            <a:r>
              <a:rPr lang="en-US" sz="2800" dirty="0" smtClean="0"/>
              <a:t>3</a:t>
            </a:r>
            <a:endParaRPr lang="en-US" dirty="0"/>
          </a:p>
        </p:txBody>
      </p:sp>
      <p:sp>
        <p:nvSpPr>
          <p:cNvPr id="1031" name="TextBox 1030"/>
          <p:cNvSpPr txBox="1"/>
          <p:nvPr/>
        </p:nvSpPr>
        <p:spPr>
          <a:xfrm>
            <a:off x="1590949" y="4198876"/>
            <a:ext cx="219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</a:t>
            </a:r>
            <a:endParaRPr lang="en-US" sz="3200" dirty="0" smtClean="0"/>
          </a:p>
          <a:p>
            <a:endParaRPr lang="en-US" dirty="0"/>
          </a:p>
          <a:p>
            <a:r>
              <a:rPr lang="en-US" sz="3600" dirty="0" smtClean="0"/>
              <a:t>b</a:t>
            </a:r>
            <a:endParaRPr lang="en-US" sz="3600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739665" y="4198876"/>
            <a:ext cx="823802" cy="3731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39665" y="4385438"/>
            <a:ext cx="851284" cy="872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39665" y="4724400"/>
            <a:ext cx="823802" cy="2075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39665" y="4979180"/>
            <a:ext cx="823802" cy="3206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739665" y="4724400"/>
            <a:ext cx="961011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39665" y="5486400"/>
            <a:ext cx="851284" cy="1898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100556" y="4724400"/>
            <a:ext cx="861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(1,a)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3962400" y="4724400"/>
            <a:ext cx="1232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,(1,b)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763813" y="4724400"/>
            <a:ext cx="1329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,(2,a)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545511" y="4742787"/>
            <a:ext cx="1284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,(2,b)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6436270" y="4729660"/>
            <a:ext cx="1353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,(3,a)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7208763" y="4737535"/>
            <a:ext cx="991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,(3,b)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2835174" y="466395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{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8016359" y="4653460"/>
            <a:ext cx="569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4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  <p:bldP spid="12" grpId="0" animBg="1"/>
      <p:bldP spid="15" grpId="0" animBg="1"/>
      <p:bldP spid="13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1024" grpId="0"/>
      <p:bldP spid="1025" grpId="0"/>
      <p:bldP spid="1028" grpId="0" animBg="1"/>
      <p:bldP spid="37" grpId="0" animBg="1"/>
      <p:bldP spid="1029" grpId="0"/>
      <p:bldP spid="39" grpId="0"/>
      <p:bldP spid="1030" grpId="0"/>
      <p:bldP spid="1031" grpId="0"/>
      <p:bldP spid="31" grpId="0"/>
      <p:bldP spid="33" grpId="0"/>
      <p:bldP spid="34" grpId="0"/>
      <p:bldP spid="35" grpId="0"/>
      <p:bldP spid="36" grpId="0"/>
      <p:bldP spid="38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সংযোগ সেট ও ছেদ সেট এর মধ্যে পার্থক্য কর।</a:t>
            </a:r>
          </a:p>
          <a:p>
            <a:pPr marL="571500" indent="-571500">
              <a:buFont typeface="+mj-lt"/>
              <a:buAutoNum type="romanUcPeriod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অন্তর সেট ও পূরক সেট এর পার্থক্য কর।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4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71500" indent="-571500">
                  <a:buFont typeface="+mj-lt"/>
                  <a:buAutoNum type="romanUcPeriod"/>
                </a:pP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সেট কি?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যদি</a:t>
                </a:r>
                <a:r>
                  <a:rPr lang="en-US" dirty="0" smtClean="0"/>
                  <a:t>A</a:t>
                </a:r>
                <a:r>
                  <a:rPr lang="bn-BD" dirty="0" smtClean="0"/>
                  <a:t>={</a:t>
                </a:r>
                <a:r>
                  <a:rPr lang="en-US" dirty="0" smtClean="0"/>
                  <a:t>1,2,3</a:t>
                </a:r>
                <a:r>
                  <a:rPr lang="bn-BD" dirty="0" smtClean="0"/>
                  <a:t>} ও </a:t>
                </a:r>
                <a:r>
                  <a:rPr lang="en-US" dirty="0" smtClean="0"/>
                  <a:t>B={3,4,5}</a:t>
                </a:r>
                <a:r>
                  <a:rPr lang="bn-BD" dirty="0" smtClean="0"/>
                  <a:t> </a:t>
                </a: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হয় তাহলে </a:t>
                </a:r>
                <a:r>
                  <a:rPr lang="en-US" dirty="0" smtClean="0"/>
                  <a:t>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dirty="0" smtClean="0"/>
                  <a:t>B</a:t>
                </a:r>
                <a:r>
                  <a:rPr lang="bn-BD" dirty="0" smtClean="0"/>
                  <a:t>,</a:t>
                </a:r>
                <a:r>
                  <a:rPr lang="en-US" dirty="0" smtClean="0"/>
                  <a:t>A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dirty="0" smtClean="0"/>
                  <a:t>B</a:t>
                </a:r>
                <a:r>
                  <a:rPr lang="bn-BD" dirty="0" smtClean="0"/>
                  <a:t> </a:t>
                </a:r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কি হবে?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4000" b="0" i="1" smtClean="0">
                        <a:latin typeface="Cambria Math"/>
                        <a:cs typeface="NikoshBAN" pitchFamily="2" charset="0"/>
                      </a:rPr>
                      <m:t>যদি</m:t>
                    </m:r>
                    <m:r>
                      <a:rPr lang="bn-BD" sz="40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BD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U</a:t>
                </a:r>
                <a:r>
                  <a:rPr lang="en-US" dirty="0" smtClean="0">
                    <a:cs typeface="NikoshBAN" pitchFamily="2" charset="0"/>
                  </a:rPr>
                  <a:t>=</a:t>
                </a:r>
                <a:r>
                  <a:rPr lang="en-US" sz="4000" dirty="0" smtClean="0">
                    <a:cs typeface="NikoshBAN" pitchFamily="2" charset="0"/>
                  </a:rPr>
                  <a:t>{</a:t>
                </a:r>
                <a:r>
                  <a:rPr lang="en-US" sz="4000" dirty="0" smtClean="0">
                    <a:cs typeface="NikoshBAN" pitchFamily="2" charset="0"/>
                  </a:rPr>
                  <a:t>1,2,3,4,5,6,7,8,9</a:t>
                </a:r>
                <a:r>
                  <a:rPr lang="en-US" sz="4000" dirty="0" smtClean="0">
                    <a:cs typeface="NikoshBAN" pitchFamily="2" charset="0"/>
                  </a:rPr>
                  <a:t>}</a:t>
                </a:r>
                <a:r>
                  <a:rPr lang="en-US" dirty="0" smtClean="0">
                    <a:cs typeface="NikoshBAN" pitchFamily="2" charset="0"/>
                  </a:rPr>
                  <a:t> </a:t>
                </a:r>
                <a:r>
                  <a:rPr lang="en-US" sz="4000" dirty="0" smtClean="0">
                    <a:cs typeface="NikoshBAN" pitchFamily="2" charset="0"/>
                  </a:rPr>
                  <a:t>A={2,3,4,5}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000" b="0" i="0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4000" b="0" i="0" smtClean="0">
                            <a:latin typeface="Cambria Math"/>
                            <a:cs typeface="NikoshBAN" pitchFamily="2" charset="0"/>
                          </a:rPr>
                          <m:t>হয়</m:t>
                        </m:r>
                        <m:r>
                          <a:rPr lang="bn-BD" sz="4000" b="0" i="0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4000" b="0" i="0" smtClean="0">
                            <a:latin typeface="Cambria Math"/>
                            <a:cs typeface="NikoshBAN" pitchFamily="2" charset="0"/>
                          </a:rPr>
                          <m:t>তাহলে</m:t>
                        </m:r>
                        <m:r>
                          <a:rPr lang="bn-BD" sz="4000" b="0" i="0" smtClean="0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US" sz="4000" b="0" i="0" smtClean="0">
                            <a:latin typeface="Cambria Math"/>
                            <a:cs typeface="NikoshBAN" pitchFamily="2" charset="0"/>
                          </a:rPr>
                          <m:t>A</m:t>
                        </m:r>
                      </m:e>
                      <m:sup>
                        <m:r>
                          <a:rPr lang="en-US" sz="4000" b="0" i="0" smtClean="0">
                            <a:latin typeface="Cambria Math"/>
                            <a:cs typeface="NikoshBAN" pitchFamily="2" charset="0"/>
                          </a:rPr>
                          <m:t>/</m:t>
                        </m:r>
                      </m:sup>
                    </m:sSup>
                  </m:oMath>
                </a14:m>
                <a:r>
                  <a:rPr lang="bn-BD" sz="4000" dirty="0" smtClean="0">
                    <a:cs typeface="NikoshBAN" pitchFamily="2" charset="0"/>
                  </a:rPr>
                  <a:t> নির্ণয় ।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778" t="-1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999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Assignment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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:r>
                  <a:rPr lang="bn-BD" sz="2800" dirty="0" smtClean="0">
                    <a:cs typeface="NikoshBAN" pitchFamily="2" charset="0"/>
                  </a:rPr>
                  <a:t>=</a:t>
                </a:r>
                <a:r>
                  <a:rPr lang="bn-BD" sz="4000" dirty="0" smtClean="0">
                    <a:cs typeface="NikoshBAN" pitchFamily="2" charset="0"/>
                  </a:rPr>
                  <a:t>{</a:t>
                </a:r>
                <a:r>
                  <a:rPr lang="en-US" sz="4000" dirty="0" smtClean="0">
                    <a:cs typeface="NikoshBAN" pitchFamily="2" charset="0"/>
                  </a:rPr>
                  <a:t>1,2,3,4</a:t>
                </a:r>
                <a:r>
                  <a:rPr lang="bn-BD" sz="4000" dirty="0" smtClean="0">
                    <a:cs typeface="NikoshBAN" pitchFamily="2" charset="0"/>
                  </a:rPr>
                  <a:t>}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B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{</a:t>
                </a:r>
                <a:r>
                  <a:rPr lang="en-US" sz="4000" dirty="0" smtClean="0">
                    <a:cs typeface="NikoshBAN" pitchFamily="2" charset="0"/>
                  </a:rPr>
                  <a:t>2,4,6,8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},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bn-BD" sz="2400" dirty="0" smtClean="0">
                    <a:cs typeface="NikoshBAN" pitchFamily="2" charset="0"/>
                  </a:rPr>
                  <a:t>=</a:t>
                </a:r>
                <a:r>
                  <a:rPr lang="bn-BD" sz="4000" dirty="0" smtClean="0">
                    <a:cs typeface="NikoshBAN" pitchFamily="2" charset="0"/>
                  </a:rPr>
                  <a:t>{</a:t>
                </a:r>
                <a:r>
                  <a:rPr lang="en-US" sz="4000" dirty="0" smtClean="0">
                    <a:cs typeface="NikoshBAN" pitchFamily="2" charset="0"/>
                  </a:rPr>
                  <a:t>3,4,5,6</a:t>
                </a:r>
                <a:r>
                  <a:rPr lang="bn-BD" sz="4000" dirty="0" smtClean="0">
                    <a:cs typeface="NikoshBAN" pitchFamily="2" charset="0"/>
                  </a:rPr>
                  <a:t>}</a:t>
                </a:r>
                <a:r>
                  <a:rPr lang="bn-BD" sz="48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br>
                  <a:rPr lang="bn-BD" sz="4800" dirty="0" smtClean="0">
                    <a:latin typeface="NikoshBAN" pitchFamily="2" charset="0"/>
                    <a:cs typeface="NikoshBAN" pitchFamily="2" charset="0"/>
                  </a:rPr>
                </a:br>
                <a:r>
                  <a:rPr lang="bn-BD" sz="4800" dirty="0" smtClean="0"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হলে দেখাও যে </a:t>
                </a:r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3600" b="0" i="1" smtClean="0">
                        <a:latin typeface="Cambria Math"/>
                        <a:ea typeface="Cambria Math"/>
                      </a:rPr>
                      <m:t>(</m:t>
                    </m:r>
                  </m:oMath>
                </a14:m>
                <a:r>
                  <a:rPr lang="en-US" sz="3600" dirty="0" smtClean="0"/>
                  <a:t>B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 smtClean="0"/>
                  <a:t>C</a:t>
                </a:r>
                <a:r>
                  <a:rPr lang="en-US" sz="3600" dirty="0" smtClean="0"/>
                  <a:t>)=(</a:t>
                </a:r>
                <a:r>
                  <a:rPr lang="en-US" sz="3600" dirty="0" smtClean="0"/>
                  <a:t>A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 smtClean="0"/>
                  <a:t>B)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3600" dirty="0" smtClean="0"/>
                  <a:t>C)</a:t>
                </a:r>
                <a:endParaRPr lang="bn-BD" sz="3600" dirty="0" smtClean="0"/>
              </a:p>
              <a:p>
                <a:pPr marL="0" indent="0">
                  <a:buNone/>
                </a:pPr>
                <a:endParaRPr lang="bn-BD" sz="3600" dirty="0"/>
              </a:p>
              <a:p>
                <a:pPr marL="0" indent="0">
                  <a:buNone/>
                </a:pPr>
                <a:r>
                  <a:rPr lang="en-US" dirty="0" smtClean="0">
                    <a:sym typeface="Wingdings 2"/>
                  </a:rPr>
                  <a:t></a:t>
                </a:r>
                <a:r>
                  <a:rPr lang="bn-BD" sz="2400" b="1" dirty="0" smtClean="0">
                    <a:sym typeface="Wingdings 2"/>
                  </a:rPr>
                  <a:t>(</a:t>
                </a:r>
                <a:r>
                  <a:rPr lang="en-US" sz="4400" dirty="0" smtClean="0">
                    <a:sym typeface="Wingdings 2"/>
                  </a:rPr>
                  <a:t>x+y,</a:t>
                </a:r>
                <a:r>
                  <a:rPr lang="en-US" sz="4000" dirty="0" smtClean="0">
                    <a:sym typeface="Wingdings 2"/>
                  </a:rPr>
                  <a:t>1</a:t>
                </a:r>
                <a:r>
                  <a:rPr lang="bn-BD" sz="40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) এবং (</a:t>
                </a:r>
                <a:r>
                  <a:rPr lang="en-US" sz="3600" dirty="0" smtClean="0">
                    <a:sym typeface="Wingdings 2"/>
                  </a:rPr>
                  <a:t>3</a:t>
                </a:r>
                <a:r>
                  <a:rPr lang="en-US" dirty="0" smtClean="0">
                    <a:sym typeface="Wingdings 2"/>
                  </a:rPr>
                  <a:t>,</a:t>
                </a:r>
                <a:r>
                  <a:rPr lang="en-US" sz="4400" dirty="0" smtClean="0">
                    <a:sym typeface="Wingdings 2"/>
                  </a:rPr>
                  <a:t>x-y</a:t>
                </a:r>
                <a:r>
                  <a:rPr lang="bn-BD" sz="2400" b="1" dirty="0" smtClean="0">
                    <a:sym typeface="Wingdings 2"/>
                  </a:rPr>
                  <a:t>)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ক্রমজোড় দুটি সমান হলে </a:t>
                </a:r>
                <a:r>
                  <a:rPr lang="en-US" sz="3600" dirty="0" smtClean="0">
                    <a:cs typeface="NikoshBAN" pitchFamily="2" charset="0"/>
                    <a:sym typeface="Wingdings 2"/>
                  </a:rPr>
                  <a:t>x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এবং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y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  <a:sym typeface="Wingdings 2"/>
                  </a:rPr>
                  <a:t> এর মান নির্ণয় কর।</a:t>
                </a:r>
                <a:endParaRPr lang="en-US" sz="1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3333" t="-3100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354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69642"/>
            <a:ext cx="9144000" cy="11167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6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1778</TotalTime>
  <Words>318</Words>
  <Application>Microsoft Office PowerPoint</Application>
  <PresentationFormat>On-screen Show (4:3)</PresentationFormat>
  <Paragraphs>119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Flow</vt:lpstr>
      <vt:lpstr>PowerPoint Presentation</vt:lpstr>
      <vt:lpstr>পরিচিতি</vt:lpstr>
      <vt:lpstr>PowerPoint Presentation</vt:lpstr>
      <vt:lpstr>পাঠ ঘোষণাঃ   সেট</vt:lpstr>
      <vt:lpstr>এই পাঠ শেষে শিক্ষারীরা যা বলতে পারবে......</vt:lpstr>
      <vt:lpstr>PowerPoint Presentation</vt:lpstr>
      <vt:lpstr>টুপি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মূল্যায়ন</vt:lpstr>
      <vt:lpstr>Assignment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177</cp:revision>
  <dcterms:created xsi:type="dcterms:W3CDTF">2006-08-16T00:00:00Z</dcterms:created>
  <dcterms:modified xsi:type="dcterms:W3CDTF">2013-06-29T10:48:03Z</dcterms:modified>
</cp:coreProperties>
</file>