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8" r:id="rId2"/>
    <p:sldId id="287" r:id="rId3"/>
    <p:sldId id="272" r:id="rId4"/>
    <p:sldId id="289" r:id="rId5"/>
    <p:sldId id="273" r:id="rId6"/>
    <p:sldId id="275" r:id="rId7"/>
    <p:sldId id="270" r:id="rId8"/>
    <p:sldId id="271" r:id="rId9"/>
    <p:sldId id="260" r:id="rId10"/>
    <p:sldId id="283" r:id="rId11"/>
    <p:sldId id="286" r:id="rId12"/>
    <p:sldId id="282" r:id="rId13"/>
    <p:sldId id="278" r:id="rId14"/>
    <p:sldId id="284" r:id="rId15"/>
    <p:sldId id="276" r:id="rId16"/>
    <p:sldId id="280" r:id="rId17"/>
    <p:sldId id="281" r:id="rId18"/>
    <p:sldId id="277" r:id="rId19"/>
    <p:sldId id="279" r:id="rId20"/>
    <p:sldId id="285" r:id="rId21"/>
    <p:sldId id="264" r:id="rId22"/>
    <p:sldId id="265" r:id="rId23"/>
    <p:sldId id="266" r:id="rId24"/>
    <p:sldId id="2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81705" autoAdjust="0"/>
  </p:normalViewPr>
  <p:slideViewPr>
    <p:cSldViewPr>
      <p:cViewPr varScale="1">
        <p:scale>
          <a:sx n="70" d="100"/>
          <a:sy n="70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E061AF-6BE2-43C2-851B-47425765BCB0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6D9A7B-CD41-4A49-854D-158031DCD594}">
      <dgm:prSet phldrT="[Text]" custT="1"/>
      <dgm:spPr/>
      <dgm:t>
        <a:bodyPr/>
        <a:lstStyle/>
        <a:p>
          <a:r>
            <a:rPr lang="bn-BD" sz="9600" b="1" dirty="0" smtClean="0">
              <a:latin typeface="NikoshBAN" pitchFamily="2" charset="0"/>
              <a:cs typeface="NikoshBAN" pitchFamily="2" charset="0"/>
            </a:rPr>
            <a:t>হিসাব</a:t>
          </a:r>
          <a:endParaRPr lang="en-US" sz="9600" b="1" dirty="0">
            <a:latin typeface="NikoshBAN" pitchFamily="2" charset="0"/>
            <a:cs typeface="NikoshBAN" pitchFamily="2" charset="0"/>
          </a:endParaRPr>
        </a:p>
      </dgm:t>
    </dgm:pt>
    <dgm:pt modelId="{01EC2EB1-EDC7-4DF7-A30B-C55FFF567C94}" type="parTrans" cxnId="{F885051D-8738-4BBB-9731-9BBBBC83E9C9}">
      <dgm:prSet/>
      <dgm:spPr/>
      <dgm:t>
        <a:bodyPr/>
        <a:lstStyle/>
        <a:p>
          <a:endParaRPr lang="en-US"/>
        </a:p>
      </dgm:t>
    </dgm:pt>
    <dgm:pt modelId="{CD7DD400-8DD4-46FC-940B-C2602116C519}" type="sibTrans" cxnId="{F885051D-8738-4BBB-9731-9BBBBC83E9C9}">
      <dgm:prSet/>
      <dgm:spPr/>
      <dgm:t>
        <a:bodyPr/>
        <a:lstStyle/>
        <a:p>
          <a:endParaRPr lang="en-US"/>
        </a:p>
      </dgm:t>
    </dgm:pt>
    <dgm:pt modelId="{3CC249C8-7A03-4D00-BD37-39F4EFF79EF7}">
      <dgm:prSet phldrT="[Text]"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ব্যক্তিবাচক হিসাব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7D56E07E-7F67-40C7-8ECF-8F7AE285302E}" type="parTrans" cxnId="{E172CE1F-EF20-4485-99B1-E4E310BF89A3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66CDB66-EFD3-4A50-9B99-BB6A30805E2D}" type="sibTrans" cxnId="{E172CE1F-EF20-4485-99B1-E4E310BF89A3}">
      <dgm:prSet/>
      <dgm:spPr/>
      <dgm:t>
        <a:bodyPr/>
        <a:lstStyle/>
        <a:p>
          <a:endParaRPr lang="en-US"/>
        </a:p>
      </dgm:t>
    </dgm:pt>
    <dgm:pt modelId="{E34E52B4-FEBD-4EF8-A271-BB7BB5B249B7}">
      <dgm:prSet phldrT="[Text]" custT="1"/>
      <dgm:spPr/>
      <dgm:t>
        <a:bodyPr/>
        <a:lstStyle/>
        <a:p>
          <a:pPr algn="ctr"/>
          <a:r>
            <a:rPr lang="bn-BD" sz="3600" dirty="0" smtClean="0">
              <a:latin typeface="NikoshBAN" pitchFamily="2" charset="0"/>
              <a:cs typeface="NikoshBAN" pitchFamily="2" charset="0"/>
            </a:rPr>
            <a:t>নামিকহিসাব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FDF59A60-345D-45F6-8079-CEB732E95A07}" type="parTrans" cxnId="{B42F80F9-E554-4ECA-8A99-6C275AE26218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E97F171-0AE1-4B38-B5CE-4F6992585E18}" type="sibTrans" cxnId="{B42F80F9-E554-4ECA-8A99-6C275AE26218}">
      <dgm:prSet/>
      <dgm:spPr/>
      <dgm:t>
        <a:bodyPr/>
        <a:lstStyle/>
        <a:p>
          <a:endParaRPr lang="en-US"/>
        </a:p>
      </dgm:t>
    </dgm:pt>
    <dgm:pt modelId="{2455026E-9B4F-4628-80F4-8566A4E7464B}">
      <dgm:prSet phldrT="[Text]" custT="1"/>
      <dgm:spPr/>
      <dgm:t>
        <a:bodyPr/>
        <a:lstStyle/>
        <a:p>
          <a:r>
            <a:rPr lang="bn-BD" sz="3600" dirty="0" smtClean="0">
              <a:latin typeface="NikoshBAN" pitchFamily="2" charset="0"/>
              <a:cs typeface="NikoshBAN" pitchFamily="2" charset="0"/>
            </a:rPr>
            <a:t>সম্পত্তিবাচক </a:t>
          </a:r>
          <a:r>
            <a:rPr lang="bn-BD" sz="3600" dirty="0" smtClean="0">
              <a:latin typeface="NikoshBAN" pitchFamily="2" charset="0"/>
              <a:cs typeface="NikoshBAN" pitchFamily="2" charset="0"/>
            </a:rPr>
            <a:t>হিসাব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25AA947B-D1BD-453C-A05B-F32926A60CD3}" type="parTrans" cxnId="{A7670AA5-E6CC-4801-A110-05F4C6EBE122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6EC10FC-C8DC-4C30-8411-6799D696D0F8}" type="sibTrans" cxnId="{A7670AA5-E6CC-4801-A110-05F4C6EBE122}">
      <dgm:prSet/>
      <dgm:spPr/>
      <dgm:t>
        <a:bodyPr/>
        <a:lstStyle/>
        <a:p>
          <a:endParaRPr lang="en-US"/>
        </a:p>
      </dgm:t>
    </dgm:pt>
    <dgm:pt modelId="{EB2E43D7-1A72-49EA-8760-CD5E4642A46B}" type="pres">
      <dgm:prSet presAssocID="{EEE061AF-6BE2-43C2-851B-47425765BCB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20A08BF-05B0-42F2-AAFD-09C65D665ECC}" type="pres">
      <dgm:prSet presAssocID="{F66D9A7B-CD41-4A49-854D-158031DCD594}" presName="singleCycle" presStyleCnt="0"/>
      <dgm:spPr/>
    </dgm:pt>
    <dgm:pt modelId="{EF6F98BB-AF23-444D-9707-AFC404711BF5}" type="pres">
      <dgm:prSet presAssocID="{F66D9A7B-CD41-4A49-854D-158031DCD594}" presName="singleCenter" presStyleLbl="node1" presStyleIdx="0" presStyleCnt="4" custScaleX="181483" custLinFactNeighborX="6689" custLinFactNeighborY="-948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DD742902-3DD8-40B1-A570-39831EB31014}" type="pres">
      <dgm:prSet presAssocID="{7D56E07E-7F67-40C7-8ECF-8F7AE285302E}" presName="Name56" presStyleLbl="parChTrans1D2" presStyleIdx="0" presStyleCnt="3"/>
      <dgm:spPr/>
      <dgm:t>
        <a:bodyPr/>
        <a:lstStyle/>
        <a:p>
          <a:endParaRPr lang="en-US"/>
        </a:p>
      </dgm:t>
    </dgm:pt>
    <dgm:pt modelId="{D526C464-B34F-466F-AD02-2611591D3CD0}" type="pres">
      <dgm:prSet presAssocID="{3CC249C8-7A03-4D00-BD37-39F4EFF79EF7}" presName="text0" presStyleLbl="node1" presStyleIdx="1" presStyleCnt="4" custScaleX="288832" custScaleY="76894" custRadScaleRad="102524" custRadScaleInc="9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6167CE-C969-40CC-B90B-F5F4427725B5}" type="pres">
      <dgm:prSet presAssocID="{FDF59A60-345D-45F6-8079-CEB732E95A07}" presName="Name56" presStyleLbl="parChTrans1D2" presStyleIdx="1" presStyleCnt="3"/>
      <dgm:spPr/>
      <dgm:t>
        <a:bodyPr/>
        <a:lstStyle/>
        <a:p>
          <a:endParaRPr lang="en-US"/>
        </a:p>
      </dgm:t>
    </dgm:pt>
    <dgm:pt modelId="{3FA55FE0-5AC4-4293-A5CE-4D1A48E2A1F7}" type="pres">
      <dgm:prSet presAssocID="{E34E52B4-FEBD-4EF8-A271-BB7BB5B249B7}" presName="text0" presStyleLbl="node1" presStyleIdx="2" presStyleCnt="4" custScaleX="275038" custScaleY="76893" custRadScaleRad="102710" custRadScaleInc="174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9851BE-5D15-4365-9A6B-5F7EC4D7D4A0}" type="pres">
      <dgm:prSet presAssocID="{25AA947B-D1BD-453C-A05B-F32926A60CD3}" presName="Name56" presStyleLbl="parChTrans1D2" presStyleIdx="2" presStyleCnt="3"/>
      <dgm:spPr/>
      <dgm:t>
        <a:bodyPr/>
        <a:lstStyle/>
        <a:p>
          <a:endParaRPr lang="en-US"/>
        </a:p>
      </dgm:t>
    </dgm:pt>
    <dgm:pt modelId="{A6262E0D-A410-406B-AA40-DD3AF60BC5FA}" type="pres">
      <dgm:prSet presAssocID="{2455026E-9B4F-4628-80F4-8566A4E7464B}" presName="text0" presStyleLbl="node1" presStyleIdx="3" presStyleCnt="4" custAng="10800000" custFlipVert="1" custScaleX="241045" custScaleY="67911" custRadScaleRad="97452" custRadScaleInc="-160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72CE1F-EF20-4485-99B1-E4E310BF89A3}" srcId="{F66D9A7B-CD41-4A49-854D-158031DCD594}" destId="{3CC249C8-7A03-4D00-BD37-39F4EFF79EF7}" srcOrd="0" destOrd="0" parTransId="{7D56E07E-7F67-40C7-8ECF-8F7AE285302E}" sibTransId="{966CDB66-EFD3-4A50-9B99-BB6A30805E2D}"/>
    <dgm:cxn modelId="{8A8F499A-6ABD-4B5D-BBD3-566E7F58420E}" type="presOf" srcId="{E34E52B4-FEBD-4EF8-A271-BB7BB5B249B7}" destId="{3FA55FE0-5AC4-4293-A5CE-4D1A48E2A1F7}" srcOrd="0" destOrd="0" presId="urn:microsoft.com/office/officeart/2008/layout/RadialCluster"/>
    <dgm:cxn modelId="{B42F80F9-E554-4ECA-8A99-6C275AE26218}" srcId="{F66D9A7B-CD41-4A49-854D-158031DCD594}" destId="{E34E52B4-FEBD-4EF8-A271-BB7BB5B249B7}" srcOrd="1" destOrd="0" parTransId="{FDF59A60-345D-45F6-8079-CEB732E95A07}" sibTransId="{3E97F171-0AE1-4B38-B5CE-4F6992585E18}"/>
    <dgm:cxn modelId="{91FC5DD2-ED0A-4302-B3D5-D8A65B70B6F5}" type="presOf" srcId="{7D56E07E-7F67-40C7-8ECF-8F7AE285302E}" destId="{DD742902-3DD8-40B1-A570-39831EB31014}" srcOrd="0" destOrd="0" presId="urn:microsoft.com/office/officeart/2008/layout/RadialCluster"/>
    <dgm:cxn modelId="{E6DE3325-5C35-45AF-86CF-B185FF43695F}" type="presOf" srcId="{25AA947B-D1BD-453C-A05B-F32926A60CD3}" destId="{B29851BE-5D15-4365-9A6B-5F7EC4D7D4A0}" srcOrd="0" destOrd="0" presId="urn:microsoft.com/office/officeart/2008/layout/RadialCluster"/>
    <dgm:cxn modelId="{EF937E6E-99AE-4EC5-8715-56C7AEEC86CB}" type="presOf" srcId="{3CC249C8-7A03-4D00-BD37-39F4EFF79EF7}" destId="{D526C464-B34F-466F-AD02-2611591D3CD0}" srcOrd="0" destOrd="0" presId="urn:microsoft.com/office/officeart/2008/layout/RadialCluster"/>
    <dgm:cxn modelId="{1F1D6F84-DF68-4196-9D92-A3D3E3B4541A}" type="presOf" srcId="{FDF59A60-345D-45F6-8079-CEB732E95A07}" destId="{F56167CE-C969-40CC-B90B-F5F4427725B5}" srcOrd="0" destOrd="0" presId="urn:microsoft.com/office/officeart/2008/layout/RadialCluster"/>
    <dgm:cxn modelId="{F76EF984-581F-4AA7-AA30-DA037706CDBD}" type="presOf" srcId="{F66D9A7B-CD41-4A49-854D-158031DCD594}" destId="{EF6F98BB-AF23-444D-9707-AFC404711BF5}" srcOrd="0" destOrd="0" presId="urn:microsoft.com/office/officeart/2008/layout/RadialCluster"/>
    <dgm:cxn modelId="{F885051D-8738-4BBB-9731-9BBBBC83E9C9}" srcId="{EEE061AF-6BE2-43C2-851B-47425765BCB0}" destId="{F66D9A7B-CD41-4A49-854D-158031DCD594}" srcOrd="0" destOrd="0" parTransId="{01EC2EB1-EDC7-4DF7-A30B-C55FFF567C94}" sibTransId="{CD7DD400-8DD4-46FC-940B-C2602116C519}"/>
    <dgm:cxn modelId="{3EAA97DD-7CF1-4EE1-BC6A-0C7BB2F1E26A}" type="presOf" srcId="{EEE061AF-6BE2-43C2-851B-47425765BCB0}" destId="{EB2E43D7-1A72-49EA-8760-CD5E4642A46B}" srcOrd="0" destOrd="0" presId="urn:microsoft.com/office/officeart/2008/layout/RadialCluster"/>
    <dgm:cxn modelId="{216BFA1E-05D7-4686-BDFA-5D7629C9CBBA}" type="presOf" srcId="{2455026E-9B4F-4628-80F4-8566A4E7464B}" destId="{A6262E0D-A410-406B-AA40-DD3AF60BC5FA}" srcOrd="0" destOrd="0" presId="urn:microsoft.com/office/officeart/2008/layout/RadialCluster"/>
    <dgm:cxn modelId="{A7670AA5-E6CC-4801-A110-05F4C6EBE122}" srcId="{F66D9A7B-CD41-4A49-854D-158031DCD594}" destId="{2455026E-9B4F-4628-80F4-8566A4E7464B}" srcOrd="2" destOrd="0" parTransId="{25AA947B-D1BD-453C-A05B-F32926A60CD3}" sibTransId="{06EC10FC-C8DC-4C30-8411-6799D696D0F8}"/>
    <dgm:cxn modelId="{FF5BF669-242E-4B85-89CE-B38E584A60FD}" type="presParOf" srcId="{EB2E43D7-1A72-49EA-8760-CD5E4642A46B}" destId="{D20A08BF-05B0-42F2-AAFD-09C65D665ECC}" srcOrd="0" destOrd="0" presId="urn:microsoft.com/office/officeart/2008/layout/RadialCluster"/>
    <dgm:cxn modelId="{91CB63B1-943F-4A7F-8801-576EC13D2B25}" type="presParOf" srcId="{D20A08BF-05B0-42F2-AAFD-09C65D665ECC}" destId="{EF6F98BB-AF23-444D-9707-AFC404711BF5}" srcOrd="0" destOrd="0" presId="urn:microsoft.com/office/officeart/2008/layout/RadialCluster"/>
    <dgm:cxn modelId="{6D1F4E82-E494-4FDD-83BC-649638736926}" type="presParOf" srcId="{D20A08BF-05B0-42F2-AAFD-09C65D665ECC}" destId="{DD742902-3DD8-40B1-A570-39831EB31014}" srcOrd="1" destOrd="0" presId="urn:microsoft.com/office/officeart/2008/layout/RadialCluster"/>
    <dgm:cxn modelId="{2A0C99C8-01EF-4AD6-AD56-27D86CFFD9C8}" type="presParOf" srcId="{D20A08BF-05B0-42F2-AAFD-09C65D665ECC}" destId="{D526C464-B34F-466F-AD02-2611591D3CD0}" srcOrd="2" destOrd="0" presId="urn:microsoft.com/office/officeart/2008/layout/RadialCluster"/>
    <dgm:cxn modelId="{CAE61D02-75C7-48B6-A716-B869DB1B66E0}" type="presParOf" srcId="{D20A08BF-05B0-42F2-AAFD-09C65D665ECC}" destId="{F56167CE-C969-40CC-B90B-F5F4427725B5}" srcOrd="3" destOrd="0" presId="urn:microsoft.com/office/officeart/2008/layout/RadialCluster"/>
    <dgm:cxn modelId="{04A2D5DE-2515-43DF-9C7E-C7A2DC24E62E}" type="presParOf" srcId="{D20A08BF-05B0-42F2-AAFD-09C65D665ECC}" destId="{3FA55FE0-5AC4-4293-A5CE-4D1A48E2A1F7}" srcOrd="4" destOrd="0" presId="urn:microsoft.com/office/officeart/2008/layout/RadialCluster"/>
    <dgm:cxn modelId="{9231B61B-F294-4CD3-8B75-573130E048CC}" type="presParOf" srcId="{D20A08BF-05B0-42F2-AAFD-09C65D665ECC}" destId="{B29851BE-5D15-4365-9A6B-5F7EC4D7D4A0}" srcOrd="5" destOrd="0" presId="urn:microsoft.com/office/officeart/2008/layout/RadialCluster"/>
    <dgm:cxn modelId="{FED8025A-E9FD-4D15-B27D-2E064B8834A7}" type="presParOf" srcId="{D20A08BF-05B0-42F2-AAFD-09C65D665ECC}" destId="{A6262E0D-A410-406B-AA40-DD3AF60BC5FA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F98BB-AF23-444D-9707-AFC404711BF5}">
      <dsp:nvSpPr>
        <dsp:cNvPr id="0" name=""/>
        <dsp:cNvSpPr/>
      </dsp:nvSpPr>
      <dsp:spPr>
        <a:xfrm>
          <a:off x="3010832" y="2590791"/>
          <a:ext cx="3733831" cy="2057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9600" b="1" kern="1200" dirty="0" smtClean="0">
              <a:latin typeface="NikoshBAN" pitchFamily="2" charset="0"/>
              <a:cs typeface="NikoshBAN" pitchFamily="2" charset="0"/>
            </a:rPr>
            <a:t>হিসাব</a:t>
          </a:r>
          <a:endParaRPr lang="en-US" sz="9600" b="1" kern="1200" dirty="0">
            <a:latin typeface="NikoshBAN" pitchFamily="2" charset="0"/>
            <a:cs typeface="NikoshBAN" pitchFamily="2" charset="0"/>
          </a:endParaRPr>
        </a:p>
      </dsp:txBody>
      <dsp:txXfrm>
        <a:off x="3111266" y="2691225"/>
        <a:ext cx="3532963" cy="1856532"/>
      </dsp:txXfrm>
    </dsp:sp>
    <dsp:sp modelId="{DD742902-3DD8-40B1-A570-39831EB31014}">
      <dsp:nvSpPr>
        <dsp:cNvPr id="0" name=""/>
        <dsp:cNvSpPr/>
      </dsp:nvSpPr>
      <dsp:spPr>
        <a:xfrm rot="16062817">
          <a:off x="4281562" y="2057399"/>
          <a:ext cx="10676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6763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26C464-B34F-466F-AD02-2611591D3CD0}">
      <dsp:nvSpPr>
        <dsp:cNvPr id="0" name=""/>
        <dsp:cNvSpPr/>
      </dsp:nvSpPr>
      <dsp:spPr>
        <a:xfrm>
          <a:off x="2782209" y="464055"/>
          <a:ext cx="3981427" cy="10599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itchFamily="2" charset="0"/>
              <a:cs typeface="NikoshBAN" pitchFamily="2" charset="0"/>
            </a:rPr>
            <a:t>ব্যক্তিবাচক হিসাব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2833952" y="515798"/>
        <a:ext cx="3877941" cy="956465"/>
      </dsp:txXfrm>
    </dsp:sp>
    <dsp:sp modelId="{F56167CE-C969-40CC-B90B-F5F4427725B5}">
      <dsp:nvSpPr>
        <dsp:cNvPr id="0" name=""/>
        <dsp:cNvSpPr/>
      </dsp:nvSpPr>
      <dsp:spPr>
        <a:xfrm rot="3174236">
          <a:off x="5369942" y="5222411"/>
          <a:ext cx="14398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982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55FE0-5AC4-4293-A5CE-4D1A48E2A1F7}">
      <dsp:nvSpPr>
        <dsp:cNvPr id="0" name=""/>
        <dsp:cNvSpPr/>
      </dsp:nvSpPr>
      <dsp:spPr>
        <a:xfrm>
          <a:off x="5029184" y="5796630"/>
          <a:ext cx="3791283" cy="10599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নামিকহিসাব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>
        <a:off x="5080926" y="5848372"/>
        <a:ext cx="3687799" cy="956453"/>
      </dsp:txXfrm>
    </dsp:sp>
    <dsp:sp modelId="{B29851BE-5D15-4365-9A6B-5F7EC4D7D4A0}">
      <dsp:nvSpPr>
        <dsp:cNvPr id="0" name=""/>
        <dsp:cNvSpPr/>
      </dsp:nvSpPr>
      <dsp:spPr>
        <a:xfrm rot="8249233">
          <a:off x="2384437" y="5181592"/>
          <a:ext cx="15786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7868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62E0D-A410-406B-AA40-DD3AF60BC5FA}">
      <dsp:nvSpPr>
        <dsp:cNvPr id="0" name=""/>
        <dsp:cNvSpPr/>
      </dsp:nvSpPr>
      <dsp:spPr>
        <a:xfrm rot="10800000" flipV="1">
          <a:off x="420010" y="5714993"/>
          <a:ext cx="3322704" cy="9361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সম্পত্তিবাচক </a:t>
          </a:r>
          <a:r>
            <a:rPr lang="bn-BD" sz="3600" kern="1200" dirty="0" smtClean="0">
              <a:latin typeface="NikoshBAN" pitchFamily="2" charset="0"/>
              <a:cs typeface="NikoshBAN" pitchFamily="2" charset="0"/>
            </a:rPr>
            <a:t>হিসাব</a:t>
          </a:r>
          <a:endParaRPr lang="en-US" sz="3600" kern="1200" dirty="0">
            <a:latin typeface="NikoshBAN" pitchFamily="2" charset="0"/>
            <a:cs typeface="NikoshBAN" pitchFamily="2" charset="0"/>
          </a:endParaRPr>
        </a:p>
      </dsp:txBody>
      <dsp:txXfrm rot="-10800000">
        <a:off x="465708" y="5760691"/>
        <a:ext cx="3231308" cy="844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36514-6B11-4AB4-AC11-EFCC664DA197}" type="datetimeFigureOut">
              <a:rPr lang="en-US" smtClean="0"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FF94F-246A-4A8B-AC3B-50F30B82E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070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MANIK\flowers-wallpaper-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599"/>
            <a:ext cx="7086600" cy="398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447800" y="4689895"/>
            <a:ext cx="6019800" cy="1862048"/>
            <a:chOff x="1447800" y="4689895"/>
            <a:chExt cx="6019800" cy="1862048"/>
          </a:xfrm>
        </p:grpSpPr>
        <p:sp>
          <p:nvSpPr>
            <p:cNvPr id="4" name="TextBox 3"/>
            <p:cNvSpPr txBox="1"/>
            <p:nvPr/>
          </p:nvSpPr>
          <p:spPr>
            <a:xfrm>
              <a:off x="1447800" y="4689895"/>
              <a:ext cx="6019800" cy="186204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11500" dirty="0" smtClean="0">
                  <a:solidFill>
                    <a:srgbClr val="FFFF00"/>
                  </a:solidFill>
                  <a:latin typeface="AnandapatraEMJ" pitchFamily="2" charset="0"/>
                </a:rPr>
                <a:t> </a:t>
              </a:r>
              <a:endParaRPr lang="en-US" sz="115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705100" y="4967869"/>
              <a:ext cx="3505200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glow" dir="tl">
                  <a:rot lat="0" lon="0" rev="5400000"/>
                </a:lightRig>
              </a:scene3d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/>
              <a:r>
                <a:rPr lang="bn-BD" sz="9600" b="1" cap="none" spc="0" dirty="0" smtClean="0">
                  <a:ln w="11430"/>
                  <a:gradFill>
                    <a:gsLst>
                      <a:gs pos="0">
                        <a:schemeClr val="accent6">
                          <a:tint val="90000"/>
                          <a:satMod val="120000"/>
                        </a:schemeClr>
                      </a:gs>
                      <a:gs pos="25000">
                        <a:schemeClr val="accent6">
                          <a:tint val="93000"/>
                          <a:satMod val="120000"/>
                        </a:schemeClr>
                      </a:gs>
                      <a:gs pos="50000">
                        <a:schemeClr val="accent6">
                          <a:shade val="89000"/>
                          <a:satMod val="110000"/>
                        </a:schemeClr>
                      </a:gs>
                      <a:gs pos="75000">
                        <a:schemeClr val="accent6">
                          <a:tint val="93000"/>
                          <a:satMod val="120000"/>
                        </a:schemeClr>
                      </a:gs>
                      <a:gs pos="100000">
                        <a:schemeClr val="accent6">
                          <a:tint val="90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outerShdw blurRad="80000" dist="40000" dir="5040000" algn="tl">
                      <a:srgbClr val="000000">
                        <a:alpha val="3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9600" b="1" cap="none" spc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209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72906" y="501458"/>
            <a:ext cx="44196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987572"/>
            <a:ext cx="4191000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 রেজাউল করিম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প্রভাষক, হিসাব বিজ্ঞান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মনমথপুর আইডিয়াল ডিগ্রী কলেজ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পার্বতীপুর, দিনাজপুর</a:t>
            </a:r>
          </a:p>
          <a:p>
            <a:pPr algn="ctr"/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838700" y="1967444"/>
            <a:ext cx="4038600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একাদশ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বিষয়ঃ হিসাব বিজ্ঞান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অধ্যায়ঃ পঞ্চম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হিসাব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৬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০ মিনিট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151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C:\Users\Doel-1612i3\Desktop\MANIK\j04068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2694"/>
            <a:ext cx="8077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2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MANIK\6860733771_bdae4f8e59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669878"/>
            <a:ext cx="7466529" cy="498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18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381000" y="608568"/>
            <a:ext cx="7924800" cy="503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7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Users\Doel-1612i3\Desktop\MANIK\supply-chain-management-sala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46563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38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828800"/>
            <a:ext cx="6553200" cy="24929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/>
              <a:t>      </a:t>
            </a:r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 ঘোষণা</a:t>
            </a:r>
            <a:endParaRPr lang="bn-BD" sz="199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হিসাবের</a:t>
            </a:r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</a:p>
        </p:txBody>
      </p:sp>
    </p:spTree>
    <p:extLst>
      <p:ext uri="{BB962C8B-B14F-4D97-AF65-F5344CB8AC3E}">
        <p14:creationId xmlns:p14="http://schemas.microsoft.com/office/powerpoint/2010/main" val="234566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4660211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801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990600"/>
            <a:ext cx="632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362200"/>
            <a:ext cx="8534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এই পাঠ শেষে ...</a:t>
            </a:r>
          </a:p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হিসাব কী বলতে পারবে।</a:t>
            </a:r>
          </a:p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হিসাবের শ্রেণিবিভাগ বলতে পারবে।</a:t>
            </a:r>
          </a:p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কোনটি কোন ধরনের হিসাব তা </a:t>
            </a:r>
            <a:br>
              <a:rPr lang="bn-BD" sz="54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চিহ্নিত করতে পারবে।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24922" y="3480759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59428" y="432327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37059" y="52197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65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-1612i3\Desktop\MANIK\omc_photo_shopkeeper_1123p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7618474" cy="508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81200" y="6019800"/>
            <a:ext cx="510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ব্যক্তিবাচক </a:t>
            </a:r>
            <a:r>
              <a:rPr lang="bn-BD" sz="4000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হিসাব</a:t>
            </a:r>
            <a:endParaRPr lang="en-US" sz="4000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6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-1612i3\Desktop\MANIK\indian-woman-shopkeeper-219315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16" y="685800"/>
            <a:ext cx="7262484" cy="509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62200" y="5943600"/>
            <a:ext cx="4953000" cy="7694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ব্যক্তিবাচক হিসাব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12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Doel-1612i3\Desktop\MANIK\Grameen-Bank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2414"/>
            <a:ext cx="7328139" cy="539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7000" y="624616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ব্যক্তিবাচক হিসাব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1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Doel-1612i3\Desktop\MANIK\Fashion-girls-granny-chair-furniture-design-from-granny-s-roo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"/>
            <a:ext cx="6781800" cy="580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43200" y="609092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সম্পত্তি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বাচক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4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-1612i3\Desktop\MANIK\well-designed-modern-tylish-computer-furniture-for-office-and-manufactur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06146"/>
            <a:ext cx="7315200" cy="549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67000" y="6145479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সম্পতিবাচক হিসাব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8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oel-1612i3\Desktop\MANIK\fourth_ave_buil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40364"/>
            <a:ext cx="7086600" cy="533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70412" y="6150114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সম্পতিবাচক</a:t>
            </a:r>
            <a:r>
              <a:rPr lang="bn-BD" sz="4000" dirty="0" smtClean="0">
                <a:solidFill>
                  <a:srgbClr val="002060"/>
                </a:solidFill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58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39" y="386856"/>
            <a:ext cx="7881961" cy="54043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81617" y="60960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বাচক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24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3" y="285306"/>
            <a:ext cx="9144000" cy="5791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6066269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সম্পতিবাচক হিসাব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37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oel-1612i3\Desktop\MANIK\Luxury-vs-Need-in-Advertisemen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609600"/>
            <a:ext cx="7561882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3600" y="5918748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নামিক হিসাব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oel-1612i3\Desktop\MANIK\wepaidcas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783566"/>
            <a:ext cx="7781761" cy="500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76360" y="5883742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নামিক হিসাব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53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oel-1612i3\Desktop\MANIK\20h3ps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399"/>
            <a:ext cx="7086600" cy="5738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0800" y="6120938"/>
            <a:ext cx="563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নামিক হিসাব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6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685800"/>
            <a:ext cx="74676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1151" y="1981200"/>
            <a:ext cx="769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  <a:sym typeface="Wingdings"/>
              </a:rPr>
              <a:t></a:t>
            </a:r>
            <a:endParaRPr lang="en-US" sz="4400" b="1" dirty="0" smtClean="0"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শিক্ষার্থীরা দলে দলে ভাগ হয়ে সম্পত্তিবাচক হিসাব, ব্যক্তিবাচক হিসাব ও নামিক হিসাবের তালিকা তৈরি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কর।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07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7439" y="1073708"/>
            <a:ext cx="7467600" cy="156966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721" y="3226237"/>
            <a:ext cx="8763000" cy="36317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হিসাব কী?</a:t>
            </a:r>
          </a:p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	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সম্পত্তিবাচক হিসাব, ব্যক্তিবাচক</a:t>
            </a:r>
            <a:br>
              <a:rPr lang="bn-BD" sz="44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    	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হিসাব ও নামিক হিসাব কী? </a:t>
            </a:r>
          </a:p>
          <a:p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৫ টি করে সম্পত্তিবাচক ও ব্যক্তিবাচক</a:t>
            </a:r>
            <a:br>
              <a:rPr lang="bn-BD" sz="44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   	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হিসাবের নাম বল।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55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3821" y="1295400"/>
            <a:ext cx="548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00B05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b="1" dirty="0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B05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" y="2819399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সম্পত্তিবাচক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হিসাব ও ব্যক্তিবাচক হিসাবের তুলনা কর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23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345090"/>
            <a:ext cx="7010400" cy="26468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120</Words>
  <Application>Microsoft Office PowerPoint</Application>
  <PresentationFormat>On-screen Show (4:3)</PresentationFormat>
  <Paragraphs>44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245</cp:revision>
  <dcterms:created xsi:type="dcterms:W3CDTF">2006-08-16T00:00:00Z</dcterms:created>
  <dcterms:modified xsi:type="dcterms:W3CDTF">2013-06-29T11:17:26Z</dcterms:modified>
</cp:coreProperties>
</file>