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7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00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7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4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3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9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6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4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02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30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15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4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9DCF6-B488-4B72-A895-77CE5250792F}" type="datetimeFigureOut">
              <a:rPr lang="en-US" smtClean="0"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56AA4-27BF-4BAA-B895-974EDA0D7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7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imgres?imgurl=http://www.bangla2000.com/Bangladesh/Images/wpe98426.png&amp;imgrefurl=http://www.bangla2000.com/Bangladesh/government.shtm&amp;usg=__amj8UGlqPVe-jLbuA-byGoyvaoE=&amp;h=99&amp;w=100&amp;sz=9&amp;hl=en&amp;start=12&amp;zoom=1&amp;tbnid=Ax6B_BjXHQmGPM:&amp;tbnh=81&amp;tbnw=82&amp;ei=EooATtP7Hc2JrAenjuSgDQ&amp;prev=/search?q=government+of+bangladesh&amp;hl=en&amp;sa=G&amp;gbv=2&amp;tbm=isch&amp;itbs=1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1" cy="6817113"/>
            <a:chOff x="-3276" y="0"/>
            <a:chExt cx="12192001" cy="681711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76" y="0"/>
              <a:ext cx="12192001" cy="681711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002192" y="111038"/>
              <a:ext cx="10181063" cy="1862048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bn-BD" sz="11500" b="1" dirty="0" smtClean="0">
                  <a:ln/>
                  <a:solidFill>
                    <a:srgbClr val="7030A0"/>
                  </a:solidFill>
                  <a:latin typeface="NikoshBAN" pitchFamily="2" charset="0"/>
                </a:rPr>
                <a:t>স্বাগতম</a:t>
              </a:r>
              <a:endParaRPr lang="en-US" sz="11500" b="1" dirty="0">
                <a:ln/>
                <a:solidFill>
                  <a:srgbClr val="7030A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894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37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37580" y="2581687"/>
            <a:ext cx="933189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ln/>
                <a:solidFill>
                  <a:srgbClr val="FFFF00"/>
                </a:solidFill>
              </a:rPr>
              <a:t>সুবোধ চন্দ্র মালো </a:t>
            </a:r>
          </a:p>
          <a:p>
            <a:pPr algn="ctr"/>
            <a:r>
              <a:rPr lang="bn-BD" sz="4400" b="1" dirty="0">
                <a:ln/>
                <a:solidFill>
                  <a:srgbClr val="FFFF00"/>
                </a:solidFill>
              </a:rPr>
              <a:t>সহকারী শিক্ষক</a:t>
            </a:r>
          </a:p>
          <a:p>
            <a:pPr algn="ctr"/>
            <a:r>
              <a:rPr lang="bn-BD" sz="4400" b="1" dirty="0">
                <a:ln/>
                <a:solidFill>
                  <a:srgbClr val="FFFF00"/>
                </a:solidFill>
              </a:rPr>
              <a:t>জাঙ্গালপাশা হাজী আঃ মজিদ একাডেমী</a:t>
            </a:r>
          </a:p>
          <a:p>
            <a:pPr algn="ctr"/>
            <a:r>
              <a:rPr lang="bn-BD" sz="4400" b="1" dirty="0">
                <a:ln/>
                <a:solidFill>
                  <a:srgbClr val="FFFF00"/>
                </a:solidFill>
              </a:rPr>
              <a:t>ভাঙ্গা, ফরিদপুর</a:t>
            </a:r>
            <a:endParaRPr lang="en-US" sz="4400" b="1" dirty="0">
              <a:ln/>
              <a:solidFill>
                <a:srgbClr val="FFFF00"/>
              </a:solidFill>
            </a:endParaRPr>
          </a:p>
          <a:p>
            <a:pPr algn="ctr"/>
            <a:r>
              <a:rPr lang="en-US" sz="4400" b="1" dirty="0">
                <a:ln/>
                <a:solidFill>
                  <a:srgbClr val="FFFF00"/>
                </a:solidFill>
              </a:rPr>
              <a:t>E-mail. </a:t>
            </a:r>
            <a:r>
              <a:rPr lang="en-US" sz="4400" b="1" dirty="0" smtClean="0">
                <a:ln/>
                <a:solidFill>
                  <a:srgbClr val="FFFF00"/>
                </a:solidFill>
              </a:rPr>
              <a:t>subodhbdt@gmail.com</a:t>
            </a:r>
          </a:p>
          <a:p>
            <a:pPr algn="ctr"/>
            <a:r>
              <a:rPr lang="en-US" sz="4400" b="1" dirty="0" smtClean="0">
                <a:ln/>
                <a:solidFill>
                  <a:srgbClr val="FFFF00"/>
                </a:solidFill>
              </a:rPr>
              <a:t>Mob. 01823793132</a:t>
            </a:r>
            <a:endParaRPr lang="bn-BD" sz="4400" b="1" dirty="0">
              <a:ln/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9660" y="588723"/>
            <a:ext cx="9306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spc="-150" dirty="0">
                <a:ln w="0"/>
                <a:solidFill>
                  <a:srgbClr val="FFFF00"/>
                </a:solidFill>
              </a:rPr>
              <a:t>পরিচিতি</a:t>
            </a:r>
          </a:p>
        </p:txBody>
      </p:sp>
    </p:spTree>
    <p:extLst>
      <p:ext uri="{BB962C8B-B14F-4D97-AF65-F5344CB8AC3E}">
        <p14:creationId xmlns:p14="http://schemas.microsoft.com/office/powerpoint/2010/main" val="417632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6197" y="1778694"/>
            <a:ext cx="11185743" cy="4985980"/>
          </a:xfrm>
          <a:prstGeom prst="rect">
            <a:avLst/>
          </a:prstGeo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b="1" dirty="0">
                <a:solidFill>
                  <a:srgbClr val="FFFF00"/>
                </a:solidFill>
              </a:rPr>
              <a:t>শ্রেণিঃ নবম</a:t>
            </a:r>
            <a:endParaRPr lang="en-US" sz="6000" b="1" dirty="0" smtClean="0">
              <a:solidFill>
                <a:srgbClr val="FFFF00"/>
              </a:solidFill>
            </a:endParaRPr>
          </a:p>
          <a:p>
            <a:r>
              <a:rPr lang="bn-BD" sz="6000" b="1" dirty="0" smtClean="0">
                <a:solidFill>
                  <a:srgbClr val="FFFF00"/>
                </a:solidFill>
              </a:rPr>
              <a:t>বিষয়ঃ </a:t>
            </a:r>
            <a:r>
              <a:rPr lang="bn-BD" sz="6000" b="1" dirty="0">
                <a:solidFill>
                  <a:srgbClr val="FFFF00"/>
                </a:solidFill>
              </a:rPr>
              <a:t>বাংলাদেশ ও বিশ্ব পরিচয়</a:t>
            </a:r>
            <a:r>
              <a:rPr lang="bn-BD" sz="6000" b="1" dirty="0" smtClean="0">
                <a:solidFill>
                  <a:srgbClr val="FFFF00"/>
                </a:solidFill>
              </a:rPr>
              <a:t>।</a:t>
            </a:r>
            <a:r>
              <a:rPr lang="en-US" sz="6000" b="1" dirty="0" smtClean="0">
                <a:solidFill>
                  <a:srgbClr val="FFFF00"/>
                </a:solidFill>
              </a:rPr>
              <a:t> </a:t>
            </a:r>
            <a:endParaRPr lang="bn-BD" sz="6000" b="1" dirty="0">
              <a:solidFill>
                <a:srgbClr val="FFFF00"/>
              </a:solidFill>
            </a:endParaRPr>
          </a:p>
          <a:p>
            <a:r>
              <a:rPr lang="bn-BD" sz="6000" b="1" dirty="0" smtClean="0">
                <a:solidFill>
                  <a:srgbClr val="FFFF00"/>
                </a:solidFill>
              </a:rPr>
              <a:t>অধ্যায়ঃ </a:t>
            </a:r>
            <a:r>
              <a:rPr lang="bn-BD" sz="6000" b="1" dirty="0">
                <a:solidFill>
                  <a:srgbClr val="FFFF00"/>
                </a:solidFill>
              </a:rPr>
              <a:t>সপ্তম</a:t>
            </a:r>
          </a:p>
          <a:p>
            <a:r>
              <a:rPr lang="bn-BD" sz="6000" b="1" dirty="0" smtClean="0">
                <a:solidFill>
                  <a:srgbClr val="FFFF00"/>
                </a:solidFill>
              </a:rPr>
              <a:t>সময়ঃ </a:t>
            </a:r>
            <a:r>
              <a:rPr lang="bn-BD" sz="6000" b="1" dirty="0">
                <a:solidFill>
                  <a:srgbClr val="FFFF00"/>
                </a:solidFill>
              </a:rPr>
              <a:t>৫০ মিনিট</a:t>
            </a:r>
          </a:p>
          <a:p>
            <a:r>
              <a:rPr lang="bn-BD" sz="6000" b="1" dirty="0">
                <a:solidFill>
                  <a:srgbClr val="FFFF00"/>
                </a:solidFill>
              </a:rPr>
              <a:t>তারিখঃ </a:t>
            </a:r>
            <a:r>
              <a:rPr lang="bn-BD" sz="6000" b="1" dirty="0" smtClean="0">
                <a:solidFill>
                  <a:srgbClr val="FFFF00"/>
                </a:solidFill>
              </a:rPr>
              <a:t>০১/০৬/ ২০১৩</a:t>
            </a:r>
            <a:endParaRPr lang="bn-BD" sz="6000" b="1" dirty="0">
              <a:solidFill>
                <a:srgbClr val="FFFF00"/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197" y="154631"/>
            <a:ext cx="11185743" cy="1323439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solidFill>
                  <a:srgbClr val="7030A0"/>
                </a:solidFill>
              </a:rPr>
              <a:t>পাঠ পরিচিতি</a:t>
            </a:r>
            <a:endParaRPr lang="en-US" sz="8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13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/>
        </p:nvSpPr>
        <p:spPr bwMode="auto">
          <a:xfrm>
            <a:off x="1903434" y="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bn-BD" b="1" dirty="0" smtClean="0">
                <a:solidFill>
                  <a:srgbClr val="00B0F0"/>
                </a:solidFill>
                <a:latin typeface="NikoshBAN" pitchFamily="2" charset="0"/>
              </a:rPr>
              <a:t>পৃথিবীর মানচি</a:t>
            </a:r>
            <a:r>
              <a:rPr lang="bn-BD" b="1" dirty="0" smtClean="0">
                <a:solidFill>
                  <a:srgbClr val="00B0F0"/>
                </a:solidFill>
              </a:rPr>
              <a:t>ত্র </a:t>
            </a:r>
            <a:endParaRPr lang="en-US" b="1" dirty="0" smtClean="0">
              <a:solidFill>
                <a:srgbClr val="00B0F0"/>
              </a:solidFill>
              <a:ea typeface="Mangal" panose="02040503050203030202" pitchFamily="18" charset="0"/>
              <a:cs typeface="NikoshBAN" pitchFamily="2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17907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US" smtClean="0"/>
          </a:p>
        </p:txBody>
      </p:sp>
      <p:pic>
        <p:nvPicPr>
          <p:cNvPr id="4" name="Picture 3" descr="world-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723900"/>
            <a:ext cx="84582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279742" y="1073063"/>
            <a:ext cx="1806358" cy="1723318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9pPr>
          </a:lstStyle>
          <a:p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1064712" y="2134394"/>
            <a:ext cx="2146648" cy="1368142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9pPr>
          </a:lstStyle>
          <a:p>
            <a:endParaRPr lang="en-US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flipH="1">
            <a:off x="8420100" y="1365337"/>
            <a:ext cx="2339758" cy="1530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9pPr>
          </a:lstStyle>
          <a:p>
            <a:endParaRPr lang="en-US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1866900" y="1219200"/>
            <a:ext cx="1752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 flipH="1">
            <a:off x="7658100" y="3421063"/>
            <a:ext cx="3101758" cy="541337"/>
          </a:xfrm>
          <a:prstGeom prst="line">
            <a:avLst/>
          </a:prstGeom>
          <a:noFill/>
          <a:ln w="19050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NikoshGrameem" pitchFamily="2" charset="0"/>
                <a:ea typeface="NikoshGrameem" pitchFamily="2" charset="0"/>
                <a:cs typeface="NikoshGrameem" pitchFamily="2" charset="0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3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6-Point Star 4"/>
          <p:cNvSpPr/>
          <p:nvPr/>
        </p:nvSpPr>
        <p:spPr>
          <a:xfrm>
            <a:off x="2154476" y="375781"/>
            <a:ext cx="7252569" cy="6087649"/>
          </a:xfrm>
          <a:prstGeom prst="star16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>
                <a:solidFill>
                  <a:srgbClr val="FF0000"/>
                </a:solidFill>
              </a:rPr>
              <a:t>রাষ্ট্র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71186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86" y="442335"/>
            <a:ext cx="11937303" cy="6196459"/>
          </a:xfrm>
          <a:prstGeom prst="rect">
            <a:avLst/>
          </a:prstGeom>
          <a:noFill/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37786" y="129072"/>
            <a:ext cx="11937304" cy="104837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72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শিখনফল</a:t>
            </a:r>
            <a:endParaRPr lang="en-US" sz="72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625" y="1891430"/>
            <a:ext cx="11649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</a:rPr>
              <a:t>১.</a:t>
            </a:r>
            <a:r>
              <a:rPr lang="bn-BD" sz="4800" dirty="0">
                <a:solidFill>
                  <a:srgbClr val="7030A0"/>
                </a:solidFill>
              </a:rPr>
              <a:t>রাষ্ট্র কি তা বলতে পারবে</a:t>
            </a:r>
            <a:r>
              <a:rPr lang="bn-BD" sz="4800" dirty="0" smtClean="0">
                <a:solidFill>
                  <a:srgbClr val="7030A0"/>
                </a:solidFill>
              </a:rPr>
              <a:t>।</a:t>
            </a:r>
            <a:endParaRPr lang="bn-BD" sz="4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625" y="3062435"/>
            <a:ext cx="11649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B0F0"/>
                </a:solidFill>
              </a:rPr>
              <a:t>২.</a:t>
            </a:r>
            <a:r>
              <a:rPr lang="bn-BD" sz="4800" dirty="0">
                <a:solidFill>
                  <a:srgbClr val="00B0F0"/>
                </a:solidFill>
              </a:rPr>
              <a:t>রাষ্ট্রের ধারনা ব্যাখ্যা করতে পারবে।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0625" y="4225549"/>
            <a:ext cx="11891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</a:rPr>
              <a:t>৩.</a:t>
            </a:r>
            <a:r>
              <a:rPr lang="bn-BD" sz="4800" dirty="0">
                <a:solidFill>
                  <a:srgbClr val="002060"/>
                </a:solidFill>
              </a:rPr>
              <a:t>রাষ্ট্রের উপাদান সমূহ বিশ্লেষণ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102158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wpid-Map_Of_Bangladesh_92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0"/>
            <a:ext cx="2316330" cy="2423886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13popu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3275556"/>
            <a:ext cx="2520769" cy="285987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soldier_bangladesh_army_26032008_news_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658" y="2946400"/>
            <a:ext cx="3396342" cy="3209963"/>
          </a:xfrm>
          <a:prstGeom prst="hexagon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" descr="Bangladesh%202_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37"/>
          <a:stretch/>
        </p:blipFill>
        <p:spPr bwMode="auto">
          <a:xfrm>
            <a:off x="9544515" y="0"/>
            <a:ext cx="2647485" cy="242388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08001" y="6135430"/>
            <a:ext cx="2502182" cy="5924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rgbClr val="FF0000"/>
                </a:solidFill>
                <a:latin typeface="NikoshBAN" pitchFamily="2" charset="0"/>
              </a:rPr>
              <a:t>জনসমস্টি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44515" y="2386761"/>
            <a:ext cx="2647485" cy="4467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0000"/>
                </a:solidFill>
              </a:rPr>
              <a:t>সরকার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641081" y="6269204"/>
            <a:ext cx="1705495" cy="46628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rgbClr val="FF0000"/>
                </a:solidFill>
                <a:latin typeface="NikoshBAN" pitchFamily="2" charset="0"/>
              </a:rPr>
              <a:t>সার্বভৌমত্ব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8002" y="2423886"/>
            <a:ext cx="2316330" cy="6271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rgbClr val="FF0000"/>
                </a:solidFill>
                <a:latin typeface="NikoshBAN" pitchFamily="2" charset="0"/>
              </a:rPr>
              <a:t>নির্দিষ্ট    ভূ</a:t>
            </a:r>
            <a:r>
              <a:rPr lang="en-US" sz="2400" b="1" dirty="0">
                <a:solidFill>
                  <a:srgbClr val="FF0000"/>
                </a:solidFill>
                <a:latin typeface="NikoshBAN" pitchFamily="2" charset="0"/>
              </a:rPr>
              <a:t>-</a:t>
            </a:r>
            <a:r>
              <a:rPr lang="bn-BD" sz="2400" b="1" dirty="0">
                <a:solidFill>
                  <a:srgbClr val="FF0000"/>
                </a:solidFill>
                <a:latin typeface="NikoshBAN" pitchFamily="2" charset="0"/>
              </a:rPr>
              <a:t>খন</a:t>
            </a:r>
            <a:r>
              <a:rPr lang="bn-BD" sz="2400" b="1" dirty="0">
                <a:solidFill>
                  <a:srgbClr val="FF0000"/>
                </a:solidFill>
              </a:rPr>
              <a:t>্ড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610358" y="1460430"/>
            <a:ext cx="3557007" cy="3245063"/>
            <a:chOff x="4610358" y="1460430"/>
            <a:chExt cx="3557007" cy="324506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38" t="11179" r="10382" b="8518"/>
            <a:stretch/>
          </p:blipFill>
          <p:spPr>
            <a:xfrm>
              <a:off x="4610358" y="1460430"/>
              <a:ext cx="3557007" cy="3245063"/>
            </a:xfrm>
            <a:prstGeom prst="ellipse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5197428" y="2426459"/>
              <a:ext cx="2087431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9600" dirty="0">
                  <a:solidFill>
                    <a:srgbClr val="FF0000"/>
                  </a:solidFill>
                </a:rPr>
                <a:t>রাষ্ট্র</a:t>
              </a:r>
              <a:endParaRPr lang="en-US" sz="96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376186" y="1071986"/>
            <a:ext cx="7189388" cy="3934165"/>
            <a:chOff x="2376186" y="1071986"/>
            <a:chExt cx="7189388" cy="3934165"/>
          </a:xfrm>
        </p:grpSpPr>
        <p:sp>
          <p:nvSpPr>
            <p:cNvPr id="16" name="Right Arrow 15"/>
            <p:cNvSpPr/>
            <p:nvPr/>
          </p:nvSpPr>
          <p:spPr>
            <a:xfrm rot="2305400">
              <a:off x="2376186" y="1071986"/>
              <a:ext cx="2666506" cy="403536"/>
            </a:xfrm>
            <a:prstGeom prst="rightArrow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/>
            <p:cNvSpPr/>
            <p:nvPr/>
          </p:nvSpPr>
          <p:spPr>
            <a:xfrm rot="19513503">
              <a:off x="2959377" y="4349613"/>
              <a:ext cx="2065744" cy="403536"/>
            </a:xfrm>
            <a:prstGeom prst="rightArrow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6"/>
            <p:cNvSpPr/>
            <p:nvPr/>
          </p:nvSpPr>
          <p:spPr>
            <a:xfrm rot="8828834">
              <a:off x="7553826" y="1175588"/>
              <a:ext cx="2011748" cy="403536"/>
            </a:xfrm>
            <a:prstGeom prst="rightArrow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Arrow 17"/>
            <p:cNvSpPr/>
            <p:nvPr/>
          </p:nvSpPr>
          <p:spPr>
            <a:xfrm rot="13073144">
              <a:off x="7464932" y="4602615"/>
              <a:ext cx="1825753" cy="403536"/>
            </a:xfrm>
            <a:prstGeom prst="rightArrow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622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04720"/>
            <a:ext cx="12192000" cy="1219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8000" dirty="0" smtClean="0">
                <a:solidFill>
                  <a:srgbClr val="7030A0"/>
                </a:solidFill>
              </a:rPr>
              <a:t>একক কাজ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500743" y="1915885"/>
            <a:ext cx="11190514" cy="4368800"/>
          </a:xfrm>
          <a:prstGeom prst="flowChartAlternateProcess">
            <a:avLst/>
          </a:prstGeom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>
                <a:solidFill>
                  <a:srgbClr val="C00000"/>
                </a:solidFill>
              </a:rPr>
              <a:t>রাষ্ট্র কাকে বলে</a:t>
            </a:r>
            <a:r>
              <a:rPr lang="bn-BD" sz="9600" dirty="0">
                <a:solidFill>
                  <a:srgbClr val="C00000"/>
                </a:solidFill>
              </a:rPr>
              <a:t>?</a:t>
            </a:r>
            <a:endParaRPr lang="en-US" sz="9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03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9768" y="0"/>
            <a:ext cx="6907307" cy="145531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/>
              <a:t>এসো মিলিয়ে নেই</a:t>
            </a:r>
            <a:endParaRPr lang="en-US" sz="5400" dirty="0"/>
          </a:p>
        </p:txBody>
      </p:sp>
      <p:sp>
        <p:nvSpPr>
          <p:cNvPr id="3" name="Horizontal Scroll 2"/>
          <p:cNvSpPr/>
          <p:nvPr/>
        </p:nvSpPr>
        <p:spPr>
          <a:xfrm>
            <a:off x="1641443" y="1093115"/>
            <a:ext cx="8684592" cy="5580967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000" dirty="0" smtClean="0"/>
              <a:t>সাধারণভাবে রাষ্ট্র বলতে সরকার,</a:t>
            </a:r>
            <a:r>
              <a:rPr lang="en-US" sz="4000" dirty="0" smtClean="0"/>
              <a:t> </a:t>
            </a:r>
            <a:r>
              <a:rPr lang="bn-BD" sz="4000" dirty="0" smtClean="0"/>
              <a:t>দেশ,</a:t>
            </a:r>
            <a:r>
              <a:rPr lang="en-US" sz="4000" dirty="0" smtClean="0"/>
              <a:t> </a:t>
            </a:r>
            <a:r>
              <a:rPr lang="bn-BD" sz="4000" dirty="0" smtClean="0"/>
              <a:t>সমাজ বা জাতিকে বোঝায়। রাষ্ট্র হচ্ছে সামাজিক জীবনের একটি রাজনৈতিক</a:t>
            </a:r>
            <a:r>
              <a:rPr lang="en-US" sz="4000" dirty="0" smtClean="0"/>
              <a:t> </a:t>
            </a:r>
            <a:r>
              <a:rPr lang="bn-BD" sz="4000" dirty="0" smtClean="0"/>
              <a:t>প্রতিষ্ঠান।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5640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570" y="3520180"/>
            <a:ext cx="4004222" cy="281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203" y="0"/>
            <a:ext cx="4133589" cy="2832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76"/>
            <a:ext cx="4004222" cy="28327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9" y="3520180"/>
            <a:ext cx="4004222" cy="281835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499537" y="2832724"/>
            <a:ext cx="1440552" cy="68258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গুহা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258967" y="2535547"/>
            <a:ext cx="2189409" cy="4343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আদিম মানুষ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5239" y="6279435"/>
            <a:ext cx="1995668" cy="5323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002060"/>
                </a:solidFill>
              </a:rPr>
              <a:t>পরিবার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75310" y="6365308"/>
            <a:ext cx="1916482" cy="3606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গ্রাম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5400000">
            <a:off x="2976703" y="2593183"/>
            <a:ext cx="6046942" cy="13255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vert27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রা</a:t>
            </a:r>
          </a:p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ষ্ট্রে</a:t>
            </a:r>
          </a:p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র </a:t>
            </a:r>
          </a:p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ধা</a:t>
            </a:r>
          </a:p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র</a:t>
            </a:r>
          </a:p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না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52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91571" y="205807"/>
            <a:ext cx="10181230" cy="1325563"/>
          </a:xfrm>
          <a:prstGeom prst="rect">
            <a:avLst/>
          </a:prstGeom>
          <a:scene3d>
            <a:camera prst="perspectiveFron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6000" dirty="0" smtClean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জোড়ায় কাজ</a:t>
            </a:r>
            <a:endParaRPr lang="en-US" sz="60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91571" y="2374722"/>
            <a:ext cx="10515600" cy="32482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bn-BD" dirty="0" smtClean="0">
              <a:solidFill>
                <a:srgbClr val="002060"/>
              </a:solidFill>
            </a:endParaRPr>
          </a:p>
          <a:p>
            <a:r>
              <a:rPr lang="bn-BD" sz="7200" dirty="0" smtClean="0"/>
              <a:t>রাষ্ট্রের ধারনা ব্যাখ্যা কর।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84030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51350" y="0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7200" b="1" dirty="0" smtClean="0">
                <a:solidFill>
                  <a:srgbClr val="7030A0"/>
                </a:solidFill>
              </a:rPr>
              <a:t>এসো মিলিয়ে নেই</a:t>
            </a:r>
            <a:endParaRPr lang="en-US" sz="7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77334" y="2160589"/>
            <a:ext cx="11184814" cy="447820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bn-BD" sz="3200" b="1" i="1" dirty="0" smtClean="0">
                <a:solidFill>
                  <a:srgbClr val="0070C0"/>
                </a:solidFill>
              </a:rPr>
              <a:t>প্রত্যেক মানুষই কোনো না কোনো  রাষ্ট্রে বসবাস করে। হঠাৎ করেআ কোনো রাষ্ট্রের উৎপত্তি হয়নি।আদিম মানুষ প্রথমে গোত্রভিত্তিক গুহায় বসবাস করত ।সময়ের পরিবর্তনে একসময় রাষ্ট্রের উৎপত্তি হয়।  মানুষই রাষ্ট্র সৃষ্টি করে। </a:t>
            </a:r>
            <a:endParaRPr lang="en-US" sz="32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20693" y="552363"/>
            <a:ext cx="4276776" cy="662661"/>
          </a:xfrm>
          <a:prstGeom prst="rect">
            <a:avLst/>
          </a:prstGeom>
          <a:noFill/>
          <a:ln>
            <a:solidFill>
              <a:srgbClr val="FFFF99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8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</a:rPr>
              <a:t>১। নির্দিষ্ট</a:t>
            </a:r>
            <a:r>
              <a:rPr lang="en-US" sz="48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</a:rPr>
              <a:t> </a:t>
            </a:r>
            <a:r>
              <a:rPr lang="bn-BD" sz="48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</a:rPr>
              <a:t>ভূ</a:t>
            </a:r>
            <a:r>
              <a:rPr lang="en-US" sz="48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</a:rPr>
              <a:t>-</a:t>
            </a:r>
            <a:r>
              <a:rPr lang="bn-BD" sz="48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</a:rPr>
              <a:t>খন</a:t>
            </a:r>
            <a:r>
              <a:rPr lang="bn-BD" sz="48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্ড</a:t>
            </a:r>
            <a:endParaRPr lang="en-US" sz="48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7" descr="wpid-Map_Of_Bangladesh_92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67307"/>
            <a:ext cx="5318975" cy="499069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952873" y="478425"/>
            <a:ext cx="4921800" cy="605424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800" i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</a:rPr>
              <a:t>২। জনসমস্টি</a:t>
            </a:r>
            <a:endParaRPr lang="en-US" sz="48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  <p:pic>
        <p:nvPicPr>
          <p:cNvPr id="5" name="Picture 7" descr="13popul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912" y="1863806"/>
            <a:ext cx="4981087" cy="4994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30050" y="2004164"/>
            <a:ext cx="3682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7030A0"/>
                </a:solidFill>
              </a:rPr>
              <a:t>বাংলাদেশের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মানচিত্র</a:t>
            </a:r>
            <a:endParaRPr lang="en-US" sz="3600" b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27726" y="6027003"/>
            <a:ext cx="4396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</a:rPr>
              <a:t>জনগন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5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5396" y="115311"/>
            <a:ext cx="12036604" cy="761511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</a:rPr>
              <a:t>৩। সরকার</a:t>
            </a:r>
            <a:endParaRPr lang="en-US" sz="8000" dirty="0">
              <a:solidFill>
                <a:srgbClr val="7030A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1415441"/>
            <a:ext cx="5819775" cy="5342222"/>
            <a:chOff x="0" y="1415441"/>
            <a:chExt cx="5819775" cy="5342222"/>
          </a:xfrm>
        </p:grpSpPr>
        <p:pic>
          <p:nvPicPr>
            <p:cNvPr id="3" name="Picture 18" descr="Bangladesh%202_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15441"/>
              <a:ext cx="5819775" cy="5342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9" descr="ANd9GcTm84mHdDM7cIu0x5Kahk5--0Ji_341GvZ32fiXNkjngotpUVCFjBkykbA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15441"/>
              <a:ext cx="921242" cy="91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8" descr="National%20Parliament%20of%20Bangladesh_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785" y="1415441"/>
            <a:ext cx="5819775" cy="473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09887" y="5311113"/>
            <a:ext cx="28559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</a:rPr>
              <a:t>শপথ গ্রহণ</a:t>
            </a:r>
            <a:endParaRPr lang="en-US" sz="4400" dirty="0" smtClean="0">
              <a:solidFill>
                <a:srgbClr val="FF0000"/>
              </a:solidFill>
            </a:endParaRPr>
          </a:p>
          <a:p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15616" y="5511168"/>
            <a:ext cx="353234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002060"/>
                </a:solidFill>
              </a:rPr>
              <a:t>জাতীয় সংসদ</a:t>
            </a:r>
            <a:endParaRPr lang="en-US" sz="44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4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44091" y="330879"/>
            <a:ext cx="5669280" cy="915035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</a:rPr>
              <a:t>৪। সার্বভৌমত্ব</a:t>
            </a:r>
            <a:endParaRPr lang="en-US" sz="7200" dirty="0">
              <a:solidFill>
                <a:srgbClr val="00B050"/>
              </a:solidFill>
            </a:endParaRPr>
          </a:p>
        </p:txBody>
      </p:sp>
      <p:pic>
        <p:nvPicPr>
          <p:cNvPr id="3" name="Picture 9" descr="soldier_bangladesh_army_26032008_news_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56" y="1245914"/>
            <a:ext cx="5225143" cy="2602685"/>
          </a:xfrm>
          <a:prstGeom prst="hexagon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1" descr="f-7_bangladesh_f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66857" y="1277846"/>
            <a:ext cx="5225143" cy="2568440"/>
          </a:xfrm>
          <a:prstGeom prst="hear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Picture 23" descr="Bangladesh+Nav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75175"/>
            <a:ext cx="5225143" cy="2468245"/>
          </a:xfrm>
          <a:prstGeom prst="ellipse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Bangladesh+Border+Guards+Mutiny+Over+P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57" y="4354380"/>
            <a:ext cx="5225143" cy="2568440"/>
          </a:xfrm>
          <a:prstGeom prst="star8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-25400" y="3530686"/>
            <a:ext cx="1502227" cy="5626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সেনাবাহিনী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0145486" y="3153640"/>
            <a:ext cx="2046514" cy="102153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বিমানবাহিনী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158685"/>
            <a:ext cx="1451429" cy="69931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নৌবাহিনী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64800" y="6299200"/>
            <a:ext cx="1727200" cy="558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বি জি বি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10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12192000" cy="13208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9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cs typeface="Mangal" panose="02040503050203030202" pitchFamily="18" charset="0"/>
              </a:rPr>
              <a:t>দলীয় কাজ</a:t>
            </a:r>
            <a:endParaRPr lang="en-US" sz="9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192060" y="4874411"/>
            <a:ext cx="9256734" cy="83298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n-BD" sz="4000" dirty="0" smtClean="0">
              <a:solidFill>
                <a:srgbClr val="002060"/>
              </a:solidFill>
            </a:endParaRPr>
          </a:p>
          <a:p>
            <a:r>
              <a:rPr lang="bn-BD" sz="4000" dirty="0" smtClean="0">
                <a:solidFill>
                  <a:srgbClr val="002060"/>
                </a:solidFill>
              </a:rPr>
              <a:t>রাষ্ট্রের উপাদান সমূহ সংক্ষেপে বর্ণনা কর।</a:t>
            </a:r>
            <a:endParaRPr lang="en-US" sz="40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9" y="1077237"/>
            <a:ext cx="5178827" cy="35802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5" name="TextBox 4"/>
          <p:cNvSpPr txBox="1"/>
          <p:nvPr/>
        </p:nvSpPr>
        <p:spPr>
          <a:xfrm>
            <a:off x="1189973" y="6012493"/>
            <a:ext cx="9269260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দলীয় কাজের ফলাবর্তন 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697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500062"/>
            <a:ext cx="10515600" cy="13255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80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মূল্যায়ন</a:t>
            </a:r>
            <a:r>
              <a:rPr lang="bn-BD" sz="8000" smtClean="0">
                <a:solidFill>
                  <a:srgbClr val="FFFF00"/>
                </a:solidFill>
              </a:rPr>
              <a:t> </a:t>
            </a:r>
            <a:endParaRPr lang="en-US" sz="8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680570"/>
            <a:ext cx="10648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sym typeface="Wingdings" panose="05000000000000000000" pitchFamily="2" charset="2"/>
              </a:rPr>
              <a:t>১। </a:t>
            </a:r>
            <a:r>
              <a:rPr lang="en-US" sz="6000" dirty="0" err="1">
                <a:solidFill>
                  <a:srgbClr val="FF0000"/>
                </a:solidFill>
              </a:rPr>
              <a:t>রাষ্ট্র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>
                <a:solidFill>
                  <a:srgbClr val="FF0000"/>
                </a:solidFill>
              </a:rPr>
              <a:t>কাকে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</a:rPr>
              <a:t>বলে</a:t>
            </a:r>
            <a:r>
              <a:rPr lang="en-US" sz="6000" dirty="0" smtClean="0">
                <a:solidFill>
                  <a:srgbClr val="FF0000"/>
                </a:solidFill>
              </a:rPr>
              <a:t>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816208"/>
            <a:ext cx="10648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00B050"/>
                </a:solidFill>
              </a:rPr>
              <a:t>২। </a:t>
            </a:r>
            <a:r>
              <a:rPr lang="en-US" sz="6000" dirty="0" err="1">
                <a:solidFill>
                  <a:srgbClr val="00B050"/>
                </a:solidFill>
              </a:rPr>
              <a:t>রাষ্ট্রের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উপাদান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গুলো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কি</a:t>
            </a:r>
            <a:r>
              <a:rPr lang="en-US" sz="6000" dirty="0">
                <a:solidFill>
                  <a:srgbClr val="00B050"/>
                </a:solidFill>
              </a:rPr>
              <a:t> </a:t>
            </a:r>
            <a:r>
              <a:rPr lang="en-US" sz="6000" dirty="0" err="1">
                <a:solidFill>
                  <a:srgbClr val="00B050"/>
                </a:solidFill>
              </a:rPr>
              <a:t>কি</a:t>
            </a:r>
            <a:r>
              <a:rPr lang="en-US" sz="6000" dirty="0">
                <a:solidFill>
                  <a:srgbClr val="00B050"/>
                </a:solidFill>
              </a:rPr>
              <a:t>?</a:t>
            </a:r>
            <a:r>
              <a:rPr lang="bn-BD" sz="6000" dirty="0">
                <a:solidFill>
                  <a:srgbClr val="00B050"/>
                </a:solidFill>
                <a:latin typeface="NikoshGrameem" pitchFamily="2" charset="0"/>
                <a:cs typeface="NikoshGrameem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951846"/>
            <a:ext cx="10648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chemeClr val="accent1">
                    <a:lumMod val="50000"/>
                  </a:schemeClr>
                </a:solidFill>
                <a:latin typeface="NikoshGrameem" pitchFamily="2" charset="0"/>
                <a:cs typeface="NikoshGrameem" pitchFamily="2" charset="0"/>
              </a:rPr>
              <a:t>৩। জনগণ না থাকলে কি </a:t>
            </a:r>
            <a:r>
              <a:rPr lang="en-US" sz="6000" dirty="0" err="1">
                <a:solidFill>
                  <a:schemeClr val="accent1">
                    <a:lumMod val="50000"/>
                  </a:schemeClr>
                </a:solidFill>
              </a:rPr>
              <a:t>রাষ্ট্র</a:t>
            </a:r>
            <a:r>
              <a:rPr lang="bn-BD" sz="6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n-BD" sz="4300" dirty="0">
                <a:solidFill>
                  <a:schemeClr val="accent1">
                    <a:lumMod val="50000"/>
                  </a:schemeClr>
                </a:solidFill>
              </a:rPr>
              <a:t>বলা যায়</a:t>
            </a:r>
            <a:r>
              <a:rPr lang="bn-BD" sz="4300" dirty="0" smtClean="0">
                <a:solidFill>
                  <a:schemeClr val="accent1">
                    <a:lumMod val="50000"/>
                  </a:schemeClr>
                </a:solidFill>
              </a:rPr>
              <a:t>।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14331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742047" y="2260798"/>
            <a:ext cx="8596668" cy="16723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dirty="0" smtClean="0">
                <a:solidFill>
                  <a:srgbClr val="002060"/>
                </a:solidFill>
              </a:rPr>
              <a:t>একটি রাষ্ট্রের জনগনই  প্রধান উপাদান</a:t>
            </a:r>
            <a:r>
              <a:rPr lang="en-US" sz="4800" dirty="0" smtClean="0">
                <a:solidFill>
                  <a:srgbClr val="002060"/>
                </a:solidFill>
              </a:rPr>
              <a:t>-</a:t>
            </a:r>
            <a:r>
              <a:rPr lang="bn-BD" sz="4800" dirty="0" smtClean="0">
                <a:solidFill>
                  <a:srgbClr val="002060"/>
                </a:solidFill>
              </a:rPr>
              <a:t> উক্তিটি বিশ্লেষণ কর।</a:t>
            </a:r>
            <a:endParaRPr lang="en-US" sz="4800" i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7334" y="275573"/>
            <a:ext cx="105084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বাড়ির </a:t>
            </a:r>
            <a:r>
              <a:rPr lang="bn-BD" sz="6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কাজ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314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9348" y="425885"/>
            <a:ext cx="10283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7030A0"/>
                </a:solidFill>
              </a:rPr>
              <a:t>সকলকে ধন্যবাদ</a:t>
            </a:r>
            <a:endParaRPr lang="en-US" sz="6000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782" y="1215024"/>
            <a:ext cx="5715000" cy="56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5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239</Words>
  <Application>Microsoft Office PowerPoint</Application>
  <PresentationFormat>Widescreen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Mangal</vt:lpstr>
      <vt:lpstr>NikoshBAN</vt:lpstr>
      <vt:lpstr>NikoshGrameem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57</cp:revision>
  <dcterms:created xsi:type="dcterms:W3CDTF">2013-05-31T11:12:30Z</dcterms:created>
  <dcterms:modified xsi:type="dcterms:W3CDTF">2013-06-01T03:32:45Z</dcterms:modified>
</cp:coreProperties>
</file>