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85" r:id="rId6"/>
    <p:sldId id="283" r:id="rId7"/>
    <p:sldId id="267" r:id="rId8"/>
    <p:sldId id="269" r:id="rId9"/>
    <p:sldId id="296" r:id="rId10"/>
    <p:sldId id="290" r:id="rId11"/>
    <p:sldId id="292" r:id="rId12"/>
    <p:sldId id="299" r:id="rId13"/>
    <p:sldId id="297" r:id="rId14"/>
    <p:sldId id="288" r:id="rId15"/>
    <p:sldId id="289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B40D4"/>
    <a:srgbClr val="660066"/>
    <a:srgbClr val="0000FF"/>
    <a:srgbClr val="99CCFF"/>
    <a:srgbClr val="99FFCC"/>
    <a:srgbClr val="009900"/>
    <a:srgbClr val="660033"/>
    <a:srgbClr val="CCEC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A8CB-4EC7-40F2-B79F-EE19D7F09B50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7AFD3-119E-4118-8AE1-D006DE1A2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7AFD3-119E-4118-8AE1-D006DE1A2A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F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458200" cy="5867400"/>
          </a:xfrm>
          <a:prstGeom prst="rect">
            <a:avLst/>
          </a:prstGeom>
          <a:noFill/>
          <a:ln w="76200" cap="rnd" cmpd="tri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:\nice-picture\cro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3429000" cy="4800600"/>
          </a:xfrm>
          <a:prstGeom prst="ellipse">
            <a:avLst/>
          </a:prstGeom>
          <a:solidFill>
            <a:srgbClr val="92D050"/>
          </a:solidFill>
          <a:ln w="63500" cap="rnd" cmpd="tri">
            <a:solidFill>
              <a:srgbClr val="669900"/>
            </a:solidFill>
          </a:ln>
          <a:effectLst>
            <a:outerShdw blurRad="381000" dist="292100" dir="5400000" sx="-80000" sy="-18000" rotWithShape="0">
              <a:srgbClr val="FFFF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19600" y="4343400"/>
            <a:ext cx="990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 </a:t>
            </a:r>
            <a:endParaRPr lang="en-US" sz="9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4196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BB4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9600" b="1" dirty="0">
              <a:ln w="11430"/>
              <a:solidFill>
                <a:srgbClr val="BB40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4419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9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4196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8" grpId="1" build="allAtOnce"/>
      <p:bldP spid="9" grpId="0"/>
      <p:bldP spid="9" grpId="1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nimated\544368-wind_clouds_palmtrees002a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219575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Documents and Settings\Administrator\My Documents\Downloads\rain-tree-covered-lane-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39624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819400" y="304800"/>
            <a:ext cx="399019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চিত্রগুলোতে কী দেখছ?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5867400"/>
            <a:ext cx="7086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উদ্ভিদকে মাটির সাথে দৃঢ় ও শক্ত ভাবে আটকে রাখে।ফলে উদ্ভিদ ঝড়,বাতাস ও বৃষ্টিপাতে সহজে হেলে পড়ে না।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istrator\My Documents\My Pictures\78.bmp"/>
          <p:cNvPicPr>
            <a:picLocks noChangeAspect="1" noChangeArrowheads="1"/>
          </p:cNvPicPr>
          <p:nvPr/>
        </p:nvPicPr>
        <p:blipFill>
          <a:blip r:embed="rId2"/>
          <a:srcRect l="19445" r="19444"/>
          <a:stretch>
            <a:fillRect/>
          </a:stretch>
        </p:blipFill>
        <p:spPr bwMode="auto">
          <a:xfrm>
            <a:off x="990600" y="0"/>
            <a:ext cx="6477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2362200" y="3581400"/>
            <a:ext cx="2667000" cy="762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467894" y="2323306"/>
            <a:ext cx="533400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620294" y="3237706"/>
            <a:ext cx="381000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44094" y="1485106"/>
            <a:ext cx="381000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048000" y="4267200"/>
            <a:ext cx="1600200" cy="762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43300" y="1714500"/>
            <a:ext cx="381794" cy="794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620294" y="3771106"/>
            <a:ext cx="381000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781300" y="4838700"/>
            <a:ext cx="1828800" cy="762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448197" y="3429397"/>
            <a:ext cx="4800600" cy="75406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544094" y="4075906"/>
            <a:ext cx="381000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3124200" y="4800600"/>
            <a:ext cx="1752600" cy="762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505994" y="2971006"/>
            <a:ext cx="457200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962400" y="3124200"/>
            <a:ext cx="2819400" cy="2286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200400" y="1219200"/>
            <a:ext cx="457200" cy="1524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886200" y="1905000"/>
            <a:ext cx="1752600" cy="4572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524000" y="2514600"/>
            <a:ext cx="2133600" cy="3810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 flipV="1">
            <a:off x="3886200" y="1372394"/>
            <a:ext cx="457994" cy="227806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286000" y="1600200"/>
            <a:ext cx="838200" cy="30480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05000" y="6019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মাটি থেকে পানি ও খনিজ লবণ শোষণ করে।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বিভিন্ন মুলের চিত্র দেখে মূলগুলোর নাম বলঃ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Documents and Settings\Administrator\My Documents\Downloads\img007.jpg"/>
          <p:cNvPicPr>
            <a:picLocks noChangeAspect="1" noChangeArrowheads="1"/>
          </p:cNvPicPr>
          <p:nvPr/>
        </p:nvPicPr>
        <p:blipFill>
          <a:blip r:embed="rId2"/>
          <a:srcRect l="25130" t="31271" r="33420" b="7191"/>
          <a:stretch>
            <a:fillRect/>
          </a:stretch>
        </p:blipFill>
        <p:spPr bwMode="auto">
          <a:xfrm>
            <a:off x="533400" y="1219200"/>
            <a:ext cx="17526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C:\Documents and Settings\Administrator\My Documents\Downloads\Panda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143000"/>
            <a:ext cx="1795463" cy="2419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Documents and Settings\Administrator\My Documents\Downloads\13308_Types of root system.JPG"/>
          <p:cNvPicPr>
            <a:picLocks noChangeAspect="1" noChangeArrowheads="1"/>
          </p:cNvPicPr>
          <p:nvPr/>
        </p:nvPicPr>
        <p:blipFill>
          <a:blip r:embed="rId4"/>
          <a:srcRect t="6610" r="61563" b="20169"/>
          <a:stretch>
            <a:fillRect/>
          </a:stretch>
        </p:blipFill>
        <p:spPr bwMode="auto">
          <a:xfrm>
            <a:off x="5029200" y="1143000"/>
            <a:ext cx="1828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C:\Documents and Settings\Administrator\My Documents\Downloads\13308_Types of root system.JPG"/>
          <p:cNvPicPr>
            <a:picLocks noChangeAspect="1" noChangeArrowheads="1"/>
          </p:cNvPicPr>
          <p:nvPr/>
        </p:nvPicPr>
        <p:blipFill>
          <a:blip r:embed="rId4"/>
          <a:srcRect l="43049" t="6610" b="6610"/>
          <a:stretch>
            <a:fillRect/>
          </a:stretch>
        </p:blipFill>
        <p:spPr bwMode="auto">
          <a:xfrm>
            <a:off x="7162800" y="1143000"/>
            <a:ext cx="17526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Documents and Settings\Administrator\My Documents\Downloads\1.jpg"/>
          <p:cNvPicPr>
            <a:picLocks noChangeAspect="1" noChangeArrowheads="1"/>
          </p:cNvPicPr>
          <p:nvPr/>
        </p:nvPicPr>
        <p:blipFill>
          <a:blip r:embed="rId5"/>
          <a:srcRect r="51865"/>
          <a:stretch>
            <a:fillRect/>
          </a:stretch>
        </p:blipFill>
        <p:spPr bwMode="auto">
          <a:xfrm>
            <a:off x="6096000" y="4267200"/>
            <a:ext cx="1966912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Documents and Settings\Administrator\My Documents\Downloads\root_1_l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267200"/>
            <a:ext cx="16764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Documents and Settings\Administrator\My Documents\Downloads\Panicle.jpg"/>
          <p:cNvPicPr>
            <a:picLocks noChangeAspect="1" noChangeArrowheads="1"/>
          </p:cNvPicPr>
          <p:nvPr/>
        </p:nvPicPr>
        <p:blipFill>
          <a:blip r:embed="rId7"/>
          <a:srcRect l="11985" t="48718" r="52060"/>
          <a:stretch>
            <a:fillRect/>
          </a:stretch>
        </p:blipFill>
        <p:spPr bwMode="auto">
          <a:xfrm>
            <a:off x="3733800" y="4191000"/>
            <a:ext cx="1905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2000" y="3886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 নং চিত্র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657600"/>
            <a:ext cx="136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 নং চিত্র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37338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 নং চিত্র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36576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 নং চিত্র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8991" y="6400800"/>
            <a:ext cx="1367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 নং চিত্র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1523998" y="6373683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নং চিত্র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6477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 নং চিত্র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4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দলকে ৫টি বিভিন্ন উদ্ভিদ এর মূল(বাস্তব উপকরণ)দেয়া হবে তারা মূলগুলো সনাক্ত করে নাম,বৈশিষ্ট্য লিখবে ও উপস্থাপন করবে?    </a:t>
            </a:r>
            <a:endParaRPr lang="en-US" sz="4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৮ মিঃ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219200"/>
            <a:ext cx="3200400" cy="4800600"/>
          </a:xfrm>
          <a:prstGeom prst="ellipse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1219200"/>
            <a:ext cx="3200400" cy="4800600"/>
          </a:xfrm>
          <a:prstGeom prst="ellipse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1219200"/>
            <a:ext cx="3200400" cy="4724400"/>
          </a:xfrm>
          <a:prstGeom prst="ellipse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Documents and Settings\Administrator\My Documents\Downloads\root_1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124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962400" y="29718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মূলের কয়টি অংশ?  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0" y="1219200"/>
            <a:ext cx="3200400" cy="4800600"/>
          </a:xfrm>
          <a:prstGeom prst="ellipse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86200" y="27432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মূলগুলো কোনটি কোন প্রকারের ? 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User\My Documents\Downloads\SR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1143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istrator\My Documents\Downloads\bany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905000"/>
            <a:ext cx="1219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My Documents\My Pictures\8.JPG"/>
          <p:cNvPicPr>
            <a:picLocks noChangeAspect="1" noChangeArrowheads="1"/>
          </p:cNvPicPr>
          <p:nvPr/>
        </p:nvPicPr>
        <p:blipFill>
          <a:blip r:embed="rId5"/>
          <a:srcRect l="1562" r="57813" b="18750"/>
          <a:stretch>
            <a:fillRect/>
          </a:stretch>
        </p:blipFill>
        <p:spPr bwMode="auto">
          <a:xfrm>
            <a:off x="457200" y="1295400"/>
            <a:ext cx="30480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810000" y="28194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মুলের কোন কাজ দেখানো হয়েছে? 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4" descr="C:\Documents and Settings\Administrator\My Documents\Downloads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371600"/>
            <a:ext cx="3048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810000" y="28194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কোন ধরণের মুল দেখা যাচ্ছে? নাম বল?  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0" grpId="1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1"/>
            <a:ext cx="3581400" cy="990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বাড়ীরকাজঃ</a:t>
            </a:r>
            <a:endParaRPr lang="en-US" sz="7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124200"/>
            <a:ext cx="7239000" cy="264265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বাড়ীর আশে পাশের ছোট ছোট পাঁচটি গাছের নাম ও মূল গুলো কি ধরনের ছক আকারে লিখে আনবে।  </a:t>
            </a:r>
            <a:endParaRPr lang="en-US" sz="60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User\My Documents\Downloads\38-louisiana-a-6-million-home-with-two-ponds.jpg"/>
          <p:cNvPicPr>
            <a:picLocks noChangeAspect="1" noChangeArrowheads="1"/>
          </p:cNvPicPr>
          <p:nvPr/>
        </p:nvPicPr>
        <p:blipFill>
          <a:blip r:embed="rId2"/>
          <a:srcRect l="33729" t="19465" r="39153" b="52036"/>
          <a:stretch>
            <a:fillRect/>
          </a:stretch>
        </p:blipFill>
        <p:spPr bwMode="auto">
          <a:xfrm>
            <a:off x="0" y="0"/>
            <a:ext cx="23622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My Pictures\Picture\Picture 084.jpg"/>
          <p:cNvPicPr>
            <a:picLocks noChangeAspect="1" noChangeArrowheads="1"/>
          </p:cNvPicPr>
          <p:nvPr/>
        </p:nvPicPr>
        <p:blipFill>
          <a:blip r:embed="rId2"/>
          <a:srcRect l="28437" r="310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752600" y="3048000"/>
            <a:ext cx="6400800" cy="19812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bn-BD" sz="199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99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57200" y="990600"/>
            <a:ext cx="3962400" cy="3581400"/>
          </a:xfrm>
          <a:prstGeom prst="flowChartMultidocument">
            <a:avLst/>
          </a:prstGeom>
          <a:ln w="76200" cmpd="tri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4495800" y="2819400"/>
            <a:ext cx="4495800" cy="3733800"/>
          </a:xfrm>
          <a:prstGeom prst="star24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400" b="1" dirty="0" smtClean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সহকারী শিক্ষক </a:t>
            </a:r>
          </a:p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 শ্রেনী</a:t>
            </a:r>
          </a:p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সাধারন বিজ্ঞান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মিঃ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My Documents\My Pictures\untitled.bmp"/>
          <p:cNvPicPr>
            <a:picLocks noChangeAspect="1" noChangeArrowheads="1"/>
          </p:cNvPicPr>
          <p:nvPr/>
        </p:nvPicPr>
        <p:blipFill>
          <a:blip r:embed="rId2"/>
          <a:srcRect r="30556"/>
          <a:stretch>
            <a:fillRect/>
          </a:stretch>
        </p:blipFill>
        <p:spPr bwMode="auto">
          <a:xfrm>
            <a:off x="381000" y="1905000"/>
            <a:ext cx="4267200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371600" y="381000"/>
            <a:ext cx="6553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চিত্রগুলো ভালোভাবে লক্ষ্য কর?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990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 ? </a:t>
            </a:r>
            <a:endParaRPr lang="en-US" sz="3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User\My Documents\My Pictures\6.JPG"/>
          <p:cNvPicPr>
            <a:picLocks noChangeAspect="1" noChangeArrowheads="1"/>
          </p:cNvPicPr>
          <p:nvPr/>
        </p:nvPicPr>
        <p:blipFill>
          <a:blip r:embed="rId3"/>
          <a:srcRect l="1562" t="2030" r="12501" b="2538"/>
          <a:stretch>
            <a:fillRect/>
          </a:stretch>
        </p:blipFill>
        <p:spPr bwMode="auto">
          <a:xfrm>
            <a:off x="5334000" y="2743200"/>
            <a:ext cx="3048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609600"/>
            <a:ext cx="7848600" cy="5486400"/>
          </a:xfrm>
          <a:prstGeom prst="ellipse">
            <a:avLst/>
          </a:prstGeom>
          <a:noFill/>
          <a:ln w="76200">
            <a:solidFill>
              <a:srgbClr val="FF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Administrator\My Documents\My Pictures\78.bmp"/>
          <p:cNvPicPr>
            <a:picLocks noChangeAspect="1" noChangeArrowheads="1"/>
          </p:cNvPicPr>
          <p:nvPr/>
        </p:nvPicPr>
        <p:blipFill>
          <a:blip r:embed="rId2"/>
          <a:srcRect l="19445" r="19444"/>
          <a:stretch>
            <a:fillRect/>
          </a:stretch>
        </p:blipFill>
        <p:spPr bwMode="auto">
          <a:xfrm>
            <a:off x="2362200" y="1295400"/>
            <a:ext cx="426720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2362200"/>
            <a:ext cx="4419600" cy="2438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BB4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 </a:t>
            </a:r>
            <a:endParaRPr lang="en-US" sz="8000" b="1" dirty="0">
              <a:ln w="11430"/>
              <a:solidFill>
                <a:srgbClr val="BB40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60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90600" y="1600200"/>
            <a:ext cx="6705600" cy="12192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990600" y="2895600"/>
            <a:ext cx="6781800" cy="12192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90600" y="4191000"/>
            <a:ext cx="6934200" cy="12954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মূলের কয়টি অংশ তা বলতে পারবে।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00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 প্রকারভেদ করতে পারবে।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 কাজ ব্যাখ্যা করতে পারবে।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59922" y="1293078"/>
            <a:ext cx="604956" cy="6096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990600" y="5562600"/>
            <a:ext cx="6781800" cy="11430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5943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ও বাস্তবে দেখে বিভিন্ন প্রকার মূল সনাক্ত করতে পারবে।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/>
      <p:bldP spid="8" grpId="0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3058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চিত্রটি লক্ষ্য করে বলোতো তীর চিহ্নিত অংশের নাম ও কাজঃ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99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 অঞ্চল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3962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মূলরোম অঞ্চল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1200" y="4724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বর্ধিষ্ণু অঞ্চল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7400" y="5334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মূলত্র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160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 মূল </a:t>
            </a:r>
            <a:endParaRPr lang="en-US" sz="2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7400" y="2362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মূল </a:t>
            </a:r>
            <a:endParaRPr lang="en-US" sz="2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74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প্রশাখা মূল </a:t>
            </a:r>
            <a:endParaRPr lang="en-US" sz="2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5400" y="5791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মূলের বিভিন্ন অংশ  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Administrator\My Documents\My Pictures\2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57275"/>
            <a:ext cx="4038600" cy="474345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2971800" y="1219200"/>
            <a:ext cx="2895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ket 33"/>
          <p:cNvSpPr/>
          <p:nvPr/>
        </p:nvSpPr>
        <p:spPr>
          <a:xfrm>
            <a:off x="3200400" y="3657600"/>
            <a:ext cx="228600" cy="10668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429000" y="4114800"/>
            <a:ext cx="2362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95600" y="4953000"/>
            <a:ext cx="2895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71800" y="5562600"/>
            <a:ext cx="2895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505200" y="1828800"/>
            <a:ext cx="22860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95600" y="2590800"/>
            <a:ext cx="29718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14800" y="3429000"/>
            <a:ext cx="17526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19400" y="5410200"/>
            <a:ext cx="76200" cy="158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743200" y="5334000"/>
            <a:ext cx="228600" cy="438697"/>
          </a:xfrm>
          <a:custGeom>
            <a:avLst/>
            <a:gdLst>
              <a:gd name="connsiteX0" fmla="*/ 106452 w 270802"/>
              <a:gd name="connsiteY0" fmla="*/ 25742 h 438697"/>
              <a:gd name="connsiteX1" fmla="*/ 62207 w 270802"/>
              <a:gd name="connsiteY1" fmla="*/ 10993 h 438697"/>
              <a:gd name="connsiteX2" fmla="*/ 3213 w 270802"/>
              <a:gd name="connsiteY2" fmla="*/ 128980 h 438697"/>
              <a:gd name="connsiteX3" fmla="*/ 32710 w 270802"/>
              <a:gd name="connsiteY3" fmla="*/ 320709 h 438697"/>
              <a:gd name="connsiteX4" fmla="*/ 47458 w 270802"/>
              <a:gd name="connsiteY4" fmla="*/ 379703 h 438697"/>
              <a:gd name="connsiteX5" fmla="*/ 135948 w 270802"/>
              <a:gd name="connsiteY5" fmla="*/ 438697 h 438697"/>
              <a:gd name="connsiteX6" fmla="*/ 253936 w 270802"/>
              <a:gd name="connsiteY6" fmla="*/ 409200 h 438697"/>
              <a:gd name="connsiteX7" fmla="*/ 268684 w 270802"/>
              <a:gd name="connsiteY7" fmla="*/ 350206 h 438697"/>
              <a:gd name="connsiteX8" fmla="*/ 239187 w 270802"/>
              <a:gd name="connsiteY8" fmla="*/ 128980 h 438697"/>
              <a:gd name="connsiteX9" fmla="*/ 209690 w 270802"/>
              <a:gd name="connsiteY9" fmla="*/ 69987 h 438697"/>
              <a:gd name="connsiteX10" fmla="*/ 106452 w 270802"/>
              <a:gd name="connsiteY10" fmla="*/ 25742 h 4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802" h="438697">
                <a:moveTo>
                  <a:pt x="106452" y="25742"/>
                </a:moveTo>
                <a:cubicBezTo>
                  <a:pt x="81872" y="15910"/>
                  <a:pt x="73200" y="0"/>
                  <a:pt x="62207" y="10993"/>
                </a:cubicBezTo>
                <a:cubicBezTo>
                  <a:pt x="31114" y="42085"/>
                  <a:pt x="3213" y="128980"/>
                  <a:pt x="3213" y="128980"/>
                </a:cubicBezTo>
                <a:cubicBezTo>
                  <a:pt x="26935" y="366202"/>
                  <a:pt x="0" y="206224"/>
                  <a:pt x="32710" y="320709"/>
                </a:cubicBezTo>
                <a:cubicBezTo>
                  <a:pt x="38279" y="340199"/>
                  <a:pt x="37401" y="362104"/>
                  <a:pt x="47458" y="379703"/>
                </a:cubicBezTo>
                <a:cubicBezTo>
                  <a:pt x="73452" y="425192"/>
                  <a:pt x="93714" y="424618"/>
                  <a:pt x="135948" y="438697"/>
                </a:cubicBezTo>
                <a:cubicBezTo>
                  <a:pt x="175277" y="428865"/>
                  <a:pt x="220205" y="431687"/>
                  <a:pt x="253936" y="409200"/>
                </a:cubicBezTo>
                <a:cubicBezTo>
                  <a:pt x="270802" y="397956"/>
                  <a:pt x="268684" y="370476"/>
                  <a:pt x="268684" y="350206"/>
                </a:cubicBezTo>
                <a:cubicBezTo>
                  <a:pt x="268684" y="280116"/>
                  <a:pt x="268444" y="197246"/>
                  <a:pt x="239187" y="128980"/>
                </a:cubicBezTo>
                <a:cubicBezTo>
                  <a:pt x="230526" y="108772"/>
                  <a:pt x="227278" y="83178"/>
                  <a:pt x="209690" y="69987"/>
                </a:cubicBezTo>
                <a:cubicBezTo>
                  <a:pt x="166215" y="37381"/>
                  <a:pt x="131032" y="35574"/>
                  <a:pt x="106452" y="25742"/>
                </a:cubicBezTo>
                <a:close/>
              </a:path>
            </a:pathLst>
          </a:cu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14400" y="5943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মুলত্রঃ মুলের শেষ প্রান্তে টুপির মত যে অংশ দেখা যায় তাকে মূলটুপি বা মুলত্র বলে।</a:t>
            </a:r>
          </a:p>
          <a:p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কাজঃ আঘাত থেকে রক্ষা করা। 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800" y="57912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বর্ধিষ্ণু অঞ্চলঃ এরপর মসৃণ অংশ কে বলে বর্ধিষ্ণু অঞ্চল।</a:t>
            </a:r>
          </a:p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 মুলের বৃদ্ধি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" y="5867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মুলরোম অঞ্চলঃ বর্ধিষ্ণু অঞ্চলের পেছনে সূক্ষ্ণ লোমশ অঞ্চলকে বলে মুলরোম অঞ্চল।</a:t>
            </a:r>
          </a:p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 মুল রোম দিয়ে উদ্ভিদ পানি শোষণ করে। 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0" y="5867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মুলরোম অঞ্চলের পর মূলের স্থায়ী এলাকা।</a:t>
            </a:r>
          </a:p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 মূলের শাখা প্রশাখা সৃষ্টি করা।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9" grpId="0"/>
      <p:bldP spid="40" grpId="0"/>
      <p:bldP spid="41" grpId="0"/>
      <p:bldP spid="43" grpId="0"/>
      <p:bldP spid="33" grpId="0"/>
      <p:bldP spid="33" grpId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My Documents\My Pictures\57.JPG"/>
          <p:cNvPicPr>
            <a:picLocks noChangeAspect="1" noChangeArrowheads="1"/>
          </p:cNvPicPr>
          <p:nvPr/>
        </p:nvPicPr>
        <p:blipFill>
          <a:blip r:embed="rId2"/>
          <a:srcRect l="1466" r="73611"/>
          <a:stretch>
            <a:fillRect/>
          </a:stretch>
        </p:blipFill>
        <p:spPr bwMode="auto">
          <a:xfrm>
            <a:off x="5410200" y="1371600"/>
            <a:ext cx="2590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istrator\My Documents\Downloads\13308_Types of root system.JPG"/>
          <p:cNvPicPr>
            <a:picLocks noChangeAspect="1" noChangeArrowheads="1"/>
          </p:cNvPicPr>
          <p:nvPr/>
        </p:nvPicPr>
        <p:blipFill>
          <a:blip r:embed="rId3"/>
          <a:srcRect t="6610" r="62308" b="17458"/>
          <a:stretch>
            <a:fillRect/>
          </a:stretch>
        </p:blipFill>
        <p:spPr bwMode="auto">
          <a:xfrm>
            <a:off x="914400" y="2895600"/>
            <a:ext cx="3124199" cy="28956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762000" y="2895600"/>
            <a:ext cx="3352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Administrator\My Documents\Downloads\animplan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9600"/>
            <a:ext cx="14478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828800" y="0"/>
            <a:ext cx="5791200" cy="13542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চিত্রগুলো দেখে বলোতো মূলগুলো কিভাবে উৎপন্ন হয়েছে ?   </a:t>
            </a:r>
          </a:p>
        </p:txBody>
      </p:sp>
      <p:pic>
        <p:nvPicPr>
          <p:cNvPr id="1029" name="Picture 5" descr="C:\Documents and Settings\Administrator\My Documents\Downloads\bryophyllum_pinnatum01.jpg"/>
          <p:cNvPicPr>
            <a:picLocks noChangeAspect="1" noChangeArrowheads="1"/>
          </p:cNvPicPr>
          <p:nvPr/>
        </p:nvPicPr>
        <p:blipFill>
          <a:blip r:embed="rId5" cstate="print"/>
          <a:srcRect l="3600" t="8808" r="3600" b="6640"/>
          <a:stretch>
            <a:fillRect/>
          </a:stretch>
        </p:blipFill>
        <p:spPr bwMode="auto">
          <a:xfrm>
            <a:off x="7848600" y="914400"/>
            <a:ext cx="838200" cy="1143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71600" y="563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স্থানিক মূল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045245" y="1887794"/>
            <a:ext cx="47222" cy="103238"/>
          </a:xfrm>
          <a:custGeom>
            <a:avLst/>
            <a:gdLst>
              <a:gd name="connsiteX0" fmla="*/ 44245 w 47222"/>
              <a:gd name="connsiteY0" fmla="*/ 0 h 103238"/>
              <a:gd name="connsiteX1" fmla="*/ 0 w 47222"/>
              <a:gd name="connsiteY1" fmla="*/ 103238 h 1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22" h="103238">
                <a:moveTo>
                  <a:pt x="44245" y="0"/>
                </a:moveTo>
                <a:cubicBezTo>
                  <a:pt x="26770" y="87376"/>
                  <a:pt x="47222" y="56016"/>
                  <a:pt x="0" y="103238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052926" y="1902542"/>
            <a:ext cx="51313" cy="162232"/>
          </a:xfrm>
          <a:custGeom>
            <a:avLst/>
            <a:gdLst>
              <a:gd name="connsiteX0" fmla="*/ 51313 w 51313"/>
              <a:gd name="connsiteY0" fmla="*/ 0 h 162232"/>
              <a:gd name="connsiteX1" fmla="*/ 21816 w 51313"/>
              <a:gd name="connsiteY1" fmla="*/ 162232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13" h="162232">
                <a:moveTo>
                  <a:pt x="51313" y="0"/>
                </a:moveTo>
                <a:cubicBezTo>
                  <a:pt x="0" y="76969"/>
                  <a:pt x="21816" y="26520"/>
                  <a:pt x="21816" y="162232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991370" y="1873045"/>
            <a:ext cx="83372" cy="78406"/>
          </a:xfrm>
          <a:custGeom>
            <a:avLst/>
            <a:gdLst>
              <a:gd name="connsiteX0" fmla="*/ 83372 w 83372"/>
              <a:gd name="connsiteY0" fmla="*/ 0 h 78406"/>
              <a:gd name="connsiteX1" fmla="*/ 39127 w 83372"/>
              <a:gd name="connsiteY1" fmla="*/ 29497 h 78406"/>
              <a:gd name="connsiteX2" fmla="*/ 9630 w 83372"/>
              <a:gd name="connsiteY2" fmla="*/ 73742 h 7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72" h="78406">
                <a:moveTo>
                  <a:pt x="83372" y="0"/>
                </a:moveTo>
                <a:cubicBezTo>
                  <a:pt x="68624" y="9832"/>
                  <a:pt x="50200" y="15656"/>
                  <a:pt x="39127" y="29497"/>
                </a:cubicBezTo>
                <a:cubicBezTo>
                  <a:pt x="0" y="78406"/>
                  <a:pt x="47141" y="73742"/>
                  <a:pt x="9630" y="73742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413955" y="2020529"/>
            <a:ext cx="0" cy="147484"/>
          </a:xfrm>
          <a:custGeom>
            <a:avLst/>
            <a:gdLst>
              <a:gd name="connsiteX0" fmla="*/ 0 w 0"/>
              <a:gd name="connsiteY0" fmla="*/ 0 h 147484"/>
              <a:gd name="connsiteX1" fmla="*/ 0 w 0"/>
              <a:gd name="connsiteY1" fmla="*/ 147484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7484">
                <a:moveTo>
                  <a:pt x="0" y="0"/>
                </a:moveTo>
                <a:lnTo>
                  <a:pt x="0" y="14748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413955" y="2035277"/>
            <a:ext cx="88490" cy="117988"/>
          </a:xfrm>
          <a:custGeom>
            <a:avLst/>
            <a:gdLst>
              <a:gd name="connsiteX0" fmla="*/ 0 w 88490"/>
              <a:gd name="connsiteY0" fmla="*/ 0 h 117988"/>
              <a:gd name="connsiteX1" fmla="*/ 29497 w 88490"/>
              <a:gd name="connsiteY1" fmla="*/ 44246 h 117988"/>
              <a:gd name="connsiteX2" fmla="*/ 44245 w 88490"/>
              <a:gd name="connsiteY2" fmla="*/ 88491 h 117988"/>
              <a:gd name="connsiteX3" fmla="*/ 88490 w 88490"/>
              <a:gd name="connsiteY3" fmla="*/ 117988 h 11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90" h="117988">
                <a:moveTo>
                  <a:pt x="0" y="0"/>
                </a:moveTo>
                <a:cubicBezTo>
                  <a:pt x="9832" y="14749"/>
                  <a:pt x="21570" y="28392"/>
                  <a:pt x="29497" y="44246"/>
                </a:cubicBezTo>
                <a:cubicBezTo>
                  <a:pt x="36449" y="58151"/>
                  <a:pt x="34534" y="76352"/>
                  <a:pt x="44245" y="88491"/>
                </a:cubicBezTo>
                <a:cubicBezTo>
                  <a:pt x="55318" y="102332"/>
                  <a:pt x="88490" y="117988"/>
                  <a:pt x="88490" y="117988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325465" y="2020529"/>
            <a:ext cx="103238" cy="162232"/>
          </a:xfrm>
          <a:custGeom>
            <a:avLst/>
            <a:gdLst>
              <a:gd name="connsiteX0" fmla="*/ 103238 w 103238"/>
              <a:gd name="connsiteY0" fmla="*/ 0 h 162232"/>
              <a:gd name="connsiteX1" fmla="*/ 29496 w 103238"/>
              <a:gd name="connsiteY1" fmla="*/ 88490 h 162232"/>
              <a:gd name="connsiteX2" fmla="*/ 0 w 103238"/>
              <a:gd name="connsiteY2" fmla="*/ 162232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38" h="162232">
                <a:moveTo>
                  <a:pt x="103238" y="0"/>
                </a:moveTo>
                <a:cubicBezTo>
                  <a:pt x="70622" y="32616"/>
                  <a:pt x="50028" y="47425"/>
                  <a:pt x="29496" y="88490"/>
                </a:cubicBezTo>
                <a:cubicBezTo>
                  <a:pt x="17657" y="112169"/>
                  <a:pt x="0" y="162232"/>
                  <a:pt x="0" y="162232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809271" y="1637071"/>
            <a:ext cx="147484" cy="103239"/>
          </a:xfrm>
          <a:custGeom>
            <a:avLst/>
            <a:gdLst>
              <a:gd name="connsiteX0" fmla="*/ 147484 w 147484"/>
              <a:gd name="connsiteY0" fmla="*/ 0 h 103239"/>
              <a:gd name="connsiteX1" fmla="*/ 58994 w 147484"/>
              <a:gd name="connsiteY1" fmla="*/ 58994 h 103239"/>
              <a:gd name="connsiteX2" fmla="*/ 0 w 147484"/>
              <a:gd name="connsiteY2" fmla="*/ 103239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484" h="103239">
                <a:moveTo>
                  <a:pt x="147484" y="0"/>
                </a:moveTo>
                <a:lnTo>
                  <a:pt x="58994" y="58994"/>
                </a:lnTo>
                <a:cubicBezTo>
                  <a:pt x="8959" y="92350"/>
                  <a:pt x="27283" y="75954"/>
                  <a:pt x="0" y="103239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97761" y="1681316"/>
            <a:ext cx="39331" cy="117987"/>
          </a:xfrm>
          <a:custGeom>
            <a:avLst/>
            <a:gdLst>
              <a:gd name="connsiteX0" fmla="*/ 29497 w 39331"/>
              <a:gd name="connsiteY0" fmla="*/ 0 h 117987"/>
              <a:gd name="connsiteX1" fmla="*/ 0 w 39331"/>
              <a:gd name="connsiteY1" fmla="*/ 117987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31" h="117987">
                <a:moveTo>
                  <a:pt x="29497" y="0"/>
                </a:moveTo>
                <a:cubicBezTo>
                  <a:pt x="13766" y="110122"/>
                  <a:pt x="39331" y="78659"/>
                  <a:pt x="0" y="117987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803817" y="1651819"/>
            <a:ext cx="141166" cy="176981"/>
          </a:xfrm>
          <a:custGeom>
            <a:avLst/>
            <a:gdLst>
              <a:gd name="connsiteX0" fmla="*/ 138189 w 141166"/>
              <a:gd name="connsiteY0" fmla="*/ 0 h 176981"/>
              <a:gd name="connsiteX1" fmla="*/ 123441 w 141166"/>
              <a:gd name="connsiteY1" fmla="*/ 73742 h 176981"/>
              <a:gd name="connsiteX2" fmla="*/ 34951 w 141166"/>
              <a:gd name="connsiteY2" fmla="*/ 103239 h 176981"/>
              <a:gd name="connsiteX3" fmla="*/ 5454 w 141166"/>
              <a:gd name="connsiteY3" fmla="*/ 176981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66" h="176981">
                <a:moveTo>
                  <a:pt x="138189" y="0"/>
                </a:moveTo>
                <a:cubicBezTo>
                  <a:pt x="133273" y="24581"/>
                  <a:pt x="141166" y="56017"/>
                  <a:pt x="123441" y="73742"/>
                </a:cubicBezTo>
                <a:cubicBezTo>
                  <a:pt x="101456" y="95728"/>
                  <a:pt x="34951" y="103239"/>
                  <a:pt x="34951" y="103239"/>
                </a:cubicBezTo>
                <a:cubicBezTo>
                  <a:pt x="0" y="155665"/>
                  <a:pt x="5454" y="129759"/>
                  <a:pt x="5454" y="176981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824019" y="1593241"/>
            <a:ext cx="88491" cy="43830"/>
          </a:xfrm>
          <a:custGeom>
            <a:avLst/>
            <a:gdLst>
              <a:gd name="connsiteX0" fmla="*/ 88491 w 88491"/>
              <a:gd name="connsiteY0" fmla="*/ 29082 h 43830"/>
              <a:gd name="connsiteX1" fmla="*/ 0 w 88491"/>
              <a:gd name="connsiteY1" fmla="*/ 43830 h 4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91" h="43830">
                <a:moveTo>
                  <a:pt x="88491" y="29082"/>
                </a:moveTo>
                <a:cubicBezTo>
                  <a:pt x="16007" y="10960"/>
                  <a:pt x="43830" y="0"/>
                  <a:pt x="0" y="43830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00" y="762000"/>
            <a:ext cx="1143000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601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ভ্রুনমূল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শাখা-প্রশাখা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5943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মুল ভ্রুনমূল থেকে উৎপন্ন না হয়ে কান্ড ও পাতা থেকে উৎপন্ন হয়।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My Documents\My Pictures\57.JPG"/>
          <p:cNvPicPr>
            <a:picLocks noChangeAspect="1" noChangeArrowheads="1"/>
          </p:cNvPicPr>
          <p:nvPr/>
        </p:nvPicPr>
        <p:blipFill>
          <a:blip r:embed="rId2"/>
          <a:srcRect l="1466" r="73611"/>
          <a:stretch>
            <a:fillRect/>
          </a:stretch>
        </p:blipFill>
        <p:spPr bwMode="auto">
          <a:xfrm>
            <a:off x="3548662" y="2588305"/>
            <a:ext cx="1999697" cy="18312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0" name="Picture 2" descr="C:\Documents and Settings\Administrator\My Documents\Downloads\Rhizophora_mangle,_Red_Mangrove,_stilt_roots,I_JP31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3" y="2492582"/>
            <a:ext cx="1943101" cy="19232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2" descr="C:\Documents and Settings\Administrator\My Documents\Downloads\2005-X-PlantR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1" y="2512106"/>
            <a:ext cx="1828800" cy="19074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133600" y="152400"/>
            <a:ext cx="51054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চিত্রগুলো দেখে বলোতো সবমূলগুলো কী একইরকম দেখতে?  </a:t>
            </a:r>
          </a:p>
        </p:txBody>
      </p:sp>
      <p:pic>
        <p:nvPicPr>
          <p:cNvPr id="1026" name="Picture 2" descr="C:\Documents and Settings\Administrator\My Documents\Downloads\bany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8663" y="2526420"/>
            <a:ext cx="1999696" cy="18344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81000" y="6172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 মূল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617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অগুচ্ছ মূল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User\My Documents\Downloads\pand_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8662" y="2514600"/>
            <a:ext cx="1999697" cy="1905483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Documents and Settings\User\My Documents\Downloads\3118885448_35b0b3705f_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8662" y="2514600"/>
            <a:ext cx="1999697" cy="1905483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352800" y="1219200"/>
            <a:ext cx="2514600" cy="115193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4" descr="C:\Documents and Settings\Administrator\My Documents\Downloads\Panicle.jp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 l="11985" t="48718" r="52060"/>
          <a:stretch>
            <a:fillRect/>
          </a:stretch>
        </p:blipFill>
        <p:spPr bwMode="auto">
          <a:xfrm>
            <a:off x="3548662" y="2514600"/>
            <a:ext cx="1999697" cy="18907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27048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37917 -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6667 0.26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026 -0.294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6093 -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25034 0.26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066800"/>
            <a:ext cx="1066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2362200"/>
            <a:ext cx="441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85411" y="2133603"/>
            <a:ext cx="457992" cy="7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562100" y="26289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981700" y="26289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38100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2895600"/>
            <a:ext cx="144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স্থানিক মূল 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2895600"/>
            <a:ext cx="144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6095206" y="3581400"/>
            <a:ext cx="4579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220494" y="4076700"/>
            <a:ext cx="532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049294" y="40759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24400" y="4343400"/>
            <a:ext cx="1219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 মূল 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0" y="4419600"/>
            <a:ext cx="114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অগুচ্ছ মূল 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3886200"/>
            <a:ext cx="21336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উদাঃ আম গাছের মূল  </a:t>
            </a:r>
            <a:endParaRPr lang="en-US" sz="2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43400" y="5257800"/>
            <a:ext cx="18288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উদাঃ ধান গাছের মূল  </a:t>
            </a:r>
            <a:endParaRPr lang="en-US" sz="2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3200" y="5334000"/>
            <a:ext cx="23622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উদাঃ কেয়া গাছের ঠেস মূল </a:t>
            </a:r>
            <a:endParaRPr lang="en-US" sz="2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4838700" y="4838700"/>
            <a:ext cx="457200" cy="381000"/>
          </a:xfrm>
          <a:prstGeom prst="bentConnector3">
            <a:avLst>
              <a:gd name="adj1" fmla="val 50000"/>
            </a:avLst>
          </a:prstGeom>
          <a:ln w="38100">
            <a:solidFill>
              <a:srgbClr val="BB40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838200" y="3505200"/>
            <a:ext cx="533400" cy="228600"/>
          </a:xfrm>
          <a:prstGeom prst="bentConnector3">
            <a:avLst>
              <a:gd name="adj1" fmla="val 50000"/>
            </a:avLst>
          </a:prstGeom>
          <a:ln w="38100">
            <a:solidFill>
              <a:srgbClr val="BB40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6934200" y="5029200"/>
            <a:ext cx="533400" cy="228600"/>
          </a:xfrm>
          <a:prstGeom prst="bentConnector3">
            <a:avLst>
              <a:gd name="adj1" fmla="val 50000"/>
            </a:avLst>
          </a:prstGeom>
          <a:ln w="38100">
            <a:solidFill>
              <a:srgbClr val="BB40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228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খাতায় নিচের ছকটি তুলে নিয়ে খালি ঘরগুলো পূরণ করঃ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18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 প্রকারভেদ </a:t>
            </a:r>
            <a:endParaRPr lang="en-US" sz="3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401</Words>
  <Application>Microsoft Office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</cp:lastModifiedBy>
  <cp:revision>284</cp:revision>
  <dcterms:created xsi:type="dcterms:W3CDTF">2006-08-16T00:00:00Z</dcterms:created>
  <dcterms:modified xsi:type="dcterms:W3CDTF">2013-06-08T14:01:22Z</dcterms:modified>
</cp:coreProperties>
</file>