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75" r:id="rId2"/>
    <p:sldId id="257" r:id="rId3"/>
    <p:sldId id="258" r:id="rId4"/>
    <p:sldId id="263" r:id="rId5"/>
    <p:sldId id="270" r:id="rId6"/>
    <p:sldId id="280" r:id="rId7"/>
    <p:sldId id="279" r:id="rId8"/>
    <p:sldId id="264" r:id="rId9"/>
    <p:sldId id="276" r:id="rId10"/>
    <p:sldId id="277" r:id="rId11"/>
    <p:sldId id="278" r:id="rId12"/>
    <p:sldId id="281" r:id="rId13"/>
    <p:sldId id="282" r:id="rId14"/>
    <p:sldId id="283" r:id="rId15"/>
    <p:sldId id="284" r:id="rId16"/>
    <p:sldId id="285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FF"/>
    <a:srgbClr val="FF505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3" autoAdjust="0"/>
    <p:restoredTop sz="94660"/>
  </p:normalViewPr>
  <p:slideViewPr>
    <p:cSldViewPr>
      <p:cViewPr>
        <p:scale>
          <a:sx n="40" d="100"/>
          <a:sy n="40" d="100"/>
        </p:scale>
        <p:origin x="-75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2057400"/>
          </a:xfrm>
          <a:solidFill>
            <a:schemeClr val="tx1"/>
          </a:solidFill>
        </p:spPr>
        <p:txBody>
          <a:bodyPr anchor="ctr">
            <a:noAutofit/>
          </a:bodyPr>
          <a:lstStyle/>
          <a:p>
            <a:pPr algn="ctr"/>
            <a:r>
              <a:rPr lang="bn-BD" sz="19900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dirty="0"/>
          </a:p>
        </p:txBody>
      </p:sp>
      <p:pic>
        <p:nvPicPr>
          <p:cNvPr id="5" name="Content Placeholder 3" descr="Fz-2.jpe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3371850" y="2781300"/>
            <a:ext cx="2857500" cy="1905000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1219200"/>
            <a:ext cx="4800600" cy="1066800"/>
          </a:xfrm>
          <a:solidFill>
            <a:srgbClr val="7030A0"/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6600" b="1" dirty="0" smtClean="0">
                <a:solidFill>
                  <a:srgbClr val="00B0F0"/>
                </a:solidFill>
              </a:rPr>
              <a:t> </a:t>
            </a:r>
            <a:r>
              <a:rPr lang="bn-BD" sz="6600" b="1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  <a:endParaRPr lang="en-US" sz="6600" b="1" dirty="0">
              <a:solidFill>
                <a:srgbClr val="00B0F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133600" y="2590800"/>
            <a:ext cx="4876800" cy="2895600"/>
          </a:xfrm>
          <a:solidFill>
            <a:srgbClr val="00B050"/>
          </a:solidFill>
        </p:spPr>
        <p:txBody>
          <a:bodyPr>
            <a:noAutofit/>
          </a:bodyPr>
          <a:lstStyle/>
          <a:p>
            <a:pPr algn="ctr">
              <a:buNone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মো: মনিরুল আলম ভুইয়া </a:t>
            </a:r>
          </a:p>
          <a:p>
            <a:pPr algn="ctr">
              <a:buNone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সহযোগী অধ্যাপক, গণিত</a:t>
            </a:r>
          </a:p>
          <a:p>
            <a:pPr algn="ctr">
              <a:buNone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চৌমুহনী সরকারি এস এ কলেজ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নোয়াখালী</a:t>
            </a:r>
          </a:p>
          <a:p>
            <a:pPr algn="ctr">
              <a:buNone/>
            </a:pP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752600"/>
          </a:xfrm>
          <a:solidFill>
            <a:srgbClr val="00B050"/>
          </a:solidFill>
        </p:spPr>
        <p:txBody>
          <a:bodyPr>
            <a:normAutofit/>
          </a:bodyPr>
          <a:lstStyle/>
          <a:p>
            <a:pPr algn="ctr"/>
            <a:r>
              <a:rPr lang="bn-BD" sz="7300" dirty="0" smtClean="0">
                <a:latin typeface="NikoshBAN" pitchFamily="2" charset="0"/>
                <a:cs typeface="NikoshBAN" pitchFamily="2" charset="0"/>
              </a:rPr>
              <a:t>শ্রেণি- একাদশ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Flowchart: Decision 3"/>
          <p:cNvSpPr/>
          <p:nvPr/>
        </p:nvSpPr>
        <p:spPr>
          <a:xfrm rot="10800000" flipV="1">
            <a:off x="457200" y="2667000"/>
            <a:ext cx="7086600" cy="3886200"/>
          </a:xfrm>
          <a:prstGeom prst="flowChartDecision">
            <a:avLst/>
          </a:prstGeom>
          <a:noFill/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বিষয়</a:t>
            </a:r>
          </a:p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কম্পিউটার শিক্ষা</a:t>
            </a:r>
          </a:p>
          <a:p>
            <a:pPr algn="ctr"/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প্রথম পত্র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381000" y="914400"/>
            <a:ext cx="8229600" cy="1143000"/>
          </a:xfrm>
          <a:prstGeom prst="rect">
            <a:avLst/>
          </a:prstGeom>
          <a:solidFill>
            <a:schemeClr val="bg1"/>
          </a:solidFill>
        </p:spPr>
        <p:txBody>
          <a:bodyPr vert="horz" lIns="45720" tIns="0" rIns="45720" bIns="0" anchor="ctr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6000" b="1" i="0" u="none" strike="noStrike" kern="1200" cap="all" spc="0" normalizeH="0" baseline="0" noProof="0" smtClean="0">
                <a:ln w="6350">
                  <a:noFill/>
                </a:ln>
                <a:solidFill>
                  <a:srgbClr val="FF0000"/>
                </a:soli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শিখনফল</a:t>
            </a:r>
            <a:endParaRPr kumimoji="0" lang="en-US" sz="6000" b="1" i="0" u="none" strike="noStrike" kern="1200" cap="all" spc="0" normalizeH="0" baseline="0" noProof="0" dirty="0">
              <a:ln w="6350">
                <a:noFill/>
              </a:ln>
              <a:solidFill>
                <a:srgbClr val="FF0000"/>
              </a:solidFill>
              <a:effectLst>
                <a:outerShdw blurRad="127000" dist="200000" dir="27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81000" y="2362200"/>
            <a:ext cx="8382000" cy="36576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anchor="ctr">
            <a:noAutofit/>
          </a:bodyPr>
          <a:lstStyle/>
          <a:p>
            <a:pPr marL="514350" lvl="0" indent="-514350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1</a:t>
            </a:r>
            <a:r>
              <a:rPr lang="bn-BD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kumimoji="0" lang="bn-BD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শিক্ষার্থীরা</a:t>
            </a:r>
            <a:r>
              <a:rPr kumimoji="0" lang="bn-BD" sz="3200" b="0" i="0" u="none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ধ্রুবক ও চলক কি তা বলতে পারবে।</a:t>
            </a:r>
          </a:p>
          <a:p>
            <a:pPr marL="514350" lvl="0" indent="-514350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defRPr/>
            </a:pPr>
            <a:r>
              <a:rPr kumimoji="0" lang="bn-BD" sz="3200" b="0" i="0" u="none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২। কারনু ম্যা</a:t>
            </a:r>
            <a:r>
              <a:rPr lang="bn-BD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প সম্পর্কে বলতে পারবে।</a:t>
            </a:r>
            <a:endParaRPr kumimoji="0" lang="bn-BD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514350" indent="-514350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defRPr/>
            </a:pPr>
            <a:r>
              <a:rPr kumimoji="0" lang="bn-BD" sz="32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৩।</a:t>
            </a:r>
            <a:r>
              <a:rPr kumimoji="0" lang="bn-BD" sz="3200" b="0" i="0" u="none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NikoshBAN" pitchFamily="2" charset="0"/>
                <a:ea typeface="+mn-ea"/>
                <a:cs typeface="NikoshBAN" pitchFamily="2" charset="0"/>
              </a:rPr>
              <a:t> </a:t>
            </a:r>
            <a:r>
              <a:rPr lang="bn-BD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কারনু ম্যাপ প্রয়োজনীয়তা  ব্যাখ্যা করতে পারবে।</a:t>
            </a:r>
            <a:endParaRPr kumimoji="0" lang="bn-BD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  <a:p>
            <a:pPr marL="514350" lvl="0" indent="-514350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defRPr/>
            </a:pPr>
            <a:r>
              <a:rPr lang="bn-BD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৪। মিনটার্ম,পেয়ার,কোয়ার্ড,অকটেট,রিডান্ডেণ্ট গ্রুপ বলতে পারবে।</a:t>
            </a:r>
          </a:p>
          <a:p>
            <a:pPr marL="514350" lvl="0" indent="-514350">
              <a:spcBef>
                <a:spcPct val="20000"/>
              </a:spcBef>
              <a:buClr>
                <a:schemeClr val="tx1">
                  <a:shade val="95000"/>
                </a:schemeClr>
              </a:buClr>
              <a:buSzPct val="65000"/>
              <a:defRPr/>
            </a:pPr>
            <a:r>
              <a:rPr lang="bn-BD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৫। বুলিয়ান উপপাদ্য সহজে সরলীকরন করতে পারবে। </a:t>
            </a:r>
            <a:endParaRPr kumimoji="0" lang="bn-BD" sz="3200" b="0" i="0" u="none" strike="noStrike" kern="120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NikoshBAN" pitchFamily="2" charset="0"/>
              <a:ea typeface="+mn-ea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800" decel="100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800" decel="100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800" decel="100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3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800" decel="100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800" decel="100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3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800" decel="100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3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800" decel="100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800" decel="100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3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800" decel="100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800" decel="100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" presetClass="entr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uiExpand="1" build="p" animBg="1"/>
      <p:bldP spid="5" grpId="1" build="allAtOnce" animBg="1"/>
      <p:bldP spid="5" grpId="2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228600"/>
            <a:ext cx="4343400" cy="58477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3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পাঠের অনুকুল পরিবেশ</a:t>
            </a:r>
            <a:endParaRPr lang="en-US" sz="32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4343400"/>
            <a:ext cx="411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GEORGE BOOLE 1815-1864</a:t>
            </a:r>
            <a:endParaRPr lang="en-US" sz="2400" dirty="0"/>
          </a:p>
        </p:txBody>
      </p:sp>
      <p:pic>
        <p:nvPicPr>
          <p:cNvPr id="1026" name="Picture 2" descr="C:\Documents and Settings\TT College\Desktop\boo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990600"/>
            <a:ext cx="4385931" cy="3352800"/>
          </a:xfrm>
          <a:prstGeom prst="rect">
            <a:avLst/>
          </a:prstGeom>
          <a:noFill/>
        </p:spPr>
      </p:pic>
      <p:pic>
        <p:nvPicPr>
          <p:cNvPr id="4" name="Picture 2" descr="C:\Documents and Settings\TT College\Desktop\deMorgan.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066800"/>
            <a:ext cx="3475317" cy="37338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762000" y="4800600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বাইনারী সংখ্যা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: 0,1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0"/>
            <a:ext cx="181940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 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             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 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              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 flipV="1">
            <a:off x="228600" y="-1371600"/>
            <a:ext cx="8915400" cy="100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 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             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 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             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where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175" name="Rectangle 7"/>
          <p:cNvSpPr>
            <a:spLocks noChangeArrowheads="1"/>
          </p:cNvSpPr>
          <p:nvPr/>
        </p:nvSpPr>
        <p:spPr bwMode="auto">
          <a:xfrm flipH="1">
            <a:off x="-1371600" y="1"/>
            <a:ext cx="381000" cy="9648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 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              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 </a:t>
            </a:r>
            <a:r>
              <a:rPr kumimoji="0" lang="en-U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 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             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1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wher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18212" y="5912223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432612" y="5929283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51812" y="5898776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413812" y="5907741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20" name="Plus 19"/>
          <p:cNvSpPr/>
          <p:nvPr/>
        </p:nvSpPr>
        <p:spPr>
          <a:xfrm>
            <a:off x="7086600" y="6019800"/>
            <a:ext cx="457200" cy="3810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Equal 20"/>
          <p:cNvSpPr/>
          <p:nvPr/>
        </p:nvSpPr>
        <p:spPr>
          <a:xfrm>
            <a:off x="5912224" y="6015317"/>
            <a:ext cx="762000" cy="4572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4670612" y="5974976"/>
            <a:ext cx="1143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728012" y="5974976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7467599" y="5983941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lowchart: Connector 32"/>
          <p:cNvSpPr/>
          <p:nvPr/>
        </p:nvSpPr>
        <p:spPr>
          <a:xfrm>
            <a:off x="5181600" y="6212541"/>
            <a:ext cx="152400" cy="762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259996" y="6064623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174396" y="6081683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393596" y="6051176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155596" y="6060141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48" name="Plus 47"/>
          <p:cNvSpPr/>
          <p:nvPr/>
        </p:nvSpPr>
        <p:spPr>
          <a:xfrm>
            <a:off x="717196" y="6203576"/>
            <a:ext cx="457200" cy="3810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Equal 48"/>
          <p:cNvSpPr/>
          <p:nvPr/>
        </p:nvSpPr>
        <p:spPr>
          <a:xfrm>
            <a:off x="1654008" y="6167717"/>
            <a:ext cx="762000" cy="4572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cxnSp>
        <p:nvCxnSpPr>
          <p:cNvPr id="50" name="Straight Connector 49"/>
          <p:cNvCxnSpPr/>
          <p:nvPr/>
        </p:nvCxnSpPr>
        <p:spPr>
          <a:xfrm>
            <a:off x="412396" y="6127376"/>
            <a:ext cx="1143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/>
          <p:cNvCxnSpPr/>
          <p:nvPr/>
        </p:nvCxnSpPr>
        <p:spPr>
          <a:xfrm>
            <a:off x="2469796" y="6127376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3209383" y="6136341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Flowchart: Connector 52"/>
          <p:cNvSpPr/>
          <p:nvPr/>
        </p:nvSpPr>
        <p:spPr>
          <a:xfrm>
            <a:off x="2967337" y="6351494"/>
            <a:ext cx="152400" cy="76200"/>
          </a:xfrm>
          <a:prstGeom prst="flowChartConnector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304800" y="5181600"/>
            <a:ext cx="3581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ডি- </a:t>
            </a:r>
            <a:r>
              <a:rPr lang="bn-BD" sz="3600" smtClean="0">
                <a:latin typeface="NikoshBAN" pitchFamily="2" charset="0"/>
                <a:cs typeface="NikoshBAN" pitchFamily="2" charset="0"/>
              </a:rPr>
              <a:t>মরগানের উপপাদ্যঃ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800" decel="100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800" decel="100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800" decel="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800" decel="100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00" decel="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81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800" decel="100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800" decel="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800" decel="100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8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80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800" decel="100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8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6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7" grpId="0"/>
      <p:bldP spid="16" grpId="0"/>
      <p:bldP spid="17" grpId="0"/>
      <p:bldP spid="18" grpId="0"/>
      <p:bldP spid="19" grpId="0"/>
      <p:bldP spid="20" grpId="0" animBg="1"/>
      <p:bldP spid="21" grpId="0" animBg="1"/>
      <p:bldP spid="33" grpId="0" animBg="1"/>
      <p:bldP spid="44" grpId="0"/>
      <p:bldP spid="45" grpId="0"/>
      <p:bldP spid="46" grpId="0"/>
      <p:bldP spid="47" grpId="0"/>
      <p:bldP spid="48" grpId="0" animBg="1"/>
      <p:bldP spid="49" grpId="0" animBg="1"/>
      <p:bldP spid="53" grpId="0" animBg="1"/>
      <p:bldP spid="5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411947"/>
            <a:ext cx="9144000" cy="381000"/>
          </a:xfrm>
        </p:spPr>
        <p:txBody>
          <a:bodyPr anchor="t">
            <a:no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=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ABCD+ABCD+ABCD+ABCD+ABCD+ABCD+ABCD+ABCD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228600" y="228600"/>
            <a:ext cx="6400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বুলিয়ান  অ্যালজাবরা সরলীকরণ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:</a:t>
            </a:r>
            <a:endParaRPr lang="en-US" sz="3600" dirty="0"/>
          </a:p>
        </p:txBody>
      </p:sp>
      <p:grpSp>
        <p:nvGrpSpPr>
          <p:cNvPr id="63" name="Group 62"/>
          <p:cNvGrpSpPr/>
          <p:nvPr/>
        </p:nvGrpSpPr>
        <p:grpSpPr>
          <a:xfrm>
            <a:off x="304800" y="1411947"/>
            <a:ext cx="7239000" cy="1588"/>
            <a:chOff x="304800" y="2743200"/>
            <a:chExt cx="7239000" cy="1588"/>
          </a:xfrm>
        </p:grpSpPr>
        <p:cxnSp>
          <p:nvCxnSpPr>
            <p:cNvPr id="12" name="Straight Connector 11"/>
            <p:cNvCxnSpPr/>
            <p:nvPr/>
          </p:nvCxnSpPr>
          <p:spPr>
            <a:xfrm>
              <a:off x="304800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506506" y="2743200"/>
              <a:ext cx="179294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02341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1026460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1411940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1909481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2133600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2541493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2998693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3657600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4917140" y="2743200"/>
              <a:ext cx="179294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186081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5410200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6329081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>
              <a:off x="6553200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>
              <a:off x="7391400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6" name="Group 95"/>
          <p:cNvGrpSpPr/>
          <p:nvPr/>
        </p:nvGrpSpPr>
        <p:grpSpPr>
          <a:xfrm>
            <a:off x="0" y="2097747"/>
            <a:ext cx="9144000" cy="381000"/>
            <a:chOff x="0" y="3429000"/>
            <a:chExt cx="9144000" cy="381000"/>
          </a:xfrm>
        </p:grpSpPr>
        <p:sp>
          <p:nvSpPr>
            <p:cNvPr id="64" name="Title 1"/>
            <p:cNvSpPr txBox="1">
              <a:spLocks/>
            </p:cNvSpPr>
            <p:nvPr/>
          </p:nvSpPr>
          <p:spPr>
            <a:xfrm>
              <a:off x="0" y="3429000"/>
              <a:ext cx="9144000" cy="381000"/>
            </a:xfrm>
            <a:prstGeom prst="rect">
              <a:avLst/>
            </a:prstGeom>
          </p:spPr>
          <p:txBody>
            <a:bodyPr bIns="9144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n-BD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NikoshBAN" pitchFamily="2" charset="0"/>
                  <a:ea typeface="+mj-ea"/>
                  <a:cs typeface="NikoshBAN" pitchFamily="2" charset="0"/>
                </a:rPr>
                <a:t>=</a:t>
              </a: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NikoshBAN" pitchFamily="2" charset="0"/>
                  <a:ea typeface="+mj-ea"/>
                  <a:cs typeface="NikoshBAN" pitchFamily="2" charset="0"/>
                </a:rPr>
                <a:t>ACD</a:t>
              </a:r>
              <a:r>
                <a:rPr lang="en-US" sz="2400" dirty="0" smtClean="0">
                  <a:solidFill>
                    <a:schemeClr val="tx2"/>
                  </a:solidFill>
                  <a:latin typeface="NikoshBAN" pitchFamily="2" charset="0"/>
                  <a:ea typeface="+mj-ea"/>
                  <a:cs typeface="NikoshBAN" pitchFamily="2" charset="0"/>
                </a:rPr>
                <a:t>(B+B)</a:t>
              </a: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NikoshBAN" pitchFamily="2" charset="0"/>
                  <a:ea typeface="+mj-ea"/>
                  <a:cs typeface="NikoshBAN" pitchFamily="2" charset="0"/>
                </a:rPr>
                <a:t>+ABD(C+C)+ACD(B+B)+ABD(C+C)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endParaRPr>
            </a:p>
          </p:txBody>
        </p:sp>
        <p:grpSp>
          <p:nvGrpSpPr>
            <p:cNvPr id="82" name="Group 81"/>
            <p:cNvGrpSpPr/>
            <p:nvPr/>
          </p:nvGrpSpPr>
          <p:grpSpPr>
            <a:xfrm>
              <a:off x="304800" y="3429000"/>
              <a:ext cx="6019800" cy="1588"/>
              <a:chOff x="304800" y="3429000"/>
              <a:chExt cx="6019800" cy="1588"/>
            </a:xfrm>
          </p:grpSpPr>
          <p:cxnSp>
            <p:nvCxnSpPr>
              <p:cNvPr id="66" name="Straight Connector 65"/>
              <p:cNvCxnSpPr/>
              <p:nvPr/>
            </p:nvCxnSpPr>
            <p:spPr>
              <a:xfrm>
                <a:off x="304800" y="3429000"/>
                <a:ext cx="152400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>
                <a:off x="506506" y="3429000"/>
                <a:ext cx="179294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802341" y="3429000"/>
                <a:ext cx="152400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>
                <a:off x="1107141" y="3429000"/>
                <a:ext cx="152400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>
                <a:off x="1990163" y="3429000"/>
                <a:ext cx="152400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>
                <a:off x="2743200" y="3429000"/>
                <a:ext cx="152400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>
                <a:off x="3886200" y="3429000"/>
                <a:ext cx="179294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>
                <a:off x="4881282" y="3429000"/>
                <a:ext cx="152400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4114800" y="3429000"/>
                <a:ext cx="152400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6172200" y="3429000"/>
                <a:ext cx="152400" cy="1588"/>
              </a:xfrm>
              <a:prstGeom prst="line">
                <a:avLst/>
              </a:prstGeom>
              <a:ln w="571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5" name="Group 94"/>
          <p:cNvGrpSpPr/>
          <p:nvPr/>
        </p:nvGrpSpPr>
        <p:grpSpPr>
          <a:xfrm>
            <a:off x="0" y="2855265"/>
            <a:ext cx="9144000" cy="381000"/>
            <a:chOff x="0" y="4186518"/>
            <a:chExt cx="9144000" cy="381000"/>
          </a:xfrm>
        </p:grpSpPr>
        <p:sp>
          <p:nvSpPr>
            <p:cNvPr id="83" name="Title 1"/>
            <p:cNvSpPr txBox="1">
              <a:spLocks/>
            </p:cNvSpPr>
            <p:nvPr/>
          </p:nvSpPr>
          <p:spPr>
            <a:xfrm>
              <a:off x="0" y="4186518"/>
              <a:ext cx="9144000" cy="381000"/>
            </a:xfrm>
            <a:prstGeom prst="rect">
              <a:avLst/>
            </a:prstGeom>
          </p:spPr>
          <p:txBody>
            <a:bodyPr bIns="9144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bn-BD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NikoshBAN" pitchFamily="2" charset="0"/>
                  <a:ea typeface="+mj-ea"/>
                  <a:cs typeface="NikoshBAN" pitchFamily="2" charset="0"/>
                </a:rPr>
                <a:t>=</a:t>
              </a:r>
              <a:r>
                <a:rPr kumimoji="0" lang="en-US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NikoshBAN" pitchFamily="2" charset="0"/>
                  <a:ea typeface="+mj-ea"/>
                  <a:cs typeface="NikoshBAN" pitchFamily="2" charset="0"/>
                </a:rPr>
                <a:t>ACD+ABD+ACD+ABD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endParaRPr>
            </a:p>
          </p:txBody>
        </p:sp>
        <p:cxnSp>
          <p:nvCxnSpPr>
            <p:cNvPr id="85" name="Straight Connector 84"/>
            <p:cNvCxnSpPr/>
            <p:nvPr/>
          </p:nvCxnSpPr>
          <p:spPr>
            <a:xfrm>
              <a:off x="304800" y="4186518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506506" y="4186518"/>
              <a:ext cx="179294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/>
            <p:cNvCxnSpPr/>
            <p:nvPr/>
          </p:nvCxnSpPr>
          <p:spPr>
            <a:xfrm>
              <a:off x="802341" y="4186518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219200" y="41910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2286000" y="41910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2514600" y="4191000"/>
              <a:ext cx="179294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/>
          <p:cNvGrpSpPr/>
          <p:nvPr/>
        </p:nvGrpSpPr>
        <p:grpSpPr>
          <a:xfrm>
            <a:off x="0" y="3469347"/>
            <a:ext cx="9144000" cy="381000"/>
            <a:chOff x="0" y="4800600"/>
            <a:chExt cx="9144000" cy="381000"/>
          </a:xfrm>
        </p:grpSpPr>
        <p:sp>
          <p:nvSpPr>
            <p:cNvPr id="98" name="Title 1"/>
            <p:cNvSpPr txBox="1">
              <a:spLocks/>
            </p:cNvSpPr>
            <p:nvPr/>
          </p:nvSpPr>
          <p:spPr>
            <a:xfrm>
              <a:off x="0" y="4800600"/>
              <a:ext cx="9144000" cy="381000"/>
            </a:xfrm>
            <a:prstGeom prst="rect">
              <a:avLst/>
            </a:prstGeom>
          </p:spPr>
          <p:txBody>
            <a:bodyPr bIns="91440" anchor="t" anchorCtr="0">
              <a:noAutofit/>
            </a:bodyPr>
            <a:lstStyle/>
            <a:p>
              <a:pPr lvl="0">
                <a:spcBef>
                  <a:spcPct val="0"/>
                </a:spcBef>
              </a:pPr>
              <a:r>
                <a:rPr kumimoji="0" lang="bn-BD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NikoshBAN" pitchFamily="2" charset="0"/>
                  <a:ea typeface="+mj-ea"/>
                  <a:cs typeface="NikoshBAN" pitchFamily="2" charset="0"/>
                </a:rPr>
                <a:t>=</a:t>
              </a:r>
              <a:r>
                <a:rPr lang="en-US" sz="2400" dirty="0" smtClean="0">
                  <a:solidFill>
                    <a:schemeClr val="tx2"/>
                  </a:solidFill>
                  <a:latin typeface="NikoshBAN" pitchFamily="2" charset="0"/>
                  <a:ea typeface="+mj-ea"/>
                  <a:cs typeface="NikoshBAN" pitchFamily="2" charset="0"/>
                </a:rPr>
                <a:t>ACD+ACD+ABD+ABD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endParaRPr>
            </a:p>
          </p:txBody>
        </p:sp>
        <p:cxnSp>
          <p:nvCxnSpPr>
            <p:cNvPr id="99" name="Straight Connector 98"/>
            <p:cNvCxnSpPr/>
            <p:nvPr/>
          </p:nvCxnSpPr>
          <p:spPr>
            <a:xfrm>
              <a:off x="304800" y="48006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506506" y="4800600"/>
              <a:ext cx="179294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>
            <a:xfrm>
              <a:off x="802341" y="48006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>
              <a:off x="2057400" y="48006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>
            <a:xfrm>
              <a:off x="1447800" y="48006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1676400" y="4800600"/>
              <a:ext cx="179294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6" name="Group 115"/>
          <p:cNvGrpSpPr/>
          <p:nvPr/>
        </p:nvGrpSpPr>
        <p:grpSpPr>
          <a:xfrm>
            <a:off x="152400" y="4078947"/>
            <a:ext cx="9144000" cy="381000"/>
            <a:chOff x="152400" y="5410200"/>
            <a:chExt cx="9144000" cy="381000"/>
          </a:xfrm>
        </p:grpSpPr>
        <p:sp>
          <p:nvSpPr>
            <p:cNvPr id="108" name="Title 1"/>
            <p:cNvSpPr txBox="1">
              <a:spLocks/>
            </p:cNvSpPr>
            <p:nvPr/>
          </p:nvSpPr>
          <p:spPr>
            <a:xfrm>
              <a:off x="152400" y="5410200"/>
              <a:ext cx="9144000" cy="381000"/>
            </a:xfrm>
            <a:prstGeom prst="rect">
              <a:avLst/>
            </a:prstGeom>
          </p:spPr>
          <p:txBody>
            <a:bodyPr bIns="91440" anchor="t" anchorCtr="0">
              <a:noAutofit/>
            </a:bodyPr>
            <a:lstStyle/>
            <a:p>
              <a:pPr lvl="0">
                <a:spcBef>
                  <a:spcPct val="0"/>
                </a:spcBef>
              </a:pPr>
              <a:r>
                <a:rPr kumimoji="0" lang="bn-BD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NikoshBAN" pitchFamily="2" charset="0"/>
                  <a:ea typeface="+mj-ea"/>
                  <a:cs typeface="NikoshBAN" pitchFamily="2" charset="0"/>
                </a:rPr>
                <a:t>=</a:t>
              </a:r>
              <a:r>
                <a:rPr lang="en-US" sz="2400" dirty="0" smtClean="0">
                  <a:solidFill>
                    <a:schemeClr val="tx2"/>
                  </a:solidFill>
                  <a:latin typeface="NikoshBAN" pitchFamily="2" charset="0"/>
                  <a:ea typeface="+mj-ea"/>
                  <a:cs typeface="NikoshBAN" pitchFamily="2" charset="0"/>
                </a:rPr>
                <a:t>CD(A+A)+BD(A+A)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endParaRPr>
            </a:p>
          </p:txBody>
        </p:sp>
        <p:cxnSp>
          <p:nvCxnSpPr>
            <p:cNvPr id="109" name="Straight Connector 108"/>
            <p:cNvCxnSpPr/>
            <p:nvPr/>
          </p:nvCxnSpPr>
          <p:spPr>
            <a:xfrm>
              <a:off x="457200" y="5410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>
            <a:xfrm>
              <a:off x="658906" y="5410200"/>
              <a:ext cx="179294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>
            <a:xfrm>
              <a:off x="990600" y="5410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2514600" y="5410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3" name="Group 122"/>
          <p:cNvGrpSpPr/>
          <p:nvPr/>
        </p:nvGrpSpPr>
        <p:grpSpPr>
          <a:xfrm>
            <a:off x="152400" y="4840947"/>
            <a:ext cx="9144000" cy="381000"/>
            <a:chOff x="152400" y="6172200"/>
            <a:chExt cx="9144000" cy="381000"/>
          </a:xfrm>
        </p:grpSpPr>
        <p:sp>
          <p:nvSpPr>
            <p:cNvPr id="118" name="Title 1"/>
            <p:cNvSpPr txBox="1">
              <a:spLocks/>
            </p:cNvSpPr>
            <p:nvPr/>
          </p:nvSpPr>
          <p:spPr>
            <a:xfrm>
              <a:off x="152400" y="6172200"/>
              <a:ext cx="9144000" cy="381000"/>
            </a:xfrm>
            <a:prstGeom prst="rect">
              <a:avLst/>
            </a:prstGeom>
          </p:spPr>
          <p:txBody>
            <a:bodyPr bIns="91440" anchor="t" anchorCtr="0">
              <a:noAutofit/>
            </a:bodyPr>
            <a:lstStyle/>
            <a:p>
              <a:pPr lvl="0">
                <a:spcBef>
                  <a:spcPct val="0"/>
                </a:spcBef>
              </a:pPr>
              <a:r>
                <a:rPr kumimoji="0" lang="bn-BD" sz="2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NikoshBAN" pitchFamily="2" charset="0"/>
                  <a:ea typeface="+mj-ea"/>
                  <a:cs typeface="NikoshBAN" pitchFamily="2" charset="0"/>
                </a:rPr>
                <a:t>=</a:t>
              </a:r>
              <a:r>
                <a:rPr lang="en-US" sz="2400" dirty="0" smtClean="0">
                  <a:solidFill>
                    <a:schemeClr val="tx2"/>
                  </a:solidFill>
                  <a:latin typeface="NikoshBAN" pitchFamily="2" charset="0"/>
                  <a:ea typeface="+mj-ea"/>
                  <a:cs typeface="NikoshBAN" pitchFamily="2" charset="0"/>
                </a:rPr>
                <a:t>CD+BD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endParaRPr>
            </a:p>
          </p:txBody>
        </p:sp>
        <p:cxnSp>
          <p:nvCxnSpPr>
            <p:cNvPr id="119" name="Straight Connector 118"/>
            <p:cNvCxnSpPr/>
            <p:nvPr/>
          </p:nvCxnSpPr>
          <p:spPr>
            <a:xfrm>
              <a:off x="457200" y="6172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Connector 119"/>
            <p:cNvCxnSpPr/>
            <p:nvPr/>
          </p:nvCxnSpPr>
          <p:spPr>
            <a:xfrm>
              <a:off x="658906" y="6172200"/>
              <a:ext cx="179294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4" name="Rectangle 123"/>
          <p:cNvSpPr/>
          <p:nvPr/>
        </p:nvSpPr>
        <p:spPr>
          <a:xfrm>
            <a:off x="228600" y="1219200"/>
            <a:ext cx="2057400" cy="533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990600" y="1981200"/>
            <a:ext cx="304800" cy="609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1447800" y="1981200"/>
            <a:ext cx="304800" cy="609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1524000" y="1219200"/>
            <a:ext cx="304800" cy="609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457200" y="1219200"/>
            <a:ext cx="304800" cy="609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34" dur="1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5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56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58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800" decel="100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800" decel="100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00" decel="100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5" presetClass="emph" presetSubtype="0" repeatCount="indefinite" fill="hold" grpId="3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6" dur="1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35" presetClass="emph" presetSubtype="0" repeatCount="indefinite" fill="hold" grpId="3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98" dur="1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0" dur="1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102" dur="1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800" decel="100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58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9" grpId="0"/>
      <p:bldP spid="124" grpId="0" animBg="1"/>
      <p:bldP spid="124" grpId="1" animBg="1"/>
      <p:bldP spid="124" grpId="2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7" grpId="2" animBg="1"/>
      <p:bldP spid="127" grpId="3" animBg="1"/>
      <p:bldP spid="128" grpId="0" animBg="1"/>
      <p:bldP spid="128" grpId="1" animBg="1"/>
      <p:bldP spid="128" grpId="2" animBg="1"/>
      <p:bldP spid="128" grpId="3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ar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1000" y="457200"/>
            <a:ext cx="5562600" cy="4267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362200" y="5181600"/>
            <a:ext cx="4191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মি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.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কারনু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553200" y="2270235"/>
          <a:ext cx="2015358" cy="11587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7679"/>
                <a:gridCol w="1007679"/>
              </a:tblGrid>
              <a:tr h="57938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79383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553200" y="3657600"/>
            <a:ext cx="198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মিনটার্ম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71150" y="191552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</a:rPr>
              <a:t>B</a:t>
            </a:r>
            <a:endParaRPr lang="en-US" dirty="0">
              <a:latin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096000" y="2398992"/>
            <a:ext cx="533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Arial"/>
              </a:rPr>
              <a:t>A</a:t>
            </a:r>
            <a:endParaRPr lang="en-US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71600" y="1447800"/>
          <a:ext cx="5410200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9700"/>
                <a:gridCol w="1333500"/>
                <a:gridCol w="1333500"/>
                <a:gridCol w="1333500"/>
              </a:tblGrid>
              <a:tr h="100965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9650"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9650"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965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4419600" y="3581400"/>
            <a:ext cx="762000" cy="1752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c 5"/>
          <p:cNvSpPr/>
          <p:nvPr/>
        </p:nvSpPr>
        <p:spPr>
          <a:xfrm rot="10642721">
            <a:off x="5576349" y="1652507"/>
            <a:ext cx="2133600" cy="609600"/>
          </a:xfrm>
          <a:prstGeom prst="arc">
            <a:avLst>
              <a:gd name="adj1" fmla="val 16200000"/>
              <a:gd name="adj2" fmla="val 615980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/>
          <p:cNvSpPr/>
          <p:nvPr/>
        </p:nvSpPr>
        <p:spPr>
          <a:xfrm>
            <a:off x="533400" y="1676400"/>
            <a:ext cx="2133600" cy="609600"/>
          </a:xfrm>
          <a:prstGeom prst="arc">
            <a:avLst>
              <a:gd name="adj1" fmla="val 16200000"/>
              <a:gd name="adj2" fmla="val 6159808"/>
            </a:avLst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28600" y="15240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04800" y="16002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38200" y="15240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891987" y="1600200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6189" y="2550455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282389" y="2626655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5789" y="2550455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47918" y="3500717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7518" y="3500717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059" y="45720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1659" y="45720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775446" y="4648200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8956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3600" dirty="0" smtClean="0">
                <a:latin typeface="Copperplate Gothic Bold" pitchFamily="34" charset="0"/>
              </a:rPr>
              <a:t>c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2971800" y="7620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5052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d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91000" y="685800"/>
            <a:ext cx="533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3600" dirty="0" smtClean="0">
                <a:latin typeface="Copperplate Gothic Bold" pitchFamily="34" charset="0"/>
              </a:rPr>
              <a:t>c</a:t>
            </a:r>
            <a:endParaRPr lang="en-US" sz="3600" dirty="0" smtClean="0"/>
          </a:p>
          <a:p>
            <a:pPr fontAlgn="ctr"/>
            <a:endParaRPr lang="en-US" sz="3600" dirty="0" smtClean="0"/>
          </a:p>
          <a:p>
            <a:pPr algn="ctr"/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006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d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626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c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1722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d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6225987" y="762000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2438400" y="5754469"/>
            <a:ext cx="426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          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পেয়ার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240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3600" dirty="0" smtClean="0">
                <a:latin typeface="Copperplate Gothic Bold" pitchFamily="34" charset="0"/>
              </a:rPr>
              <a:t>c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31" name="Straight Connector 30"/>
          <p:cNvCxnSpPr/>
          <p:nvPr/>
        </p:nvCxnSpPr>
        <p:spPr>
          <a:xfrm>
            <a:off x="1600200" y="7620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2003613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d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73" name="Straight Connector 72"/>
          <p:cNvCxnSpPr/>
          <p:nvPr/>
        </p:nvCxnSpPr>
        <p:spPr>
          <a:xfrm>
            <a:off x="2057400" y="762000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rot="5400000">
            <a:off x="4457700" y="5600700"/>
            <a:ext cx="533400" cy="1588"/>
          </a:xfrm>
          <a:prstGeom prst="straightConnector1">
            <a:avLst/>
          </a:prstGeom>
          <a:ln w="38100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/>
      <p:bldP spid="10" grpId="0"/>
      <p:bldP spid="12" grpId="0"/>
      <p:bldP spid="14" grpId="0"/>
      <p:bldP spid="16" grpId="0"/>
      <p:bldP spid="18" grpId="0"/>
      <p:bldP spid="20" grpId="0"/>
      <p:bldP spid="22" grpId="0"/>
      <p:bldP spid="28" grpId="0"/>
      <p:bldP spid="30" grpId="0"/>
      <p:bldP spid="32" grpId="0"/>
      <p:bldP spid="34" grpId="0"/>
      <p:bldP spid="36" grpId="0"/>
      <p:bldP spid="38" grpId="0"/>
      <p:bldP spid="45" grpId="0"/>
      <p:bldP spid="27" grpId="0"/>
      <p:bldP spid="7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71600" y="1447800"/>
          <a:ext cx="5410200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9700"/>
                <a:gridCol w="1333500"/>
                <a:gridCol w="1333500"/>
                <a:gridCol w="1333500"/>
              </a:tblGrid>
              <a:tr h="100965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9650"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9650"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965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28600" y="15240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04800" y="16002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38200" y="15240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891987" y="1600200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6189" y="2550455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282389" y="2626655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5789" y="2550455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869576" y="2626655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47918" y="3500717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224118" y="3576917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57518" y="3500717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811305" y="3576917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12059" y="45720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188259" y="46482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21659" y="45720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775446" y="4648200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524000" y="6096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c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1600200" y="6858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133600" y="6096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d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2187387" y="685800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8956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c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2971800" y="7620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5052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d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910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c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006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d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626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c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5638800" y="7620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1722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d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6225987" y="762000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2971800" y="3657600"/>
            <a:ext cx="2133600" cy="1524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1447800" y="5867400"/>
            <a:ext cx="3657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      কোয়ার্ড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 rot="5400000">
            <a:off x="3390900" y="5524500"/>
            <a:ext cx="685800" cy="158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800" decel="100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8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4" fill="hold">
                      <p:stCondLst>
                        <p:cond delay="indefinite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800" decel="100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800" decel="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4" grpId="0"/>
      <p:bldP spid="16" grpId="0"/>
      <p:bldP spid="18" grpId="0"/>
      <p:bldP spid="20" grpId="0"/>
      <p:bldP spid="22" grpId="0"/>
      <p:bldP spid="24" grpId="0"/>
      <p:bldP spid="26" grpId="0"/>
      <p:bldP spid="28" grpId="0"/>
      <p:bldP spid="30" grpId="0"/>
      <p:bldP spid="32" grpId="0"/>
      <p:bldP spid="34" grpId="0"/>
      <p:bldP spid="36" grpId="0"/>
      <p:bldP spid="38" grpId="0"/>
      <p:bldP spid="35" grpId="0" animBg="1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71600" y="1447800"/>
          <a:ext cx="5410200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9700"/>
                <a:gridCol w="1333500"/>
                <a:gridCol w="1333500"/>
                <a:gridCol w="1333500"/>
              </a:tblGrid>
              <a:tr h="100965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9650"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9650"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9650"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28600" y="15240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04800" y="16002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38200" y="15240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891987" y="1600200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6189" y="2550455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282389" y="2626655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5789" y="2550455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869576" y="2626655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47918" y="3500717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224118" y="3576917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57518" y="3500717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811305" y="3576917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12059" y="45720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>
            <a:off x="188259" y="46482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721659" y="45720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775446" y="4648200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524000" y="6096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c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1600200" y="6858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133600" y="6096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d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2187387" y="685800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8956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c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2971800" y="7620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5052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d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910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c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006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d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626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c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5638800" y="7620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1722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d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>
            <a:off x="6225987" y="762000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3200400" y="1752600"/>
            <a:ext cx="1981200" cy="3505200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133600" y="5791200"/>
            <a:ext cx="3124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  অকটেট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5" name="Straight Arrow Connector 44"/>
          <p:cNvCxnSpPr/>
          <p:nvPr/>
        </p:nvCxnSpPr>
        <p:spPr>
          <a:xfrm rot="16200000" flipH="1">
            <a:off x="3086497" y="5524103"/>
            <a:ext cx="913606" cy="76200"/>
          </a:xfrm>
          <a:prstGeom prst="straightConnector1">
            <a:avLst/>
          </a:prstGeom>
          <a:ln w="5715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4" grpId="0"/>
      <p:bldP spid="16" grpId="0"/>
      <p:bldP spid="18" grpId="0"/>
      <p:bldP spid="20" grpId="0"/>
      <p:bldP spid="22" grpId="0"/>
      <p:bldP spid="24" grpId="0"/>
      <p:bldP spid="26" grpId="0"/>
      <p:bldP spid="28" grpId="0"/>
      <p:bldP spid="30" grpId="0"/>
      <p:bldP spid="32" grpId="0"/>
      <p:bldP spid="34" grpId="0"/>
      <p:bldP spid="36" grpId="0"/>
      <p:bldP spid="38" grpId="0"/>
      <p:bldP spid="35" grpId="0" animBg="1"/>
      <p:bldP spid="4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371600" y="1447800"/>
          <a:ext cx="5410200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9700"/>
                <a:gridCol w="1333500"/>
                <a:gridCol w="1333500"/>
                <a:gridCol w="1333500"/>
              </a:tblGrid>
              <a:tr h="100965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965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965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9650"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bn-BD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০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28600" y="15240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04800" y="16002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838200" y="15240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891987" y="1600200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206189" y="2550455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282389" y="2626655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5789" y="2550455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869576" y="2626655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47918" y="3500717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224118" y="3576917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757518" y="3500717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811305" y="3576917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12059" y="45720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21659" y="45720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775446" y="4648200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524000" y="6096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c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>
            <a:off x="1600200" y="6858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2133600" y="6096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d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27" name="Straight Connector 26"/>
          <p:cNvCxnSpPr/>
          <p:nvPr/>
        </p:nvCxnSpPr>
        <p:spPr>
          <a:xfrm>
            <a:off x="2187387" y="685800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8956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c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>
            <a:off x="2971800" y="7620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5052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d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1910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c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8006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d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5626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c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>
            <a:off x="6248400" y="838200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6172200" y="685800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d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46" name="Oval 45"/>
          <p:cNvSpPr/>
          <p:nvPr/>
        </p:nvSpPr>
        <p:spPr>
          <a:xfrm>
            <a:off x="3048000" y="1447800"/>
            <a:ext cx="2286000" cy="9906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3124200" y="1828800"/>
            <a:ext cx="609600" cy="1524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1752600" y="2590800"/>
            <a:ext cx="1828800" cy="762000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1752600" y="5791200"/>
            <a:ext cx="220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রিডান্ডেন্ট গ্রুপ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41" name="Elbow Connector 40"/>
          <p:cNvCxnSpPr>
            <a:stCxn id="47" idx="4"/>
          </p:cNvCxnSpPr>
          <p:nvPr/>
        </p:nvCxnSpPr>
        <p:spPr>
          <a:xfrm rot="5400000">
            <a:off x="2095500" y="4381500"/>
            <a:ext cx="2362200" cy="304800"/>
          </a:xfrm>
          <a:prstGeom prst="bentConnector3">
            <a:avLst>
              <a:gd name="adj1" fmla="val 50000"/>
            </a:avLst>
          </a:prstGeom>
          <a:ln w="57150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800" decel="100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8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8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800" decel="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9" fill="hold">
                      <p:stCondLst>
                        <p:cond delay="indefinite"/>
                      </p:stCondLst>
                      <p:childTnLst>
                        <p:par>
                          <p:cTn id="190" fill="hold">
                            <p:stCondLst>
                              <p:cond delay="0"/>
                            </p:stCondLst>
                            <p:childTnLst>
                              <p:par>
                                <p:cTn id="19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2" grpId="0"/>
      <p:bldP spid="14" grpId="0"/>
      <p:bldP spid="16" grpId="0"/>
      <p:bldP spid="18" grpId="0"/>
      <p:bldP spid="20" grpId="0"/>
      <p:bldP spid="22" grpId="0"/>
      <p:bldP spid="24" grpId="0"/>
      <p:bldP spid="26" grpId="0"/>
      <p:bldP spid="28" grpId="0"/>
      <p:bldP spid="30" grpId="0"/>
      <p:bldP spid="32" grpId="0"/>
      <p:bldP spid="34" grpId="0"/>
      <p:bldP spid="36" grpId="0"/>
      <p:bldP spid="38" grpId="0"/>
      <p:bldP spid="46" grpId="0" animBg="1"/>
      <p:bldP spid="47" grpId="0" animBg="1"/>
      <p:bldP spid="48" grpId="0" animBg="1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28600"/>
            <a:ext cx="7620000" cy="609600"/>
          </a:xfrm>
        </p:spPr>
        <p:txBody>
          <a:bodyPr anchor="t">
            <a:normAutofit fontScale="90000"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কারনু ম্যাপের সাহায্যে  সরলীকরন করঃ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49784" y="914400"/>
            <a:ext cx="9144000" cy="381000"/>
          </a:xfrm>
          <a:prstGeom prst="rect">
            <a:avLst/>
          </a:prstGeom>
        </p:spPr>
        <p:txBody>
          <a:bodyPr bIns="9144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=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ABCD+ABCD+ABCD+ABCD+ABCD+ABCD+ABCD+ABCD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54584" y="914400"/>
            <a:ext cx="7239000" cy="1588"/>
            <a:chOff x="304800" y="2743200"/>
            <a:chExt cx="7239000" cy="1588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304800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06506" y="2743200"/>
              <a:ext cx="179294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802341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1026460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411940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1909481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2133600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2541493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2998693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3657600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4917140" y="2743200"/>
              <a:ext cx="179294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186081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5410200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>
              <a:off x="6329081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6553200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7391400" y="2743200"/>
              <a:ext cx="152400" cy="1588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0" y="14478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অথবা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F(ABCD)=∏</a:t>
            </a:r>
            <a:r>
              <a:rPr lang="en-US" sz="2800" dirty="0" smtClean="0">
                <a:latin typeface="Arial"/>
                <a:cs typeface="NikoshBAN" pitchFamily="2" charset="0"/>
              </a:rPr>
              <a:t>0,4,5,7,8,12,13,15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26" name="Table 25"/>
          <p:cNvGraphicFramePr>
            <a:graphicFrameLocks noGrp="1"/>
          </p:cNvGraphicFramePr>
          <p:nvPr/>
        </p:nvGraphicFramePr>
        <p:xfrm>
          <a:off x="1434664" y="2693314"/>
          <a:ext cx="5410200" cy="4038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9700"/>
                <a:gridCol w="1333500"/>
                <a:gridCol w="1333500"/>
                <a:gridCol w="1333500"/>
              </a:tblGrid>
              <a:tr h="100965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965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965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1009650"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1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 smtClean="0">
                          <a:ln>
                            <a:solidFill>
                              <a:schemeClr val="tx1">
                                <a:lumMod val="95000"/>
                                <a:lumOff val="5000"/>
                              </a:schemeClr>
                            </a:solidFill>
                          </a:ln>
                          <a:latin typeface="Arial"/>
                        </a:rPr>
                        <a:t>0</a:t>
                      </a:r>
                      <a:endParaRPr lang="en-US" b="0" dirty="0">
                        <a:ln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ln>
                        <a:latin typeface="Arial"/>
                      </a:endParaRPr>
                    </a:p>
                  </a:txBody>
                  <a:tcPr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291664" y="2769514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367864" y="2845714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01264" y="2769514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955051" y="2845714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269253" y="3795969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345453" y="3872169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78853" y="3795969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932640" y="3872169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210982" y="4746231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36" name="Straight Connector 35"/>
          <p:cNvCxnSpPr/>
          <p:nvPr/>
        </p:nvCxnSpPr>
        <p:spPr>
          <a:xfrm>
            <a:off x="287182" y="4822431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820582" y="4746231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874369" y="4822431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175123" y="5817514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A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40" name="Straight Connector 39"/>
          <p:cNvCxnSpPr/>
          <p:nvPr/>
        </p:nvCxnSpPr>
        <p:spPr>
          <a:xfrm>
            <a:off x="251323" y="5893714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784723" y="5817514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B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838510" y="5893714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1587064" y="2044306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c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>
            <a:off x="1663264" y="2120506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2196664" y="2044306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d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46" name="Straight Connector 45"/>
          <p:cNvCxnSpPr/>
          <p:nvPr/>
        </p:nvCxnSpPr>
        <p:spPr>
          <a:xfrm>
            <a:off x="2250451" y="2120506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2958664" y="2120506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c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48" name="Straight Connector 47"/>
          <p:cNvCxnSpPr/>
          <p:nvPr/>
        </p:nvCxnSpPr>
        <p:spPr>
          <a:xfrm>
            <a:off x="3034864" y="2196706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3568264" y="2120506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d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254064" y="2120506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c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863664" y="2120506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d</a:t>
            </a:r>
            <a:endParaRPr lang="en-US" sz="3600" dirty="0">
              <a:latin typeface="Copperplate Gothic Bold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625664" y="2120506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c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5701864" y="2196706"/>
            <a:ext cx="3810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6235264" y="2120506"/>
            <a:ext cx="53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Copperplate Gothic Bold" pitchFamily="34" charset="0"/>
              </a:rPr>
              <a:t>d</a:t>
            </a:r>
            <a:endParaRPr lang="en-US" sz="3600" dirty="0">
              <a:latin typeface="Copperplate Gothic Bold" pitchFamily="34" charset="0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>
            <a:off x="6289051" y="2196706"/>
            <a:ext cx="4572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/>
          <p:cNvSpPr/>
          <p:nvPr/>
        </p:nvSpPr>
        <p:spPr>
          <a:xfrm>
            <a:off x="1718438" y="2774732"/>
            <a:ext cx="838200" cy="3810000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ounded Rectangle 58"/>
          <p:cNvSpPr/>
          <p:nvPr/>
        </p:nvSpPr>
        <p:spPr>
          <a:xfrm>
            <a:off x="1600200" y="4022834"/>
            <a:ext cx="2362200" cy="1524000"/>
          </a:xfrm>
          <a:prstGeom prst="roundRect">
            <a:avLst/>
          </a:prstGeom>
          <a:noFill/>
          <a:ln w="57150">
            <a:solidFill>
              <a:srgbClr val="336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ounded Rectangle 59"/>
          <p:cNvSpPr/>
          <p:nvPr/>
        </p:nvSpPr>
        <p:spPr>
          <a:xfrm>
            <a:off x="3048000" y="3873064"/>
            <a:ext cx="2362200" cy="1524000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TextBox 60"/>
          <p:cNvSpPr txBox="1"/>
          <p:nvPr/>
        </p:nvSpPr>
        <p:spPr>
          <a:xfrm>
            <a:off x="6968362" y="601980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/>
              </a:rPr>
              <a:t>=CD+BD</a:t>
            </a:r>
            <a:endParaRPr lang="en-US" sz="2800" dirty="0">
              <a:latin typeface="Arial"/>
            </a:endParaRPr>
          </a:p>
        </p:txBody>
      </p:sp>
      <p:cxnSp>
        <p:nvCxnSpPr>
          <p:cNvPr id="63" name="Straight Connector 62"/>
          <p:cNvCxnSpPr/>
          <p:nvPr/>
        </p:nvCxnSpPr>
        <p:spPr>
          <a:xfrm>
            <a:off x="7344102" y="6019800"/>
            <a:ext cx="2286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7667298" y="6096000"/>
            <a:ext cx="228600" cy="15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7212728" y="3733800"/>
            <a:ext cx="1828800" cy="120032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b="1" dirty="0" smtClean="0">
                <a:latin typeface="NikoshBAN" pitchFamily="2" charset="0"/>
                <a:cs typeface="NikoshBAN" pitchFamily="2" charset="0"/>
              </a:rPr>
              <a:t>রিডান্ডেন্ট গ্রুপ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8" name="Elbow Connector 67"/>
          <p:cNvCxnSpPr/>
          <p:nvPr/>
        </p:nvCxnSpPr>
        <p:spPr>
          <a:xfrm flipV="1">
            <a:off x="3962400" y="4038600"/>
            <a:ext cx="3276600" cy="228600"/>
          </a:xfrm>
          <a:prstGeom prst="bentConnector3">
            <a:avLst>
              <a:gd name="adj1" fmla="val 50000"/>
            </a:avLst>
          </a:prstGeom>
          <a:ln w="76200">
            <a:solidFill>
              <a:schemeClr val="accent3">
                <a:lumMod val="50000"/>
              </a:schemeClr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58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2" fill="hold">
                      <p:stCondLst>
                        <p:cond delay="indefinite"/>
                      </p:stCondLst>
                      <p:childTnLst>
                        <p:par>
                          <p:cTn id="233" fill="hold">
                            <p:stCondLst>
                              <p:cond delay="0"/>
                            </p:stCondLst>
                            <p:childTnLst>
                              <p:par>
                                <p:cTn id="2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800" decel="100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3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800" decel="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4" fill="hold">
                      <p:stCondLst>
                        <p:cond delay="indefinite"/>
                      </p:stCondLst>
                      <p:childTnLst>
                        <p:par>
                          <p:cTn id="255" fill="hold">
                            <p:stCondLst>
                              <p:cond delay="0"/>
                            </p:stCondLst>
                            <p:childTnLst>
                              <p:par>
                                <p:cTn id="25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8" dur="800" decel="100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800" decel="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800" decel="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800" decel="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4" fill="hold">
                      <p:stCondLst>
                        <p:cond delay="indefinite"/>
                      </p:stCondLst>
                      <p:childTnLst>
                        <p:par>
                          <p:cTn id="265" fill="hold">
                            <p:stCondLst>
                              <p:cond delay="0"/>
                            </p:stCondLst>
                            <p:childTnLst>
                              <p:par>
                                <p:cTn id="266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8" dur="800" decel="100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9" dur="800" decel="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0" dur="800" decel="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800" decel="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4" fill="hold">
                      <p:stCondLst>
                        <p:cond delay="indefinite"/>
                      </p:stCondLst>
                      <p:childTnLst>
                        <p:par>
                          <p:cTn id="275" fill="hold">
                            <p:stCondLst>
                              <p:cond delay="0"/>
                            </p:stCondLst>
                            <p:childTnLst>
                              <p:par>
                                <p:cTn id="2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0" fill="hold">
                      <p:stCondLst>
                        <p:cond delay="indefinite"/>
                      </p:stCondLst>
                      <p:childTnLst>
                        <p:par>
                          <p:cTn id="281" fill="hold">
                            <p:stCondLst>
                              <p:cond delay="0"/>
                            </p:stCondLst>
                            <p:childTnLst>
                              <p:par>
                                <p:cTn id="2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25" grpId="0"/>
      <p:bldP spid="27" grpId="0"/>
      <p:bldP spid="29" grpId="0"/>
      <p:bldP spid="31" grpId="0"/>
      <p:bldP spid="33" grpId="0"/>
      <p:bldP spid="35" grpId="0"/>
      <p:bldP spid="37" grpId="0"/>
      <p:bldP spid="39" grpId="0"/>
      <p:bldP spid="41" grpId="0"/>
      <p:bldP spid="43" grpId="0"/>
      <p:bldP spid="45" grpId="0"/>
      <p:bldP spid="47" grpId="0"/>
      <p:bldP spid="49" grpId="0"/>
      <p:bldP spid="50" grpId="0"/>
      <p:bldP spid="51" grpId="0"/>
      <p:bldP spid="52" grpId="0"/>
      <p:bldP spid="54" grpId="0"/>
      <p:bldP spid="58" grpId="0" animBg="1"/>
      <p:bldP spid="59" grpId="0" animBg="1"/>
      <p:bldP spid="60" grpId="0" animBg="1"/>
      <p:bldP spid="61" grpId="0"/>
      <p:bldP spid="6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8200"/>
            <a:ext cx="7696200" cy="2514600"/>
          </a:xfrm>
        </p:spPr>
        <p:txBody>
          <a:bodyPr>
            <a:normAutofit/>
          </a:bodyPr>
          <a:lstStyle/>
          <a:p>
            <a:r>
              <a:rPr lang="bn-BD" sz="4900" u="sng" dirty="0" smtClean="0">
                <a:latin typeface="NikoshBAN" pitchFamily="2" charset="0"/>
                <a:cs typeface="NikoshBAN" pitchFamily="2" charset="0"/>
              </a:rPr>
              <a:t>পাঠ শিরোনামঃ</a:t>
            </a:r>
            <a:r>
              <a:rPr lang="bn-BD" sz="28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2800" dirty="0" smtClean="0">
                <a:latin typeface="NikoshBAN" pitchFamily="2" charset="0"/>
                <a:cs typeface="NikoshBAN" pitchFamily="2" charset="0"/>
              </a:rPr>
            </a:b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কারনু ম্যাপের সাহায্যে সরলীকরন</a:t>
            </a:r>
            <a:br>
              <a:rPr lang="bn-BD" sz="4400" b="1" dirty="0" smtClean="0">
                <a:latin typeface="NikoshBAN" pitchFamily="2" charset="0"/>
                <a:cs typeface="NikoshBAN" pitchFamily="2" charset="0"/>
              </a:rPr>
            </a:b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3200400"/>
          </a:xfrm>
        </p:spPr>
        <p:txBody>
          <a:bodyPr>
            <a:normAutofit/>
          </a:bodyPr>
          <a:lstStyle/>
          <a:p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                                </a:t>
            </a:r>
            <a:r>
              <a:rPr lang="bn-BD" sz="32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u="sng" dirty="0" smtClean="0">
                <a:latin typeface="NikoshBAN" pitchFamily="2" charset="0"/>
                <a:cs typeface="NikoshBAN" pitchFamily="2" charset="0"/>
              </a:rPr>
              <a:t>দলীয় কাজ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3200" dirty="0" smtClean="0">
                <a:latin typeface="NikoshBAN" pitchFamily="2" charset="0"/>
                <a:cs typeface="NikoshBAN" pitchFamily="2" charset="0"/>
              </a:rPr>
            </a:b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১।বুলিয়ান উপপাদ্য এবং ডি-মরগান সূত্র ব্যবহার করে বুলিয়ান</a:t>
            </a:r>
            <a:br>
              <a:rPr lang="bn-BD" sz="3200" dirty="0" smtClean="0">
                <a:latin typeface="NikoshBAN" pitchFamily="2" charset="0"/>
                <a:cs typeface="NikoshBAN" pitchFamily="2" charset="0"/>
              </a:rPr>
            </a:b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আলজাব্রা সরলিকরনে অসুবিধা কি?</a:t>
            </a:r>
            <a:br>
              <a:rPr lang="bn-BD" sz="3200" dirty="0" smtClean="0">
                <a:latin typeface="NikoshBAN" pitchFamily="2" charset="0"/>
                <a:cs typeface="NikoshBAN" pitchFamily="2" charset="0"/>
              </a:rPr>
            </a:b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২।কারনু ম্যাপ ব্যবহারে সুবিধা কি?</a:t>
            </a:r>
            <a:br>
              <a:rPr lang="bn-BD" sz="3200" dirty="0" smtClean="0">
                <a:latin typeface="NikoshBAN" pitchFamily="2" charset="0"/>
                <a:cs typeface="NikoshBAN" pitchFamily="2" charset="0"/>
              </a:rPr>
            </a:b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৩।রিডান্ডেট গ্রুপ কি ?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516562"/>
          </a:xfrm>
        </p:spPr>
        <p:txBody>
          <a:bodyPr anchor="t">
            <a:norm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                    </a:t>
            </a:r>
            <a:r>
              <a:rPr lang="bn-BD" sz="6600" b="1" dirty="0" smtClean="0">
                <a:latin typeface="NikoshBAN" pitchFamily="2" charset="0"/>
                <a:cs typeface="NikoshBAN" pitchFamily="2" charset="0"/>
              </a:rPr>
              <a:t>মূল্যায়নঃ</a:t>
            </a:r>
            <a:r>
              <a:rPr lang="en-US" sz="6600" b="1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sz="6600" b="1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১।মিনটার্ম কি? 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২।পূরক কি?</a:t>
            </a:r>
            <a:br>
              <a:rPr lang="bn-BD" dirty="0" smtClean="0">
                <a:latin typeface="NikoshBAN" pitchFamily="2" charset="0"/>
                <a:cs typeface="NikoshBAN" pitchFamily="2" charset="0"/>
              </a:rPr>
            </a:br>
            <a:r>
              <a:rPr lang="bn-BD" dirty="0" smtClean="0">
                <a:latin typeface="NikoshBAN" pitchFamily="2" charset="0"/>
                <a:cs typeface="NikoshBAN" pitchFamily="2" charset="0"/>
              </a:rPr>
              <a:t> ৩।রিডান্ডেট গ্রপ কি?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/>
        </p:nvCxnSpPr>
        <p:spPr>
          <a:xfrm rot="5400000">
            <a:off x="800894" y="876300"/>
            <a:ext cx="75406" cy="794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2667000" y="381000"/>
            <a:ext cx="26035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5400" b="1" u="sng" dirty="0" smtClean="0"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5400" b="1" u="sng" dirty="0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0" y="3124200"/>
            <a:ext cx="9144000" cy="381000"/>
          </a:xfrm>
          <a:prstGeom prst="rect">
            <a:avLst/>
          </a:prstGeom>
        </p:spPr>
        <p:txBody>
          <a:bodyPr bIns="9144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=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ABCD+ABCD+ABCD+ABCD+ABCD+ABCD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333702" y="3121570"/>
            <a:ext cx="1524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609600" y="3124200"/>
            <a:ext cx="179294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914400" y="3124200"/>
            <a:ext cx="1524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676400" y="3124200"/>
            <a:ext cx="1524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1981200" y="3124200"/>
            <a:ext cx="1524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2514600" y="3124200"/>
            <a:ext cx="1524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2971800" y="3124200"/>
            <a:ext cx="1524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3581400" y="3048000"/>
            <a:ext cx="1524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4191000" y="3124200"/>
            <a:ext cx="1524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6019800" y="3124200"/>
            <a:ext cx="152400" cy="158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0" y="396240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অথবা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F(ABCD)=∏</a:t>
            </a:r>
            <a:r>
              <a:rPr lang="en-US" sz="2800" dirty="0" smtClean="0">
                <a:latin typeface="Arial"/>
                <a:cs typeface="NikoshBAN" pitchFamily="2" charset="0"/>
              </a:rPr>
              <a:t>0,2,5,7,13,15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800" decel="100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800" decel="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4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828800" y="228600"/>
            <a:ext cx="6248400" cy="190500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9600" b="1" i="0" u="none" strike="noStrike" kern="1200" cap="none" spc="0" normalizeH="0" baseline="0" noProof="0" smtClean="0">
                <a:ln w="6350">
                  <a:noFill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NikoshBAN" pitchFamily="2" charset="0"/>
                <a:ea typeface="+mj-ea"/>
                <a:cs typeface="NikoshBAN" pitchFamily="2" charset="0"/>
              </a:rPr>
              <a:t>ধন্যবাদ</a:t>
            </a:r>
            <a:endParaRPr kumimoji="0" lang="en-US" sz="9600" b="1" i="0" u="none" strike="noStrike" kern="1200" cap="none" spc="0" normalizeH="0" baseline="0" noProof="0" dirty="0">
              <a:ln w="6350">
                <a:noFill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NikoshBAN" pitchFamily="2" charset="0"/>
              <a:ea typeface="+mj-ea"/>
              <a:cs typeface="NikoshBAN" pitchFamily="2" charset="0"/>
            </a:endParaRPr>
          </a:p>
        </p:txBody>
      </p:sp>
      <p:pic>
        <p:nvPicPr>
          <p:cNvPr id="5" name="Picture 4" descr="beautiful-hibiscus-flower-dsc0264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03400" y="2133600"/>
            <a:ext cx="6273800" cy="4705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1286</TotalTime>
  <Words>329</Words>
  <Application>Microsoft Office PowerPoint</Application>
  <PresentationFormat>On-screen Show (4:3)</PresentationFormat>
  <Paragraphs>226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Equity</vt:lpstr>
      <vt:lpstr>স্বাগতম</vt:lpstr>
      <vt:lpstr> শিক্ষক পরিচিতি</vt:lpstr>
      <vt:lpstr>শ্রেণি- একাদশ </vt:lpstr>
      <vt:lpstr>Slide 4</vt:lpstr>
      <vt:lpstr>Slide 5</vt:lpstr>
      <vt:lpstr>=ABCD+ABCD+ABCD+ABCD+ABCD+ABCD+ABCD+ABCD</vt:lpstr>
      <vt:lpstr>Slide 7</vt:lpstr>
      <vt:lpstr>Slide 8</vt:lpstr>
      <vt:lpstr>Slide 9</vt:lpstr>
      <vt:lpstr>Slide 10</vt:lpstr>
      <vt:lpstr>Slide 11</vt:lpstr>
      <vt:lpstr>কারনু ম্যাপের সাহায্যে  সরলীকরন করঃ</vt:lpstr>
      <vt:lpstr>পাঠ শিরোনামঃ কারনু ম্যাপের সাহায্যে সরলীকরন </vt:lpstr>
      <vt:lpstr>                                 দলীয় কাজ ১।বুলিয়ান উপপাদ্য এবং ডি-মরগান সূত্র ব্যবহার করে বুলিয়ান আলজাব্রা সরলিকরনে অসুবিধা কি? ২।কারনু ম্যাপ ব্যবহারে সুবিধা কি? ৩।রিডান্ডেট গ্রুপ কি ?</vt:lpstr>
      <vt:lpstr>                      মূল্যায়নঃ  ১।মিনটার্ম কি?  ২।পূরক কি?  ৩।রিডান্ডেট গ্রপ কি?</vt:lpstr>
      <vt:lpstr>Slide 16</vt:lpstr>
      <vt:lpstr>Slide 17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</dc:title>
  <dc:creator/>
  <cp:lastModifiedBy>TTC LAB</cp:lastModifiedBy>
  <cp:revision>247</cp:revision>
  <dcterms:created xsi:type="dcterms:W3CDTF">2006-08-16T00:00:00Z</dcterms:created>
  <dcterms:modified xsi:type="dcterms:W3CDTF">2013-05-19T18:17:29Z</dcterms:modified>
</cp:coreProperties>
</file>