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22"/>
  </p:notesMasterIdLst>
  <p:sldIdLst>
    <p:sldId id="275" r:id="rId2"/>
    <p:sldId id="257" r:id="rId3"/>
    <p:sldId id="258" r:id="rId4"/>
    <p:sldId id="263" r:id="rId5"/>
    <p:sldId id="270" r:id="rId6"/>
    <p:sldId id="264" r:id="rId7"/>
    <p:sldId id="286" r:id="rId8"/>
    <p:sldId id="276" r:id="rId9"/>
    <p:sldId id="277" r:id="rId10"/>
    <p:sldId id="278" r:id="rId11"/>
    <p:sldId id="281" r:id="rId12"/>
    <p:sldId id="283" r:id="rId13"/>
    <p:sldId id="282" r:id="rId14"/>
    <p:sldId id="289" r:id="rId15"/>
    <p:sldId id="285" r:id="rId16"/>
    <p:sldId id="288" r:id="rId17"/>
    <p:sldId id="271" r:id="rId18"/>
    <p:sldId id="265" r:id="rId19"/>
    <p:sldId id="266" r:id="rId20"/>
    <p:sldId id="26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FF505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1" d="100"/>
          <a:sy n="71" d="100"/>
        </p:scale>
        <p:origin x="-120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71634B-3090-4181-8EB1-A18213B3134A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359A0B-E3B8-4613-A950-521515A8B07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359A0B-E3B8-4613-A950-521515A8B07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359A0B-E3B8-4613-A950-521515A8B07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359A0B-E3B8-4613-A950-521515A8B076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7239000" cy="2057400"/>
          </a:xfrm>
          <a:solidFill>
            <a:schemeClr val="accent2">
              <a:lumMod val="40000"/>
              <a:lumOff val="60000"/>
            </a:schemeClr>
          </a:solidFill>
        </p:spPr>
        <p:txBody>
          <a:bodyPr anchor="ctr">
            <a:noAutofit/>
          </a:bodyPr>
          <a:lstStyle/>
          <a:p>
            <a:pPr algn="ctr"/>
            <a:r>
              <a:rPr lang="bn-BD" sz="19900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6600" dirty="0"/>
          </a:p>
        </p:txBody>
      </p:sp>
      <p:pic>
        <p:nvPicPr>
          <p:cNvPr id="7" name="Picture 6" descr="20126010-sundorbon-46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2286000"/>
            <a:ext cx="7239000" cy="4343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  <a:solidFill>
            <a:srgbClr val="7030A0"/>
          </a:solidFill>
        </p:spPr>
        <p:txBody>
          <a:bodyPr>
            <a:normAutofit/>
          </a:bodyPr>
          <a:lstStyle/>
          <a:p>
            <a:pPr algn="ctr"/>
            <a:r>
              <a:rPr lang="bn-BD" sz="6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6600" dirty="0">
              <a:solidFill>
                <a:srgbClr val="00B0F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1600200"/>
            <a:ext cx="8229600" cy="477053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endParaRPr lang="bn-BD" sz="4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মোঃ মোজাহাদুর রহমান রাসেল</a:t>
            </a:r>
          </a:p>
          <a:p>
            <a:pPr algn="ctr"/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প্রভাষক , প্রাণিবিজ্ঞান </a:t>
            </a:r>
          </a:p>
          <a:p>
            <a:pPr algn="ctr"/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হাতিয়া দ্বীপ সরকারী কলেজ</a:t>
            </a:r>
          </a:p>
          <a:p>
            <a:pPr algn="ctr"/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752600"/>
          </a:xfrm>
          <a:solidFill>
            <a:srgbClr val="00B050"/>
          </a:solidFill>
        </p:spPr>
        <p:txBody>
          <a:bodyPr>
            <a:normAutofit/>
          </a:bodyPr>
          <a:lstStyle/>
          <a:p>
            <a:pPr algn="ctr"/>
            <a:r>
              <a:rPr lang="bn-BD" sz="7300" dirty="0" smtClean="0">
                <a:latin typeface="NikoshBAN" pitchFamily="2" charset="0"/>
                <a:cs typeface="NikoshBAN" pitchFamily="2" charset="0"/>
              </a:rPr>
              <a:t>শ্রেণি- একাদশ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Flowchart: Decision 5"/>
          <p:cNvSpPr/>
          <p:nvPr/>
        </p:nvSpPr>
        <p:spPr>
          <a:xfrm>
            <a:off x="609600" y="2819400"/>
            <a:ext cx="7924800" cy="2667000"/>
          </a:xfrm>
          <a:prstGeom prst="flowChartDecision">
            <a:avLst/>
          </a:prstGeom>
          <a:solidFill>
            <a:srgbClr val="33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বিষয়- প্রাণিবিজ্ঞান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81000" y="914400"/>
            <a:ext cx="8229600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45720" tIns="0" rIns="45720" bIns="0" anchor="ctr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6000" b="1" i="0" u="none" strike="noStrike" kern="1200" cap="all" spc="0" normalizeH="0" baseline="0" noProof="0" smtClean="0">
                <a:ln w="6350">
                  <a:noFill/>
                </a:ln>
                <a:solidFill>
                  <a:srgbClr val="FF000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শিখনফল</a:t>
            </a:r>
            <a:endParaRPr kumimoji="0" lang="en-US" sz="6000" b="1" i="0" u="none" strike="noStrike" kern="1200" cap="all" spc="0" normalizeH="0" baseline="0" noProof="0" dirty="0">
              <a:ln w="6350">
                <a:noFill/>
              </a:ln>
              <a:solidFill>
                <a:srgbClr val="FF0000"/>
              </a:soli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81000" y="2286000"/>
            <a:ext cx="8229600" cy="320040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vert="horz" anchor="ctr">
            <a:no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1</a:t>
            </a: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.</a:t>
            </a:r>
            <a:r>
              <a:rPr kumimoji="0" lang="bn-BD" sz="3600" b="0" i="0" u="none" strike="noStrike" kern="1200" cap="none" spc="0" normalizeH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ভ্রুণের পরিস্ফুটনের</a:t>
            </a:r>
            <a:r>
              <a:rPr kumimoji="0" lang="bn-BD" sz="3600" b="0" i="0" u="none" strike="noStrike" kern="1200" cap="none" spc="0" normalizeH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ধাপগুলোর নাম বলতে </a:t>
            </a: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পারবে ।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tabLst/>
              <a:defRPr/>
            </a:pP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২.</a:t>
            </a:r>
            <a:r>
              <a:rPr kumimoji="0" lang="bn-BD" sz="3600" b="0" i="0" u="none" strike="noStrike" kern="1200" cap="none" spc="0" normalizeH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ভ্রুণের তিনটি স্তর চিহ্নত করতে</a:t>
            </a: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পারবে ।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tabLst/>
              <a:defRPr/>
            </a:pP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৩. তিনটি ভ্রুণীয় স্তরের</a:t>
            </a:r>
            <a:r>
              <a:rPr kumimoji="0" lang="bn-BD" sz="3600" b="0" i="0" u="none" strike="noStrike" kern="1200" cap="none" spc="0" normalizeH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পরিণতি বলতে</a:t>
            </a: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পারবে 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52400"/>
            <a:ext cx="9144000" cy="923330"/>
          </a:xfrm>
          <a:prstGeom prst="rect">
            <a:avLst/>
          </a:prstGeom>
          <a:solidFill>
            <a:srgbClr val="00B050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ভ্রুণের পরিস্ফুটন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egg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295400"/>
            <a:ext cx="2390775" cy="1914525"/>
          </a:xfrm>
          <a:prstGeom prst="rect">
            <a:avLst/>
          </a:prstGeom>
        </p:spPr>
      </p:pic>
      <p:pic>
        <p:nvPicPr>
          <p:cNvPr id="5" name="Picture 4" descr="egg-3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3400" y="1295400"/>
            <a:ext cx="2921000" cy="1752600"/>
          </a:xfrm>
          <a:prstGeom prst="rect">
            <a:avLst/>
          </a:prstGeom>
        </p:spPr>
      </p:pic>
      <p:pic>
        <p:nvPicPr>
          <p:cNvPr id="6" name="Picture 5" descr="Ovum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0852" y="3581401"/>
            <a:ext cx="2403348" cy="2895599"/>
          </a:xfrm>
          <a:prstGeom prst="rect">
            <a:avLst/>
          </a:prstGeom>
        </p:spPr>
      </p:pic>
      <p:pic>
        <p:nvPicPr>
          <p:cNvPr id="7" name="Picture 6" descr="baby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0912" y="3733800"/>
            <a:ext cx="2961588" cy="2209800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3657600" y="2209800"/>
            <a:ext cx="1447800" cy="1588"/>
          </a:xfrm>
          <a:prstGeom prst="straightConnector1">
            <a:avLst/>
          </a:prstGeom>
          <a:ln w="63500"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581400" y="4648200"/>
            <a:ext cx="1524000" cy="1588"/>
          </a:xfrm>
          <a:prstGeom prst="straightConnector1">
            <a:avLst/>
          </a:prstGeom>
          <a:ln w="63500"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85800" y="5867400"/>
            <a:ext cx="2438400" cy="52322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চিত্রঃ মানুষের ডিম্বাণু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2590800"/>
          </a:xfrm>
          <a:solidFill>
            <a:schemeClr val="bg1">
              <a:lumMod val="95000"/>
              <a:lumOff val="5000"/>
            </a:schemeClr>
          </a:solidFill>
        </p:spPr>
        <p:txBody>
          <a:bodyPr anchor="ctr">
            <a:noAutofit/>
          </a:bodyPr>
          <a:lstStyle/>
          <a:p>
            <a:pPr algn="ctr"/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শিরোনাম - </a:t>
            </a:r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মানব ভ্রুণের পরিস্ফুটন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3276600"/>
            <a:ext cx="8229600" cy="2585323"/>
          </a:xfrm>
          <a:prstGeom prst="rect">
            <a:avLst/>
          </a:prstGeom>
          <a:solidFill>
            <a:srgbClr val="00B0F0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US" sz="54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5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ভ্রুণবিদ্যা </a:t>
            </a:r>
            <a:r>
              <a:rPr lang="bn-BD" sz="5400" dirty="0" smtClean="0">
                <a:solidFill>
                  <a:schemeClr val="bg1"/>
                </a:solidFill>
                <a:latin typeface="Times New Roman" pitchFamily="18" charset="0"/>
                <a:cs typeface="NikoshBAN" pitchFamily="2" charset="0"/>
              </a:rPr>
              <a:t>(</a:t>
            </a:r>
            <a:r>
              <a:rPr lang="en-US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Embryology</a:t>
            </a:r>
            <a:r>
              <a:rPr lang="bn-BD" sz="5400" dirty="0" smtClean="0">
                <a:solidFill>
                  <a:schemeClr val="bg1"/>
                </a:solidFill>
                <a:latin typeface="Times New Roman" pitchFamily="18" charset="0"/>
                <a:cs typeface="NikoshBAN" pitchFamily="2" charset="0"/>
              </a:rPr>
              <a:t>)</a:t>
            </a:r>
            <a:endParaRPr lang="en-US" sz="5400" dirty="0" smtClean="0">
              <a:solidFill>
                <a:schemeClr val="bg1"/>
              </a:solidFill>
              <a:latin typeface="Times New Roman" pitchFamily="18" charset="0"/>
              <a:cs typeface="NikoshBAN" pitchFamily="2" charset="0"/>
            </a:endParaRPr>
          </a:p>
          <a:p>
            <a:pPr algn="ctr"/>
            <a:endParaRPr lang="en-US" sz="5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6172200" y="1524000"/>
            <a:ext cx="2667000" cy="1447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পরিবর্ধন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28600" y="1143000"/>
            <a:ext cx="2590800" cy="11430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১. নিষেক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228600" y="2971800"/>
            <a:ext cx="2667000" cy="11430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২. ক্লিভেজ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3962400" y="5029200"/>
            <a:ext cx="3048000" cy="13716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৪. গ্যাস্ট্রুলেসন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38800" y="3505200"/>
            <a:ext cx="3276600" cy="13716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৫. অর্গানোজেনেসিস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83403"/>
            <a:ext cx="9144000" cy="830997"/>
          </a:xfrm>
          <a:prstGeom prst="rect">
            <a:avLst/>
          </a:prstGeom>
          <a:solidFill>
            <a:srgbClr val="002060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bn-BD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ভ্রুণের পরিস্ফুটনের ধাপসমূহ</a:t>
            </a:r>
            <a:endParaRPr lang="en-US" sz="4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Down Arrow 10"/>
          <p:cNvSpPr/>
          <p:nvPr/>
        </p:nvSpPr>
        <p:spPr>
          <a:xfrm rot="16200000">
            <a:off x="3396864" y="5550907"/>
            <a:ext cx="348812" cy="38100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1371600" y="2438400"/>
            <a:ext cx="304800" cy="38100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 rot="18959876">
            <a:off x="6740388" y="4956149"/>
            <a:ext cx="463825" cy="272903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Up Arrow 16"/>
          <p:cNvSpPr/>
          <p:nvPr/>
        </p:nvSpPr>
        <p:spPr>
          <a:xfrm>
            <a:off x="7315200" y="3048000"/>
            <a:ext cx="304800" cy="381000"/>
          </a:xfrm>
          <a:prstGeom prst="up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28600" y="4876800"/>
            <a:ext cx="2971800" cy="1295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৩. ব্লাস্টুলেসন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1295400" y="4343400"/>
            <a:ext cx="304800" cy="38100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3" grpId="0" animBg="1"/>
      <p:bldP spid="16" grpId="0" animBg="1"/>
      <p:bldP spid="17" grpId="0" animBg="1"/>
      <p:bldP spid="12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perm.jpg"/>
          <p:cNvPicPr>
            <a:picLocks noChangeAspect="1"/>
          </p:cNvPicPr>
          <p:nvPr/>
        </p:nvPicPr>
        <p:blipFill>
          <a:blip r:embed="rId3"/>
          <a:srcRect l="12000"/>
          <a:stretch>
            <a:fillRect/>
          </a:stretch>
        </p:blipFill>
        <p:spPr>
          <a:xfrm>
            <a:off x="0" y="3733800"/>
            <a:ext cx="3352800" cy="3048000"/>
          </a:xfrm>
          <a:prstGeom prst="rect">
            <a:avLst/>
          </a:prstGeom>
        </p:spPr>
      </p:pic>
      <p:pic>
        <p:nvPicPr>
          <p:cNvPr id="5" name="Picture 4" descr="ovum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90600"/>
            <a:ext cx="3505200" cy="2157046"/>
          </a:xfrm>
          <a:prstGeom prst="rect">
            <a:avLst/>
          </a:prstGeom>
        </p:spPr>
      </p:pic>
      <p:pic>
        <p:nvPicPr>
          <p:cNvPr id="6" name="Picture 5" descr="F-2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9600" y="1008645"/>
            <a:ext cx="4585318" cy="485875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0" y="67270"/>
            <a:ext cx="914400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নিষেক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(Fertilization)</a:t>
            </a:r>
            <a:endParaRPr lang="en-US" sz="1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Bent-Up Arrow 8"/>
          <p:cNvSpPr/>
          <p:nvPr/>
        </p:nvSpPr>
        <p:spPr>
          <a:xfrm>
            <a:off x="1524000" y="4876800"/>
            <a:ext cx="5791200" cy="990600"/>
          </a:xfrm>
          <a:prstGeom prst="bentUpArrow">
            <a:avLst>
              <a:gd name="adj1" fmla="val 16176"/>
              <a:gd name="adj2" fmla="val 21471"/>
              <a:gd name="adj3" fmla="val 25000"/>
            </a:avLst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 rot="427273">
            <a:off x="1993588" y="2649529"/>
            <a:ext cx="2645482" cy="311895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0" y="3124200"/>
            <a:ext cx="3505200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চিত্রঃ ডিম্বাণু </a:t>
            </a:r>
            <a:r>
              <a:rPr lang="bn-BD" sz="3200" dirty="0" smtClean="0">
                <a:latin typeface="Times New Roman" pitchFamily="18" charset="0"/>
                <a:cs typeface="NikoshBAN" pitchFamily="2" charset="0"/>
              </a:rPr>
              <a:t>(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bn-BD" sz="3200" dirty="0" smtClean="0">
                <a:latin typeface="Times New Roman" pitchFamily="18" charset="0"/>
                <a:cs typeface="NikoshBAN" pitchFamily="2" charset="0"/>
              </a:rPr>
              <a:t>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172200"/>
            <a:ext cx="3352800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চিত্রঃ শুক্রাণু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(n)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95800" y="5943600"/>
            <a:ext cx="4648200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চিত্রঃ ডিম্বাণুতে শুক্রাণুর অনুপ্রবেশ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9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zy-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1447800"/>
            <a:ext cx="4595751" cy="3276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152400"/>
            <a:ext cx="914400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জাইগোট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(Zygote)</a:t>
            </a:r>
            <a:endParaRPr lang="en-US" sz="1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em-01.jpeg"/>
          <p:cNvPicPr>
            <a:picLocks noChangeAspect="1"/>
          </p:cNvPicPr>
          <p:nvPr/>
        </p:nvPicPr>
        <p:blipFill>
          <a:blip r:embed="rId3"/>
          <a:srcRect t="17933"/>
          <a:stretch>
            <a:fillRect/>
          </a:stretch>
        </p:blipFill>
        <p:spPr>
          <a:xfrm>
            <a:off x="76200" y="1411073"/>
            <a:ext cx="3581400" cy="369432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Right Arrow 5"/>
          <p:cNvSpPr/>
          <p:nvPr/>
        </p:nvSpPr>
        <p:spPr>
          <a:xfrm>
            <a:off x="3733800" y="2743200"/>
            <a:ext cx="762000" cy="38100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495800" y="4724400"/>
            <a:ext cx="4648200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চিত্রঃ জাইগোট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2n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)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" y="5105400"/>
            <a:ext cx="3657600" cy="107721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চিত্রঃ শুক্রাণুর ও ডিম্বাণুর নিউক্লিয়াসের মিলন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1447800" y="1905000"/>
            <a:ext cx="152400" cy="8382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2133600" y="2133600"/>
            <a:ext cx="228600" cy="990600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295400" y="1600200"/>
            <a:ext cx="457200" cy="304800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057400" y="1828800"/>
            <a:ext cx="457200" cy="304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ight Arrow 13"/>
          <p:cNvSpPr/>
          <p:nvPr/>
        </p:nvSpPr>
        <p:spPr>
          <a:xfrm rot="19442725">
            <a:off x="4577396" y="3451258"/>
            <a:ext cx="1447800" cy="22860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038600" y="3962400"/>
            <a:ext cx="838200" cy="457200"/>
          </a:xfrm>
          <a:prstGeom prst="ellipse">
            <a:avLst/>
          </a:prstGeom>
          <a:solidFill>
            <a:srgbClr val="7030A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2n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10" grpId="0" animBg="1"/>
      <p:bldP spid="12" grpId="0" animBg="1"/>
      <p:bldP spid="14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orula.jpg"/>
          <p:cNvPicPr>
            <a:picLocks noChangeAspect="1"/>
          </p:cNvPicPr>
          <p:nvPr/>
        </p:nvPicPr>
        <p:blipFill>
          <a:blip r:embed="rId2"/>
          <a:srcRect l="22059" t="3922" r="19118"/>
          <a:stretch>
            <a:fillRect/>
          </a:stretch>
        </p:blipFill>
        <p:spPr>
          <a:xfrm>
            <a:off x="6248400" y="1676400"/>
            <a:ext cx="2819400" cy="3453765"/>
          </a:xfrm>
          <a:prstGeom prst="rect">
            <a:avLst/>
          </a:prstGeom>
        </p:spPr>
      </p:pic>
      <p:pic>
        <p:nvPicPr>
          <p:cNvPr id="6" name="Picture 5" descr="em-2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99" y="1600200"/>
            <a:ext cx="5410201" cy="42938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228600"/>
            <a:ext cx="914400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ক্লিভেজ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(Cleavage)</a:t>
            </a:r>
            <a:endParaRPr lang="en-US" sz="11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48400" y="5105400"/>
            <a:ext cx="2819400" cy="584775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চিত্রঃ মরুলা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" name="Curved Connector 7"/>
          <p:cNvCxnSpPr>
            <a:stCxn id="6" idx="0"/>
          </p:cNvCxnSpPr>
          <p:nvPr/>
        </p:nvCxnSpPr>
        <p:spPr>
          <a:xfrm rot="16200000" flipH="1">
            <a:off x="5149244" y="-691545"/>
            <a:ext cx="483811" cy="5067300"/>
          </a:xfrm>
          <a:prstGeom prst="curvedConnector4">
            <a:avLst>
              <a:gd name="adj1" fmla="val -47250"/>
              <a:gd name="adj2" fmla="val 100045"/>
            </a:avLst>
          </a:prstGeom>
          <a:ln w="5080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52400" y="5867400"/>
            <a:ext cx="5410200" cy="58477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চিত্রঃ ক্লিভেজের বিভিন্ন পর্যায়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lastula.gif"/>
          <p:cNvPicPr>
            <a:picLocks noChangeAspect="1"/>
          </p:cNvPicPr>
          <p:nvPr/>
        </p:nvPicPr>
        <p:blipFill>
          <a:blip r:embed="rId2"/>
          <a:srcRect t="2968" r="57719" b="30241"/>
          <a:stretch>
            <a:fillRect/>
          </a:stretch>
        </p:blipFill>
        <p:spPr>
          <a:xfrm>
            <a:off x="1905000" y="2286000"/>
            <a:ext cx="2895600" cy="3429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457200"/>
            <a:ext cx="914400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ব্লাস্টুলেসন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Blatulation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5000" y="5739825"/>
            <a:ext cx="2895600" cy="58477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চিত্রঃ ব্লাস্টুলা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410200" y="1752600"/>
            <a:ext cx="2438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ব্লাস্টোডার্ম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5562600" y="2971800"/>
            <a:ext cx="2438400" cy="9144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ব্লাস্টোসিল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5486400" y="4343400"/>
            <a:ext cx="2667000" cy="91440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ব্লাস্টোমেয়ার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Bent Arrow 13"/>
          <p:cNvSpPr/>
          <p:nvPr/>
        </p:nvSpPr>
        <p:spPr>
          <a:xfrm>
            <a:off x="3429000" y="3276600"/>
            <a:ext cx="2133600" cy="914400"/>
          </a:xfrm>
          <a:prstGeom prst="bentArrow">
            <a:avLst>
              <a:gd name="adj1" fmla="val 13236"/>
              <a:gd name="adj2" fmla="val 25000"/>
              <a:gd name="adj3" fmla="val 25000"/>
              <a:gd name="adj4" fmla="val 43750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Bent Arrow 14"/>
          <p:cNvSpPr/>
          <p:nvPr/>
        </p:nvSpPr>
        <p:spPr>
          <a:xfrm>
            <a:off x="3352800" y="1981200"/>
            <a:ext cx="2057400" cy="914400"/>
          </a:xfrm>
          <a:prstGeom prst="bentArrow">
            <a:avLst>
              <a:gd name="adj1" fmla="val 14706"/>
              <a:gd name="adj2" fmla="val 25000"/>
              <a:gd name="adj3" fmla="val 25000"/>
              <a:gd name="adj4" fmla="val 43750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Left-Right Arrow 16"/>
          <p:cNvSpPr/>
          <p:nvPr/>
        </p:nvSpPr>
        <p:spPr>
          <a:xfrm>
            <a:off x="3962400" y="4648200"/>
            <a:ext cx="1524000" cy="228600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5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ndoderm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914400"/>
            <a:ext cx="6388359" cy="52171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76200"/>
            <a:ext cx="914400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গ্যাস্ট্রুলেসন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Gastrulation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2600" y="6096000"/>
            <a:ext cx="6400800" cy="584775"/>
          </a:xfrm>
          <a:prstGeom prst="rect">
            <a:avLst/>
          </a:prstGeom>
          <a:solidFill>
            <a:schemeClr val="accent5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চিত্রঃ গ্যাস্ট্রুলেসনের বিভিন্ন পর্যায়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bls-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924192"/>
            <a:ext cx="7184948" cy="5857608"/>
          </a:xfrm>
          <a:prstGeom prst="rect">
            <a:avLst/>
          </a:prstGeom>
        </p:spPr>
      </p:pic>
      <p:pic>
        <p:nvPicPr>
          <p:cNvPr id="6" name="Picture 5" descr="bls-2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0" y="914400"/>
            <a:ext cx="5474421" cy="5698375"/>
          </a:xfrm>
          <a:prstGeom prst="rect">
            <a:avLst/>
          </a:prstGeom>
        </p:spPr>
      </p:pic>
      <p:pic>
        <p:nvPicPr>
          <p:cNvPr id="7" name="Picture 6" descr="bls-2.jpeg"/>
          <p:cNvPicPr>
            <a:picLocks noChangeAspect="1"/>
          </p:cNvPicPr>
          <p:nvPr/>
        </p:nvPicPr>
        <p:blipFill>
          <a:blip r:embed="rId4"/>
          <a:srcRect l="-219" t="-292" r="54285" b="48140"/>
          <a:stretch>
            <a:fillRect/>
          </a:stretch>
        </p:blipFill>
        <p:spPr>
          <a:xfrm>
            <a:off x="533400" y="1600200"/>
            <a:ext cx="3546231" cy="4191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3400" y="5816025"/>
            <a:ext cx="3581400" cy="584775"/>
          </a:xfrm>
          <a:prstGeom prst="rect">
            <a:avLst/>
          </a:prstGeom>
          <a:solidFill>
            <a:srgbClr val="00B050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চিত্রঃ গ্যাস্ট্রুলা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5791200" y="2895600"/>
            <a:ext cx="2438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আর্কেনটেরন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5791200" y="4648200"/>
            <a:ext cx="2438400" cy="9144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ব্লাস্টোসিল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5562600" y="5638800"/>
            <a:ext cx="2667000" cy="914400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ব্লাস্টোপোর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943600" y="1219200"/>
            <a:ext cx="2057400" cy="7620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এক্টোডার্ম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5867400" y="2057400"/>
            <a:ext cx="2057400" cy="7620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মেসোডার্ম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5867400" y="3810000"/>
            <a:ext cx="2057400" cy="76200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এন্ডোডার্ম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Left Arrow 14"/>
          <p:cNvSpPr/>
          <p:nvPr/>
        </p:nvSpPr>
        <p:spPr>
          <a:xfrm rot="21294380">
            <a:off x="2359524" y="1591459"/>
            <a:ext cx="3574479" cy="240807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eft Arrow 15"/>
          <p:cNvSpPr/>
          <p:nvPr/>
        </p:nvSpPr>
        <p:spPr>
          <a:xfrm>
            <a:off x="2362200" y="2362200"/>
            <a:ext cx="3429000" cy="228600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Left Arrow 16"/>
          <p:cNvSpPr/>
          <p:nvPr/>
        </p:nvSpPr>
        <p:spPr>
          <a:xfrm>
            <a:off x="1828800" y="3200400"/>
            <a:ext cx="3962400" cy="228600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Left Arrow 17"/>
          <p:cNvSpPr/>
          <p:nvPr/>
        </p:nvSpPr>
        <p:spPr>
          <a:xfrm rot="1018334">
            <a:off x="1134716" y="4271512"/>
            <a:ext cx="4724400" cy="239562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ft Arrow 18"/>
          <p:cNvSpPr/>
          <p:nvPr/>
        </p:nvSpPr>
        <p:spPr>
          <a:xfrm rot="497917">
            <a:off x="2328235" y="3737264"/>
            <a:ext cx="3545996" cy="234353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Left Arrow 19"/>
          <p:cNvSpPr/>
          <p:nvPr/>
        </p:nvSpPr>
        <p:spPr>
          <a:xfrm rot="975101">
            <a:off x="1921212" y="5378421"/>
            <a:ext cx="3624339" cy="276710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9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4" grpId="1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 l.gif"/>
          <p:cNvPicPr>
            <a:picLocks noChangeAspect="1"/>
          </p:cNvPicPr>
          <p:nvPr/>
        </p:nvPicPr>
        <p:blipFill>
          <a:blip r:embed="rId2"/>
          <a:srcRect l="29487"/>
          <a:stretch>
            <a:fillRect/>
          </a:stretch>
        </p:blipFill>
        <p:spPr>
          <a:xfrm>
            <a:off x="3429000" y="1600200"/>
            <a:ext cx="4191000" cy="37801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152400"/>
            <a:ext cx="91440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অর্গানোজেনেসিস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(Organogenesis)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685800" y="1905000"/>
            <a:ext cx="2057400" cy="7620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এক্টোডার্ম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685800" y="3200400"/>
            <a:ext cx="2057400" cy="762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মেসোডার্ম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685800" y="4572000"/>
            <a:ext cx="2057400" cy="76200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এন্ডোডার্ম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ight Arrow 10"/>
          <p:cNvSpPr/>
          <p:nvPr/>
        </p:nvSpPr>
        <p:spPr>
          <a:xfrm rot="818585">
            <a:off x="2794938" y="2356048"/>
            <a:ext cx="1493509" cy="24012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2971800" y="3352800"/>
            <a:ext cx="1295400" cy="30480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 rot="20655276">
            <a:off x="2796886" y="4392517"/>
            <a:ext cx="2086194" cy="28464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429000" y="5410200"/>
            <a:ext cx="4191000" cy="1077218"/>
          </a:xfrm>
          <a:prstGeom prst="rect">
            <a:avLst/>
          </a:prstGeom>
          <a:solidFill>
            <a:schemeClr val="accent1">
              <a:shade val="30000"/>
              <a:satMod val="115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endParaRPr lang="bn-BD" sz="32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চিত্রঃ  মানব ভ্রুণের তিনটি স্তর</a:t>
            </a:r>
            <a:endParaRPr lang="en-US" sz="32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11" grpId="0" animBg="1"/>
      <p:bldP spid="13" grpId="0" animBg="1"/>
      <p:bldP spid="14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 l.gif"/>
          <p:cNvPicPr>
            <a:picLocks noChangeAspect="1"/>
          </p:cNvPicPr>
          <p:nvPr/>
        </p:nvPicPr>
        <p:blipFill>
          <a:blip r:embed="rId2"/>
          <a:srcRect l="29487"/>
          <a:stretch>
            <a:fillRect/>
          </a:stretch>
        </p:blipFill>
        <p:spPr>
          <a:xfrm>
            <a:off x="3733800" y="990600"/>
            <a:ext cx="3352800" cy="3024104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457200" y="3048000"/>
            <a:ext cx="2362200" cy="76200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এন্ডোডার্ম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 rot="21047240">
            <a:off x="2794080" y="3137097"/>
            <a:ext cx="2086194" cy="263971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733800" y="3962400"/>
            <a:ext cx="3352800" cy="461665"/>
          </a:xfrm>
          <a:prstGeom prst="rect">
            <a:avLst/>
          </a:prstGeom>
          <a:solidFill>
            <a:schemeClr val="accent1">
              <a:shade val="30000"/>
              <a:satMod val="115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bn-BD" sz="2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চিত্রঃ  মানব ভ্রুণের তিনটি স্তর</a:t>
            </a:r>
            <a:endParaRPr lang="en-US" sz="2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533400" y="1143000"/>
            <a:ext cx="2362200" cy="6096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এক্টোডার্ম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685800" y="2133600"/>
            <a:ext cx="2286000" cy="6096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মেসোডার্ম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ight Arrow 7"/>
          <p:cNvSpPr/>
          <p:nvPr/>
        </p:nvSpPr>
        <p:spPr>
          <a:xfrm rot="818585">
            <a:off x="2871138" y="1517848"/>
            <a:ext cx="1493509" cy="24012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04800" y="4901625"/>
            <a:ext cx="8458200" cy="584775"/>
          </a:xfrm>
          <a:prstGeom prst="rect">
            <a:avLst/>
          </a:prstGeom>
          <a:solidFill>
            <a:srgbClr val="7030A0"/>
          </a:solidFill>
        </p:spPr>
        <p:txBody>
          <a:bodyPr wrap="square" rtlCol="0" anchor="ctr">
            <a:spAutoFit/>
          </a:bodyPr>
          <a:lstStyle/>
          <a:p>
            <a:pPr marL="342900" indent="-342900">
              <a:buAutoNum type="arabicPeriod"/>
            </a:pP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এক্টোডার্মঃ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ত্বক, চুল, দাঁত, মস্তিষ্ক, স্নায়ুতন্তু ইত্যাদি </a:t>
            </a:r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4800" y="5511225"/>
            <a:ext cx="8458200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 anchor="ctr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২.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মেসোডার্মঃ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মেরুদন্ড, রক্ত, রক্তনালিকা সমূহ,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বৃক্ক, কঙ্কালতন্ত্র ইত্যাদি 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00" y="6120825"/>
            <a:ext cx="8458200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 anchor="ctr">
            <a:spAutoFit/>
          </a:bodyPr>
          <a:lstStyle/>
          <a:p>
            <a:r>
              <a:rPr lang="bn-BD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৩.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এন্ডোডার্মঃ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যকৃত, অগ্নাশয়, শ্বসন নালি, মূত্রনালি ইত্যাদি ।</a:t>
            </a:r>
            <a:endParaRPr lang="en-US" sz="2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-152400"/>
            <a:ext cx="91440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তিনটি ভ্রুণীয় স্তরের পরিনতি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2971800" y="2362200"/>
            <a:ext cx="1447800" cy="22860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81000"/>
            <a:ext cx="9144000" cy="1538883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তিনটি ভ্রুণীয় স্তরের পরিনতি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(Fate of three germinal  layers)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2228671"/>
            <a:ext cx="7924800" cy="1261884"/>
          </a:xfrm>
          <a:prstGeom prst="rect">
            <a:avLst/>
          </a:prstGeom>
          <a:solidFill>
            <a:srgbClr val="7030A0"/>
          </a:solidFill>
        </p:spPr>
        <p:txBody>
          <a:bodyPr wrap="square" rtlCol="0" anchor="ctr">
            <a:spAutoFit/>
          </a:bodyPr>
          <a:lstStyle/>
          <a:p>
            <a:pPr marL="342900" indent="-342900">
              <a:buAutoNum type="arabicPeriod"/>
            </a:pP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এক্টোডার্মঃ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ত্বক, চুল, দাঁত, মস্তিষ্ক, স্নায়ুতন্তু ইত্যাদি </a:t>
            </a: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342900" indent="-342900">
              <a:buAutoNum type="arabicPeriod"/>
            </a:pPr>
            <a:endParaRPr lang="en-US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3371671"/>
            <a:ext cx="7924800" cy="126188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 anchor="ctr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২. </a:t>
            </a: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মেসোডার্মঃ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মেরুদন্ড, রক্ত, রক্তনালিকা সমূহ, 				বৃক্ক, কঙ্কালতন্ত্র ইত্যাদি 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4572000"/>
            <a:ext cx="7924800" cy="126188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 anchor="ctr">
            <a:spAutoFit/>
          </a:bodyPr>
          <a:lstStyle/>
          <a:p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৩. </a:t>
            </a: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এন্ডোডার্মঃ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যকৃত, অগ্নাশয়, শ্বসন নালি, মূত্রনালি 				ইত্যাদি ।</a:t>
            </a:r>
            <a:endParaRPr lang="en-US" sz="36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etus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652" y="2209800"/>
            <a:ext cx="8652697" cy="3505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" y="381000"/>
            <a:ext cx="8839200" cy="181588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ফিটাস এর বিকাশ </a:t>
            </a:r>
            <a:endParaRPr lang="en-US" sz="7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(Development of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Foetus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5715000"/>
            <a:ext cx="8686800" cy="76944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চিত্রঃ মানবভ্রুণের বৃদ্ধি (৮ – ৪০ সপ্তাহ)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3536"/>
            <a:ext cx="9144000" cy="1143000"/>
          </a:xfrm>
          <a:solidFill>
            <a:schemeClr val="bg1"/>
          </a:solidFill>
        </p:spPr>
        <p:txBody>
          <a:bodyPr anchor="ctr">
            <a:norm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09801"/>
            <a:ext cx="6629400" cy="838199"/>
          </a:xfrm>
        </p:spPr>
        <p:txBody>
          <a:bodyPr>
            <a:normAutofit fontScale="32500" lnSpcReduction="20000"/>
          </a:bodyPr>
          <a:lstStyle/>
          <a:p>
            <a:r>
              <a:rPr lang="bn-BD" sz="11100" dirty="0" smtClean="0">
                <a:latin typeface="NikoshBAN" pitchFamily="2" charset="0"/>
                <a:cs typeface="NikoshBAN" pitchFamily="2" charset="0"/>
              </a:rPr>
              <a:t>এক্টোডার্ম থেকে গঠিত অঙ্গগুলোর নাম লিখ।</a:t>
            </a: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581400"/>
            <a:ext cx="7086600" cy="762000"/>
          </a:xfrm>
        </p:spPr>
        <p:txBody>
          <a:bodyPr>
            <a:normAutofit fontScale="32500" lnSpcReduction="20000"/>
          </a:bodyPr>
          <a:lstStyle/>
          <a:p>
            <a:r>
              <a:rPr lang="bn-BD" sz="11100" dirty="0" smtClean="0">
                <a:latin typeface="NikoshBAN" pitchFamily="2" charset="0"/>
                <a:cs typeface="NikoshBAN" pitchFamily="2" charset="0"/>
              </a:rPr>
              <a:t>মেসোডার্ম থেকে গঠিত অঙ্গগুলোর নাম লিখ।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457200" y="5029200"/>
            <a:ext cx="7086600" cy="762000"/>
          </a:xfrm>
          <a:prstGeom prst="rect">
            <a:avLst/>
          </a:prstGeom>
        </p:spPr>
        <p:txBody>
          <a:bodyPr vert="horz">
            <a:normAutofit fontScale="400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bn-BD" sz="9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এন্ডোডার্ম থেকে গঠিত অঙ্গগুলোর নাম লিখ।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/>
      <p:bldP spid="10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686800" cy="2133600"/>
          </a:xfrm>
          <a:solidFill>
            <a:schemeClr val="tx2">
              <a:lumMod val="25000"/>
            </a:schemeClr>
          </a:solidFill>
        </p:spPr>
        <p:txBody>
          <a:bodyPr anchor="ctr">
            <a:normAutofit/>
          </a:bodyPr>
          <a:lstStyle/>
          <a:p>
            <a:pPr algn="l"/>
            <a:r>
              <a:rPr lang="bn-BD" sz="89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			  </a:t>
            </a:r>
            <a:r>
              <a:rPr lang="bn-BD" sz="89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BD" sz="8900" u="sng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8900" u="sng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</a:br>
            <a:endParaRPr lang="en-US" sz="4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228600" y="2362200"/>
            <a:ext cx="8610600" cy="3200400"/>
          </a:xfrm>
          <a:prstGeom prst="rect">
            <a:avLst/>
          </a:prstGeom>
          <a:solidFill>
            <a:schemeClr val="accent2"/>
          </a:solidFill>
        </p:spPr>
        <p:txBody>
          <a:bodyPr vert="horz" anchor="ctr">
            <a:no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1</a:t>
            </a: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.</a:t>
            </a:r>
            <a:r>
              <a:rPr kumimoji="0" lang="bn-BD" sz="3600" b="0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ভ্রুণের পরিস্ফুটনের</a:t>
            </a:r>
            <a:r>
              <a:rPr kumimoji="0" lang="bn-BD" sz="3600" b="0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ধাপগুলোর নাম বল 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tabLst/>
              <a:defRPr/>
            </a:pP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২.</a:t>
            </a:r>
            <a:r>
              <a:rPr kumimoji="0" lang="bn-BD" sz="3600" b="0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ভ্রুণের তিনটি স্তরের নাম বল ?</a:t>
            </a:r>
            <a:endParaRPr kumimoji="0" lang="bn-BD" sz="36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tabLst/>
              <a:defRPr/>
            </a:pP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৩. এন্ডোডার্ম স্তরের</a:t>
            </a:r>
            <a:r>
              <a:rPr kumimoji="0" lang="bn-BD" sz="3600" b="0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পরিণতি বল ?</a:t>
            </a:r>
            <a:endParaRPr kumimoji="0" lang="bn-BD" sz="36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uiExpand="1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04800" y="1143000"/>
            <a:ext cx="8229600" cy="1828800"/>
          </a:xfrm>
          <a:prstGeom prst="rect">
            <a:avLst/>
          </a:prstGeom>
          <a:solidFill>
            <a:srgbClr val="00B050"/>
          </a:solidFill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48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বাড়ির কাজ</a:t>
            </a:r>
            <a:endParaRPr kumimoji="0" lang="en-US" sz="4800" b="1" i="0" u="none" strike="noStrike" kern="1200" cap="none" spc="0" normalizeH="0" baseline="0" noProof="0" dirty="0">
              <a:ln w="6350">
                <a:noFill/>
              </a:ln>
              <a:solidFill>
                <a:schemeClr val="bg1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04800" y="2971800"/>
            <a:ext cx="8229600" cy="17526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 anchor="ctr">
            <a:normAutofit/>
          </a:bodyPr>
          <a:lstStyle/>
          <a:p>
            <a:pPr marL="548640" marR="0" lvl="0" indent="-41148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tabLst/>
              <a:defRPr/>
            </a:pPr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ব্লাস্টুলা ও গ্যাস্ট্রুলা এর চিহ্নিত চিত্র অংকন কর</a:t>
            </a:r>
            <a:r>
              <a:rPr kumimoji="0" lang="bn-BD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?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0" y="228600"/>
            <a:ext cx="9144000" cy="190500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9600" b="1" i="0" u="none" strike="noStrike" kern="1200" cap="none" spc="0" normalizeH="0" baseline="0" noProof="0" smtClean="0">
                <a:ln w="6350"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ধন্যবাদ</a:t>
            </a:r>
            <a:endParaRPr kumimoji="0" lang="en-US" sz="9600" b="1" i="0" u="none" strike="noStrike" kern="1200" cap="none" spc="0" normalizeH="0" baseline="0" noProof="0" dirty="0">
              <a:ln w="6350"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pic>
        <p:nvPicPr>
          <p:cNvPr id="5" name="Picture 4" descr="beautiful-hibiscus-flower-dsc0264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0" y="2362200"/>
            <a:ext cx="5257800" cy="4057650"/>
          </a:xfrm>
          <a:prstGeom prst="rect">
            <a:avLst/>
          </a:prstGeom>
        </p:spPr>
      </p:pic>
      <p:pic>
        <p:nvPicPr>
          <p:cNvPr id="6" name="Picture 5" descr="egg-2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2209800"/>
            <a:ext cx="4685945" cy="426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1315</TotalTime>
  <Words>339</Words>
  <Application>Microsoft Office PowerPoint</Application>
  <PresentationFormat>On-screen Show (4:3)</PresentationFormat>
  <Paragraphs>90</Paragraphs>
  <Slides>20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Foundry</vt:lpstr>
      <vt:lpstr>স্বাগতম</vt:lpstr>
      <vt:lpstr>শিক্ষক পরিচিতি</vt:lpstr>
      <vt:lpstr>শ্রেণি- একাদশ </vt:lpstr>
      <vt:lpstr>Slide 4</vt:lpstr>
      <vt:lpstr>Slide 5</vt:lpstr>
      <vt:lpstr>শিরোনাম - মানব ভ্রুণের পরিস্ফুটন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  দলীয় কাজ</vt:lpstr>
      <vt:lpstr>     মূল্যায়ন </vt:lpstr>
      <vt:lpstr>Slide 19</vt:lpstr>
      <vt:lpstr>Slide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 </dc:title>
  <dc:creator/>
  <cp:lastModifiedBy>CV</cp:lastModifiedBy>
  <cp:revision>290</cp:revision>
  <dcterms:created xsi:type="dcterms:W3CDTF">2006-08-16T00:00:00Z</dcterms:created>
  <dcterms:modified xsi:type="dcterms:W3CDTF">2013-05-13T07:04:55Z</dcterms:modified>
</cp:coreProperties>
</file>