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2"/>
  </p:notesMasterIdLst>
  <p:sldIdLst>
    <p:sldId id="261" r:id="rId2"/>
    <p:sldId id="262" r:id="rId3"/>
    <p:sldId id="263" r:id="rId4"/>
    <p:sldId id="256" r:id="rId5"/>
    <p:sldId id="264" r:id="rId6"/>
    <p:sldId id="257" r:id="rId7"/>
    <p:sldId id="265" r:id="rId8"/>
    <p:sldId id="266" r:id="rId9"/>
    <p:sldId id="267" r:id="rId10"/>
    <p:sldId id="268" r:id="rId11"/>
    <p:sldId id="269" r:id="rId12"/>
    <p:sldId id="272" r:id="rId13"/>
    <p:sldId id="273" r:id="rId14"/>
    <p:sldId id="274" r:id="rId15"/>
    <p:sldId id="275" r:id="rId16"/>
    <p:sldId id="270" r:id="rId17"/>
    <p:sldId id="271" r:id="rId18"/>
    <p:sldId id="276" r:id="rId19"/>
    <p:sldId id="259" r:id="rId20"/>
    <p:sldId id="26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0066"/>
    <a:srgbClr val="FF0000"/>
    <a:srgbClr val="00FF00"/>
    <a:srgbClr val="800000"/>
    <a:srgbClr val="000099"/>
    <a:srgbClr val="0066FF"/>
    <a:srgbClr val="CC00CC"/>
    <a:srgbClr val="D1A917"/>
    <a:srgbClr val="A8451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0" d="100"/>
          <a:sy n="40" d="100"/>
        </p:scale>
        <p:origin x="-1302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041749-82DB-4C38-9106-8E1C02D641A1}" type="datetimeFigureOut">
              <a:rPr lang="en-US" smtClean="0"/>
              <a:pPr/>
              <a:t>5/12/2013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AC20E0-9C9E-40FC-A723-B2CDD46EA9F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C20E0-9C9E-40FC-A723-B2CDD46EA9F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000" dirty="0">
              <a:solidFill>
                <a:srgbClr val="00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Content Placeholder 7" descr="flower-00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1531937"/>
            <a:ext cx="8229600" cy="53260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153400" cy="1325562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bn-BD" sz="8000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8000" dirty="0">
              <a:solidFill>
                <a:srgbClr val="CC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5257800"/>
          </a:xfrm>
          <a:solidFill>
            <a:srgbClr val="00B0F0"/>
          </a:solidFill>
        </p:spPr>
        <p:txBody>
          <a:bodyPr/>
          <a:lstStyle/>
          <a:p>
            <a:r>
              <a:rPr lang="bn-BD" sz="7200" dirty="0" smtClean="0">
                <a:solidFill>
                  <a:srgbClr val="A84518"/>
                </a:solidFill>
                <a:latin typeface="NikoshBAN" pitchFamily="2" charset="0"/>
                <a:cs typeface="NikoshBAN" pitchFamily="2" charset="0"/>
              </a:rPr>
              <a:t>মোহাম্মদ ইমাম হোসেন</a:t>
            </a:r>
          </a:p>
          <a:p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প্রভাষক, উদ্ভিদবিজ্ঞান</a:t>
            </a:r>
          </a:p>
          <a:p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সেনবাগ সরকারী  কলেজ, নোয়াখালী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9600"/>
            <a:ext cx="7391400" cy="1905000"/>
          </a:xfrm>
          <a:solidFill>
            <a:schemeClr val="accent3">
              <a:lumMod val="40000"/>
              <a:lumOff val="60000"/>
            </a:schemeClr>
          </a:solidFill>
        </p:spPr>
        <p:txBody>
          <a:bodyPr anchor="ctr">
            <a:normAutofit/>
          </a:bodyPr>
          <a:lstStyle/>
          <a:p>
            <a:pPr algn="ctr"/>
            <a:r>
              <a:rPr lang="bn-BD" sz="11500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শ্রেণী- একাদশ</a:t>
            </a:r>
            <a:endParaRPr lang="en-US" sz="11500" dirty="0">
              <a:solidFill>
                <a:srgbClr val="CC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838200" y="2514600"/>
            <a:ext cx="7391400" cy="2347912"/>
          </a:xfrm>
          <a:solidFill>
            <a:schemeClr val="accent6">
              <a:lumMod val="60000"/>
              <a:lumOff val="40000"/>
            </a:schemeClr>
          </a:solidFill>
        </p:spPr>
        <p:txBody>
          <a:bodyPr anchor="ctr">
            <a:noAutofit/>
          </a:bodyPr>
          <a:lstStyle/>
          <a:p>
            <a:pPr algn="ctr"/>
            <a:r>
              <a:rPr lang="bn-BD" sz="9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বিষয়- উদ্ভিদবিজ্ঞান</a:t>
            </a:r>
            <a:endParaRPr lang="en-US" sz="9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990600"/>
            <a:ext cx="82296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133600"/>
            <a:ext cx="8229600" cy="4343400"/>
          </a:xfrm>
          <a:solidFill>
            <a:schemeClr val="accent6">
              <a:lumMod val="50000"/>
            </a:schemeClr>
          </a:solidFill>
        </p:spPr>
        <p:txBody>
          <a:bodyPr anchor="ctr">
            <a:noAutofit/>
          </a:bodyPr>
          <a:lstStyle/>
          <a:p>
            <a:pPr marL="514350" indent="-514350" algn="l">
              <a:buAutoNum type="arabicPeriod"/>
            </a:pPr>
            <a:r>
              <a:rPr lang="bn-BD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বাস্তুতন্ত্রের সংজ্ঞা দিতে পারবে ।</a:t>
            </a:r>
          </a:p>
          <a:p>
            <a:pPr marL="514350" indent="-514350" algn="l">
              <a:buAutoNum type="arabicPeriod"/>
            </a:pPr>
            <a:r>
              <a:rPr lang="bn-BD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বাস্তুতন্ত্র কত প্রকার বলতে পারবে ।</a:t>
            </a:r>
          </a:p>
          <a:p>
            <a:pPr marL="514350" indent="-514350" algn="l">
              <a:buAutoNum type="arabicPeriod"/>
            </a:pPr>
            <a:r>
              <a:rPr lang="bn-BD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একটি স্থলজ বাস্তুতন্ত্রের বিবরণ বলতে পারবে 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71813"/>
          <a:ext cx="914400" cy="714375"/>
        </p:xfrm>
        <a:graphic>
          <a:graphicData uri="http://schemas.openxmlformats.org/presentationml/2006/ole">
            <p:oleObj spid="_x0000_s2050" name="Package" showAsIcon="1" r:id="rId3" imgW="914400" imgH="7142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752600"/>
          </a:xfrm>
          <a:solidFill>
            <a:schemeClr val="tx1">
              <a:lumMod val="95000"/>
              <a:lumOff val="5000"/>
            </a:schemeClr>
          </a:solidFill>
        </p:spPr>
        <p:txBody>
          <a:bodyPr anchor="ctr">
            <a:noAutofit/>
          </a:bodyPr>
          <a:lstStyle/>
          <a:p>
            <a:pPr algn="ctr"/>
            <a:r>
              <a:rPr lang="bn-BD" sz="8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শিরোনাম-স্থলজ বাস্তুতন্ত্র</a:t>
            </a:r>
            <a:endParaRPr lang="en-US" sz="8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FF99FF"/>
                </a:solidFill>
                <a:latin typeface="NikoshBAN" pitchFamily="2" charset="0"/>
                <a:cs typeface="NikoshBAN" pitchFamily="2" charset="0"/>
              </a:rPr>
              <a:t>বাস্তুতন্ত্র</a:t>
            </a:r>
            <a:endParaRPr lang="en-US" sz="6600" dirty="0">
              <a:solidFill>
                <a:srgbClr val="FF99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zib-1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02" y="1371600"/>
            <a:ext cx="3736298" cy="24773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67200" y="1981200"/>
            <a:ext cx="350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/>
              <a:t>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উৎপাদক </a:t>
            </a:r>
            <a:endParaRPr lang="en-US" sz="6000" dirty="0"/>
          </a:p>
        </p:txBody>
      </p:sp>
      <p:pic>
        <p:nvPicPr>
          <p:cNvPr id="7" name="Picture 6" descr="bird 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810000"/>
            <a:ext cx="3810000" cy="2857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43400" y="4724400"/>
            <a:ext cx="3886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/>
              <a:t>খাদক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bn-BD" sz="7300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বাস্তুতন্ত্র</a:t>
            </a:r>
            <a:endParaRPr lang="en-US" dirty="0">
              <a:solidFill>
                <a:srgbClr val="CC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bn-BD" sz="54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অনুজীবসমুহ</a:t>
            </a:r>
            <a:endParaRPr lang="en-US" sz="5400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bn-BD" sz="48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বিয়োজকসমুহ</a:t>
            </a:r>
            <a:endParaRPr lang="en-US" sz="4800" dirty="0">
              <a:solidFill>
                <a:srgbClr val="8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bacteria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438400"/>
            <a:ext cx="3935709" cy="3505200"/>
          </a:xfrm>
          <a:prstGeom prst="rect">
            <a:avLst/>
          </a:prstGeom>
        </p:spPr>
      </p:pic>
      <p:pic>
        <p:nvPicPr>
          <p:cNvPr id="8" name="Picture 7" descr="300px-Fungis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2293546"/>
            <a:ext cx="3352800" cy="36848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বাস্তুতন্ত্র দুই প্রকার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স্থলজ বাস্তুতন্ত্র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4525963"/>
          </a:xfrm>
        </p:spPr>
        <p:txBody>
          <a:bodyPr>
            <a:normAutofit/>
          </a:bodyPr>
          <a:lstStyle/>
          <a:p>
            <a:r>
              <a:rPr lang="bn-BD" sz="40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জলজ বাস্তুতন্ত্র</a:t>
            </a:r>
            <a:endParaRPr lang="en-US" sz="4000" dirty="0">
              <a:solidFill>
                <a:srgbClr val="00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16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743200"/>
            <a:ext cx="4115193" cy="3276600"/>
          </a:xfrm>
          <a:prstGeom prst="rect">
            <a:avLst/>
          </a:prstGeom>
        </p:spPr>
      </p:pic>
      <p:pic>
        <p:nvPicPr>
          <p:cNvPr id="6" name="Picture 5" descr="16p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2743200"/>
            <a:ext cx="4800600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স্থলজ বাস্তুতন্ত্র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1371600"/>
            <a:ext cx="8229600" cy="4937125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r>
              <a:rPr lang="bn-BD" sz="96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নির্দিষ্ট স্থান</a:t>
            </a:r>
          </a:p>
          <a:p>
            <a:r>
              <a:rPr lang="bn-BD" sz="96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জীব সম্প্রদায়</a:t>
            </a:r>
          </a:p>
          <a:p>
            <a:r>
              <a:rPr lang="bn-BD" sz="96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জড় উপাদান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5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অরণ্য বাস্তুতন্ত্র</a:t>
            </a:r>
            <a:endParaRPr lang="en-US" sz="6000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447800"/>
            <a:ext cx="8229600" cy="4860925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bn-BD" sz="6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দুটি উপাদান </a:t>
            </a:r>
          </a:p>
          <a:p>
            <a:r>
              <a:rPr lang="bn-BD" sz="6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অজীব ঊপাদান-</a:t>
            </a:r>
            <a:endParaRPr lang="en-US" sz="6600" dirty="0" smtClean="0">
              <a:solidFill>
                <a:srgbClr val="00FF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6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পানি,মাটি,আলো</a:t>
            </a:r>
            <a:endParaRPr lang="en-US" sz="6600" dirty="0" smtClean="0">
              <a:solidFill>
                <a:srgbClr val="00FF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6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বায়ু,অজৈব লবন</a:t>
            </a:r>
          </a:p>
        </p:txBody>
      </p:sp>
      <p:pic>
        <p:nvPicPr>
          <p:cNvPr id="4" name="Picture 3" descr="f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447800"/>
            <a:ext cx="3314700" cy="48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381001"/>
            <a:ext cx="7543800" cy="2585323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সজীব উপাদান</a:t>
            </a:r>
            <a:endParaRPr lang="bn-BD" sz="5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উৎপাদক 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    </a:t>
            </a:r>
            <a:r>
              <a:rPr lang="bn-BD" sz="4800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গাছপালা,পরাশ্রয়ী </a:t>
            </a:r>
            <a:r>
              <a:rPr lang="bn-BD" sz="5400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উদ্ভিদ,ফার্ণ,তৃণ </a:t>
            </a:r>
          </a:p>
        </p:txBody>
      </p:sp>
      <p:pic>
        <p:nvPicPr>
          <p:cNvPr id="6" name="Picture 5" descr="sunder-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971800"/>
            <a:ext cx="7543800" cy="3095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273225"/>
            <a:ext cx="7315200" cy="584775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খাদক-প্রথম স্তরের-হরিণ , বানর,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পাখি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পোকামাকড়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deer-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80999"/>
            <a:ext cx="3876510" cy="2590801"/>
          </a:xfrm>
          <a:prstGeom prst="rect">
            <a:avLst/>
          </a:prstGeom>
        </p:spPr>
      </p:pic>
      <p:pic>
        <p:nvPicPr>
          <p:cNvPr id="6" name="Picture 5" descr="bird-3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381000"/>
            <a:ext cx="4114800" cy="3378200"/>
          </a:xfrm>
          <a:prstGeom prst="rect">
            <a:avLst/>
          </a:prstGeom>
        </p:spPr>
      </p:pic>
      <p:pic>
        <p:nvPicPr>
          <p:cNvPr id="8" name="Picture 7" descr="aPt tO OCCuPY maiNtaiNiNG hiERERCh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3810000"/>
            <a:ext cx="4114800" cy="2472266"/>
          </a:xfrm>
          <a:prstGeom prst="rect">
            <a:avLst/>
          </a:prstGeom>
        </p:spPr>
      </p:pic>
      <p:pic>
        <p:nvPicPr>
          <p:cNvPr id="9" name="Picture 8" descr="imagesCAE3EPV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971800"/>
            <a:ext cx="3853622" cy="32692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00400" y="6019800"/>
            <a:ext cx="5900974" cy="584775"/>
          </a:xfrm>
          <a:prstGeom prst="rect">
            <a:avLst/>
          </a:prstGeom>
          <a:solidFill>
            <a:srgbClr val="0066FF"/>
          </a:solidFill>
        </p:spPr>
        <p:txBody>
          <a:bodyPr wrap="none">
            <a:spAutoFit/>
          </a:bodyPr>
          <a:lstStyle/>
          <a:p>
            <a:r>
              <a:rPr lang="bn-BD" sz="3200" dirty="0" smtClean="0">
                <a:solidFill>
                  <a:srgbClr val="FF99FF"/>
                </a:solidFill>
                <a:latin typeface="NikoshBAN" pitchFamily="2" charset="0"/>
                <a:cs typeface="NikoshBAN" pitchFamily="2" charset="0"/>
              </a:rPr>
              <a:t>দ্বিতীয় স্তরের –সারস</a:t>
            </a:r>
            <a:r>
              <a:rPr lang="en-US" sz="3200" dirty="0" smtClean="0">
                <a:solidFill>
                  <a:srgbClr val="FF99FF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3200" dirty="0" smtClean="0">
                <a:solidFill>
                  <a:srgbClr val="FF99FF"/>
                </a:solidFill>
                <a:latin typeface="NikoshBAN" pitchFamily="2" charset="0"/>
                <a:cs typeface="NikoshBAN" pitchFamily="2" charset="0"/>
              </a:rPr>
              <a:t> সাপ</a:t>
            </a:r>
            <a:r>
              <a:rPr lang="en-US" sz="3200" dirty="0" smtClean="0">
                <a:solidFill>
                  <a:srgbClr val="FF99FF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3200" dirty="0" smtClean="0">
                <a:solidFill>
                  <a:srgbClr val="FF99FF"/>
                </a:solidFill>
                <a:latin typeface="NikoshBAN" pitchFamily="2" charset="0"/>
                <a:cs typeface="NikoshBAN" pitchFamily="2" charset="0"/>
              </a:rPr>
              <a:t> ব্যাঙ,মাছরাঙা,বাঘ</a:t>
            </a:r>
          </a:p>
        </p:txBody>
      </p:sp>
      <p:pic>
        <p:nvPicPr>
          <p:cNvPr id="4" name="Picture 3" descr="sn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657600"/>
            <a:ext cx="4648200" cy="2401570"/>
          </a:xfrm>
          <a:prstGeom prst="rect">
            <a:avLst/>
          </a:prstGeom>
        </p:spPr>
      </p:pic>
      <p:pic>
        <p:nvPicPr>
          <p:cNvPr id="5" name="Picture 4" descr="sunder17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52800"/>
            <a:ext cx="3429000" cy="2476500"/>
          </a:xfrm>
          <a:prstGeom prst="rect">
            <a:avLst/>
          </a:prstGeom>
        </p:spPr>
      </p:pic>
      <p:pic>
        <p:nvPicPr>
          <p:cNvPr id="6" name="Picture 5" descr="16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304800"/>
            <a:ext cx="3429000" cy="3110388"/>
          </a:xfrm>
          <a:prstGeom prst="rect">
            <a:avLst/>
          </a:prstGeom>
        </p:spPr>
      </p:pic>
      <p:pic>
        <p:nvPicPr>
          <p:cNvPr id="7" name="Picture 6" descr="100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04800"/>
            <a:ext cx="4648200" cy="33254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67000" y="6019800"/>
            <a:ext cx="6280887" cy="769441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তৃতীয় স্তরের-বাজপাখি, কুমির, বাঘ </a:t>
            </a:r>
          </a:p>
        </p:txBody>
      </p:sp>
      <p:pic>
        <p:nvPicPr>
          <p:cNvPr id="3" name="Picture 2" descr="bengal-tiger-sundarban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81000"/>
            <a:ext cx="4648200" cy="3352800"/>
          </a:xfrm>
          <a:prstGeom prst="rect">
            <a:avLst/>
          </a:prstGeom>
        </p:spPr>
      </p:pic>
      <p:pic>
        <p:nvPicPr>
          <p:cNvPr id="4" name="Picture 3" descr="16l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381000"/>
            <a:ext cx="3746269" cy="3352800"/>
          </a:xfrm>
          <a:prstGeom prst="rect">
            <a:avLst/>
          </a:prstGeom>
        </p:spPr>
      </p:pic>
      <p:pic>
        <p:nvPicPr>
          <p:cNvPr id="19458" name="Picture 2" descr="C:\Documents and Settings\CV\My Documents\My Pictures\zib-15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733800"/>
            <a:ext cx="4724400" cy="2214562"/>
          </a:xfrm>
          <a:prstGeom prst="rect">
            <a:avLst/>
          </a:prstGeom>
          <a:noFill/>
        </p:spPr>
      </p:pic>
      <p:pic>
        <p:nvPicPr>
          <p:cNvPr id="6" name="Picture 5" descr="ss16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3733800"/>
            <a:ext cx="3733800" cy="2143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382000" cy="1096962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বিয়োজক</a:t>
            </a:r>
            <a:endParaRPr lang="en-US" sz="7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371600"/>
            <a:ext cx="8382000" cy="486092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পরভোজী অনুজীব,ছত্রাক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ব্যাকটেরিয়া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আনুবীক্ষণীক প্রাণি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Copy of th1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9800"/>
            <a:ext cx="4267200" cy="42672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7" name="Picture 6" descr="thmi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2209800"/>
            <a:ext cx="4114800" cy="4273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bn-BD" sz="8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8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61560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bn-BD" sz="40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ভিডিওতে পাওয়া যায় দুটি উৎপাদকের নাম লিখ।</a:t>
            </a:r>
          </a:p>
          <a:p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ভিডিওতে পাওয়া যায় দুটি প্রথম স্তরের খাদকের নাম লিখ।</a:t>
            </a:r>
          </a:p>
          <a:p>
            <a:r>
              <a:rPr lang="bn-BD" sz="4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দ্বিতীয় স্তরের খাদক কি তৃতীয় স্তরের খাদক হতে পারে ? তোমার মতামতের সপক্ষে যুক্তি দাও।</a:t>
            </a:r>
          </a:p>
          <a:p>
            <a:endParaRPr lang="bn-BD" sz="4000" dirty="0" smtClean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uiExpand="1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143000"/>
          </a:xfrm>
          <a:solidFill>
            <a:schemeClr val="tx1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05800" cy="4937760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bn-BD" sz="80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বাস্তুতন্ত্র কি ?</a:t>
            </a:r>
          </a:p>
          <a:p>
            <a:r>
              <a:rPr lang="bn-BD" sz="80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উৎপাদক কি ?</a:t>
            </a:r>
          </a:p>
          <a:p>
            <a:r>
              <a:rPr lang="bn-BD" sz="80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বিয়োজক কাকে বলে ?</a:t>
            </a:r>
            <a:endParaRPr lang="en-US" sz="8000" dirty="0">
              <a:solidFill>
                <a:srgbClr val="8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371600"/>
            <a:ext cx="8305800" cy="1828800"/>
          </a:xfrm>
          <a:solidFill>
            <a:srgbClr val="00B050"/>
          </a:solidFill>
        </p:spPr>
        <p:txBody>
          <a:bodyPr anchor="ctr"/>
          <a:lstStyle/>
          <a:p>
            <a:pPr algn="ctr"/>
            <a:r>
              <a:rPr lang="bn-BD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200400"/>
            <a:ext cx="8305800" cy="2743200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/>
          <a:lstStyle/>
          <a:p>
            <a:pPr algn="l"/>
            <a:r>
              <a:rPr lang="bn-BD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sz="3200" b="1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।গোলপাতা দেখতে কেমন ? এটি কি কাজে ব্যবহৃত হয় ?</a:t>
            </a:r>
          </a:p>
          <a:p>
            <a:pPr algn="l"/>
            <a:r>
              <a:rPr lang="bn-BD" sz="3200" b="1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২ । সুন্দরবনের নাম কেন সুন্দরবন হল ?</a:t>
            </a:r>
          </a:p>
          <a:p>
            <a:pPr algn="l"/>
            <a:r>
              <a:rPr lang="bn-BD" sz="3200" b="1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৩।সুন্দরবনে মাওয়ালিরা কিভাবে মধু সংগ্রহ করে ?</a:t>
            </a:r>
          </a:p>
          <a:p>
            <a:endParaRPr lang="bn-BD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533400"/>
            <a:ext cx="7772400" cy="1905000"/>
          </a:xfrm>
          <a:solidFill>
            <a:schemeClr val="accent6">
              <a:lumMod val="50000"/>
            </a:schemeClr>
          </a:solidFill>
        </p:spPr>
        <p:txBody>
          <a:bodyPr anchor="ctr">
            <a:noAutofit/>
          </a:bodyPr>
          <a:lstStyle/>
          <a:p>
            <a:pPr algn="ctr"/>
            <a:r>
              <a:rPr lang="bn-BD" sz="13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dirty="0">
              <a:solidFill>
                <a:schemeClr val="accent3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flower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362200"/>
            <a:ext cx="7772400" cy="415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800</TotalTime>
  <Words>186</Words>
  <Application>Microsoft Office PowerPoint</Application>
  <PresentationFormat>On-screen Show (4:3)</PresentationFormat>
  <Paragraphs>51</Paragraphs>
  <Slides>20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Apex</vt:lpstr>
      <vt:lpstr>Package</vt:lpstr>
      <vt:lpstr>স্বাগতম</vt:lpstr>
      <vt:lpstr>শিক্ষক পরিচিতি</vt:lpstr>
      <vt:lpstr>শ্রেণী- একাদশ</vt:lpstr>
      <vt:lpstr>শিখনফল</vt:lpstr>
      <vt:lpstr>Slide 5</vt:lpstr>
      <vt:lpstr>শিরোনাম-স্থলজ বাস্তুতন্ত্র</vt:lpstr>
      <vt:lpstr>বাস্তুতন্ত্র</vt:lpstr>
      <vt:lpstr>বাস্তুতন্ত্র</vt:lpstr>
      <vt:lpstr>বাস্তুতন্ত্র দুই প্রকার</vt:lpstr>
      <vt:lpstr>স্থলজ বাস্তুতন্ত্র</vt:lpstr>
      <vt:lpstr>অরণ্য বাস্তুতন্ত্র</vt:lpstr>
      <vt:lpstr>Slide 12</vt:lpstr>
      <vt:lpstr>Slide 13</vt:lpstr>
      <vt:lpstr>Slide 14</vt:lpstr>
      <vt:lpstr>Slide 15</vt:lpstr>
      <vt:lpstr>বিয়োজক</vt:lpstr>
      <vt:lpstr>দলীয় কাজ</vt:lpstr>
      <vt:lpstr>মূল্যায়ন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শিখনফল</dc:title>
  <dc:creator/>
  <cp:lastModifiedBy>CVC</cp:lastModifiedBy>
  <cp:revision>98</cp:revision>
  <dcterms:created xsi:type="dcterms:W3CDTF">2006-08-16T00:00:00Z</dcterms:created>
  <dcterms:modified xsi:type="dcterms:W3CDTF">2013-05-13T04:28:05Z</dcterms:modified>
</cp:coreProperties>
</file>