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72" r:id="rId10"/>
    <p:sldId id="273" r:id="rId11"/>
    <p:sldId id="265" r:id="rId12"/>
    <p:sldId id="262" r:id="rId13"/>
    <p:sldId id="267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28800" y="152400"/>
            <a:ext cx="5410200" cy="2646878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bn-BD" sz="16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শুভেচ্ছা</a:t>
            </a:r>
            <a:r>
              <a:rPr lang="bn-BD" sz="115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115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9" name="Picture 8" descr="dahlia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8800" y="3097369"/>
            <a:ext cx="5562600" cy="37606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228600"/>
            <a:ext cx="6934200" cy="3769519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bn-BD" sz="6000" dirty="0" smtClean="0">
                <a:latin typeface="NikoshBAN" pitchFamily="2" charset="0"/>
                <a:cs typeface="NikoshBAN" pitchFamily="2" charset="0"/>
              </a:rPr>
              <a:t>    </a:t>
            </a:r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শিক্ষক   পরিচিতি     </a:t>
            </a:r>
            <a:endParaRPr lang="bn-BD" sz="60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    </a:t>
            </a:r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ফেরদৌস আরা বেগম </a:t>
            </a:r>
            <a:endParaRPr lang="bn-BD" sz="48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     </a:t>
            </a:r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সহকারি শিক্ষিকা </a:t>
            </a:r>
            <a:endParaRPr lang="bn-BD" sz="48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4800" dirty="0" smtClean="0"/>
              <a:t> 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bn-BD" sz="4800" dirty="0" smtClean="0"/>
              <a:t>                        </a:t>
            </a:r>
            <a:endParaRPr lang="en-US" sz="4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381001"/>
            <a:ext cx="7620000" cy="3570208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bn-BD" sz="1600" dirty="0" smtClean="0">
                <a:latin typeface="NikoshBAN" pitchFamily="2" charset="0"/>
                <a:cs typeface="NikoshBAN" pitchFamily="2" charset="0"/>
              </a:rPr>
              <a:t>   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শ্রেণি-</a:t>
            </a:r>
            <a:r>
              <a:rPr lang="bn-BD" sz="1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তৃতীয়</a:t>
            </a:r>
            <a:endParaRPr lang="bn-BD" sz="16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 বিষয়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–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বাংলা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</a:t>
            </a:r>
            <a:endParaRPr lang="bn-BD" sz="40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পাঠ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 –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৫ 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  </a:t>
            </a:r>
          </a:p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   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পাঠের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অংশ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–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ফে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ব্রুয়ারি</a:t>
            </a:r>
            <a:r>
              <a:rPr lang="bn-BD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মাসের</a:t>
            </a:r>
            <a:r>
              <a:rPr lang="bn-BD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একুশ</a:t>
            </a:r>
            <a:r>
              <a:rPr lang="bn-BD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তারিখ</a:t>
            </a:r>
            <a:r>
              <a:rPr lang="bn-BD" sz="2000" dirty="0" smtClean="0">
                <a:latin typeface="NikoshBAN" pitchFamily="2" charset="0"/>
                <a:cs typeface="NikoshBAN" pitchFamily="2" charset="0"/>
              </a:rPr>
              <a:t> -----------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ভাষা</a:t>
            </a:r>
            <a:r>
              <a:rPr lang="bn-BD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শহিদ</a:t>
            </a:r>
            <a:r>
              <a:rPr lang="bn-BD" sz="2000" dirty="0" smtClean="0">
                <a:latin typeface="NikoshBAN" pitchFamily="2" charset="0"/>
                <a:cs typeface="NikoshBAN" pitchFamily="2" charset="0"/>
              </a:rPr>
              <a:t>     </a:t>
            </a: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-- 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 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38400" y="3276600"/>
            <a:ext cx="4886324" cy="33197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95600" y="0"/>
            <a:ext cx="4724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7200" dirty="0" smtClean="0"/>
              <a:t>           </a:t>
            </a:r>
            <a:r>
              <a:rPr lang="bn-BD" sz="72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7200" dirty="0"/>
          </a:p>
        </p:txBody>
      </p:sp>
      <p:sp>
        <p:nvSpPr>
          <p:cNvPr id="3" name="TextBox 2"/>
          <p:cNvSpPr txBox="1"/>
          <p:nvPr/>
        </p:nvSpPr>
        <p:spPr>
          <a:xfrm>
            <a:off x="2667000" y="76200"/>
            <a:ext cx="4191000" cy="1107996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8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6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শিখনফল</a:t>
            </a:r>
            <a:r>
              <a:rPr lang="bn-BD" sz="28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3400" y="1371600"/>
            <a:ext cx="8153400" cy="1323439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1-</a:t>
            </a:r>
            <a:r>
              <a:rPr lang="bn-BD" sz="40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পাঠের অংশ টুকু দেখে শুদ্ধ উচ্চারণ করে পড়তে পারবে । </a:t>
            </a:r>
            <a:endParaRPr lang="en-US" sz="40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 flipH="1">
            <a:off x="381000" y="2819400"/>
            <a:ext cx="8382000" cy="1323439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২ – বিভিন্ন শব্দের অর্থ বলতে পারবে এবং ওই শব্দ দিয়ে বাক্য গঠন করতে পারবে ।   </a:t>
            </a:r>
            <a:endParaRPr lang="en-US" sz="4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7200" y="4267200"/>
            <a:ext cx="8229600" cy="120032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৩ –যুক্ত বর্ণ ভেঙ্গে লিখতে ও যুক্ত বর্ণ দিয়ে দুটি করে শব্দ গঠন করতে পারবে । </a:t>
            </a:r>
            <a:endParaRPr lang="en-US" sz="36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04800" y="5638800"/>
            <a:ext cx="8534400" cy="1200329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৪ – এই পাঠ থেকে বিভিন্ন প্রশ্নের উত্তর বলতে ও লিখতে পারবে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 animBg="1"/>
      <p:bldP spid="8" grpId="0" animBg="1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1066800"/>
            <a:ext cx="8001000" cy="92333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পাঠের অনুকূল পরিবেশ সৃষ্টি - 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657600" y="2983468"/>
            <a:ext cx="2667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এখানে একটি ভিডিও আছে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8675" y="966788"/>
            <a:ext cx="7486650" cy="492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7868" y="256212"/>
            <a:ext cx="8438931" cy="629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990600" y="1143000"/>
            <a:ext cx="6781800" cy="7417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bn-BD" sz="2800" dirty="0" smtClean="0">
              <a:latin typeface="NikoshLight" pitchFamily="2" charset="0"/>
              <a:cs typeface="NikoshLight" pitchFamily="2" charset="0"/>
            </a:endParaRPr>
          </a:p>
          <a:p>
            <a:endParaRPr lang="bn-BD" sz="2800" dirty="0" smtClean="0">
              <a:latin typeface="NikoshLight" pitchFamily="2" charset="0"/>
              <a:cs typeface="NikoshLight" pitchFamily="2" charset="0"/>
            </a:endParaRPr>
          </a:p>
          <a:p>
            <a:endParaRPr lang="bn-BD" sz="2800" dirty="0" smtClean="0">
              <a:latin typeface="NikoshLight" pitchFamily="2" charset="0"/>
              <a:cs typeface="NikoshLight" pitchFamily="2" charset="0"/>
            </a:endParaRPr>
          </a:p>
          <a:p>
            <a:endParaRPr lang="bn-BD" sz="2800" dirty="0" smtClean="0">
              <a:latin typeface="NikoshLight" pitchFamily="2" charset="0"/>
              <a:cs typeface="NikoshLight" pitchFamily="2" charset="0"/>
            </a:endParaRPr>
          </a:p>
          <a:p>
            <a:endParaRPr lang="bn-BD" sz="2800" dirty="0" smtClean="0">
              <a:latin typeface="NikoshLight" pitchFamily="2" charset="0"/>
              <a:cs typeface="NikoshLight" pitchFamily="2" charset="0"/>
            </a:endParaRPr>
          </a:p>
          <a:p>
            <a:endParaRPr lang="bn-BD" sz="2800" dirty="0" smtClean="0">
              <a:latin typeface="NikoshLight" pitchFamily="2" charset="0"/>
              <a:cs typeface="NikoshLight" pitchFamily="2" charset="0"/>
            </a:endParaRPr>
          </a:p>
          <a:p>
            <a:endParaRPr lang="bn-BD" sz="2800" dirty="0" smtClean="0">
              <a:latin typeface="NikoshLight" pitchFamily="2" charset="0"/>
              <a:cs typeface="NikoshLight" pitchFamily="2" charset="0"/>
            </a:endParaRPr>
          </a:p>
          <a:p>
            <a:endParaRPr lang="bn-BD" sz="2800" dirty="0" smtClean="0">
              <a:latin typeface="NikoshLight" pitchFamily="2" charset="0"/>
              <a:cs typeface="NikoshLight" pitchFamily="2" charset="0"/>
            </a:endParaRPr>
          </a:p>
          <a:p>
            <a:endParaRPr lang="bn-BD" sz="2800" dirty="0" smtClean="0">
              <a:latin typeface="NikoshLight" pitchFamily="2" charset="0"/>
              <a:cs typeface="NikoshLight" pitchFamily="2" charset="0"/>
            </a:endParaRPr>
          </a:p>
          <a:p>
            <a:endParaRPr lang="bn-BD" sz="2800" dirty="0" smtClean="0">
              <a:latin typeface="NikoshLight" pitchFamily="2" charset="0"/>
              <a:cs typeface="NikoshLight" pitchFamily="2" charset="0"/>
            </a:endParaRPr>
          </a:p>
          <a:p>
            <a:endParaRPr lang="bn-BD" sz="2800" dirty="0" smtClean="0">
              <a:latin typeface="NikoshLight" pitchFamily="2" charset="0"/>
              <a:cs typeface="NikoshLight" pitchFamily="2" charset="0"/>
            </a:endParaRPr>
          </a:p>
          <a:p>
            <a:endParaRPr lang="bn-BD" sz="2800" dirty="0" smtClean="0">
              <a:latin typeface="NikoshLight" pitchFamily="2" charset="0"/>
              <a:cs typeface="NikoshLight" pitchFamily="2" charset="0"/>
            </a:endParaRPr>
          </a:p>
          <a:p>
            <a:endParaRPr lang="bn-BD" sz="2800" dirty="0" smtClean="0">
              <a:latin typeface="NikoshLight" pitchFamily="2" charset="0"/>
              <a:cs typeface="NikoshLight" pitchFamily="2" charset="0"/>
            </a:endParaRPr>
          </a:p>
          <a:p>
            <a:endParaRPr lang="bn-BD" sz="2800" dirty="0" smtClean="0">
              <a:latin typeface="NikoshLight" pitchFamily="2" charset="0"/>
              <a:cs typeface="NikoshLight" pitchFamily="2" charset="0"/>
            </a:endParaRPr>
          </a:p>
          <a:p>
            <a:endParaRPr lang="bn-BD" sz="2800" dirty="0" smtClean="0">
              <a:latin typeface="NikoshLight" pitchFamily="2" charset="0"/>
              <a:cs typeface="NikoshLight" pitchFamily="2" charset="0"/>
            </a:endParaRPr>
          </a:p>
          <a:p>
            <a:endParaRPr lang="bn-BD" sz="2800" dirty="0" smtClean="0">
              <a:latin typeface="NikoshLight" pitchFamily="2" charset="0"/>
              <a:cs typeface="NikoshLight" pitchFamily="2" charset="0"/>
            </a:endParaRPr>
          </a:p>
          <a:p>
            <a:endParaRPr lang="en-US" sz="2800" dirty="0">
              <a:latin typeface="NikoshLight" pitchFamily="2" charset="0"/>
              <a:cs typeface="NikoshLight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 flipV="1">
            <a:off x="1600200" y="-3"/>
            <a:ext cx="65532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bn-BD" dirty="0" smtClean="0"/>
          </a:p>
          <a:p>
            <a:endParaRPr lang="bn-BD" dirty="0" smtClean="0"/>
          </a:p>
          <a:p>
            <a:endParaRPr lang="bn-BD" dirty="0" smtClean="0"/>
          </a:p>
          <a:p>
            <a:endParaRPr lang="bn-BD" dirty="0" smtClean="0"/>
          </a:p>
          <a:p>
            <a:endParaRPr lang="bn-BD" dirty="0" smtClean="0"/>
          </a:p>
          <a:p>
            <a:endParaRPr lang="bn-BD" dirty="0" smtClean="0"/>
          </a:p>
          <a:p>
            <a:endParaRPr lang="bn-BD" dirty="0" smtClean="0"/>
          </a:p>
          <a:p>
            <a:endParaRPr lang="bn-BD" dirty="0" smtClean="0"/>
          </a:p>
          <a:p>
            <a:endParaRPr lang="bn-BD" dirty="0" smtClean="0"/>
          </a:p>
          <a:p>
            <a:endParaRPr lang="bn-BD" dirty="0" smtClean="0"/>
          </a:p>
          <a:p>
            <a:endParaRPr lang="bn-BD" dirty="0" smtClean="0"/>
          </a:p>
          <a:p>
            <a:endParaRPr lang="bn-BD" dirty="0" smtClean="0"/>
          </a:p>
          <a:p>
            <a:endParaRPr lang="bn-BD" dirty="0" smtClean="0"/>
          </a:p>
          <a:p>
            <a:endParaRPr lang="bn-BD" dirty="0" smtClean="0"/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905000" y="5791200"/>
            <a:ext cx="4800600" cy="646331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১৯৫২ সালের ভাষা আন্দোলন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76400" y="704433"/>
            <a:ext cx="6248400" cy="144655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8800" dirty="0" smtClean="0">
                <a:latin typeface="NikoshBAN" pitchFamily="2" charset="0"/>
                <a:cs typeface="NikoshBAN" pitchFamily="2" charset="0"/>
              </a:rPr>
              <a:t>পাঠের শিরোনাম  </a:t>
            </a:r>
            <a:endParaRPr lang="en-US" sz="8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828800" y="3752671"/>
            <a:ext cx="5791200" cy="120032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7200" dirty="0" smtClean="0">
                <a:latin typeface="NikoshBAN" pitchFamily="2" charset="0"/>
                <a:cs typeface="NikoshBAN" pitchFamily="2" charset="0"/>
              </a:rPr>
              <a:t>ভাষা শহিদদের কথা 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687050"/>
            <a:ext cx="5410200" cy="144655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bn-BD" sz="8800" dirty="0" smtClean="0">
                <a:latin typeface="NikoshBAN" pitchFamily="2" charset="0"/>
                <a:cs typeface="NikoshBAN" pitchFamily="2" charset="0"/>
              </a:rPr>
              <a:t>শিক্ষকের পাঠ </a:t>
            </a:r>
            <a:endParaRPr lang="en-US" sz="8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 flipV="1">
            <a:off x="990600" y="304798"/>
            <a:ext cx="5562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95400" y="304800"/>
            <a:ext cx="5562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371600" y="2362200"/>
            <a:ext cx="777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 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09800" y="2438400"/>
            <a:ext cx="152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          </a:t>
            </a:r>
          </a:p>
          <a:p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endParaRPr lang="bn-BD" dirty="0" smtClean="0"/>
          </a:p>
          <a:p>
            <a:endParaRPr lang="bn-BD" dirty="0" smtClean="0"/>
          </a:p>
          <a:p>
            <a:endParaRPr lang="bn-BD" dirty="0" smtClean="0"/>
          </a:p>
          <a:p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3581400" y="4038600"/>
            <a:ext cx="441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                                     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 flipV="1">
            <a:off x="3886200" y="3962400"/>
            <a:ext cx="4343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000" dirty="0" smtClean="0">
                <a:latin typeface="NikoshBAN" pitchFamily="2" charset="0"/>
                <a:cs typeface="NikoshBAN" pitchFamily="2" charset="0"/>
              </a:rPr>
              <a:t>      </a:t>
            </a:r>
            <a:r>
              <a:rPr lang="bn-BD" sz="2000" dirty="0" smtClean="0"/>
              <a:t>                                     </a:t>
            </a:r>
          </a:p>
          <a:p>
            <a:r>
              <a:rPr lang="en-US" sz="2000" dirty="0" smtClean="0"/>
              <a:t>       </a:t>
            </a:r>
            <a:r>
              <a:rPr lang="bn-BD" sz="2000" dirty="0" smtClean="0">
                <a:latin typeface="NikoshBAN" pitchFamily="2" charset="0"/>
                <a:cs typeface="NikoshBAN" pitchFamily="2" charset="0"/>
              </a:rPr>
              <a:t>   </a:t>
            </a:r>
            <a:endParaRPr lang="bn-BD" sz="2000" dirty="0" smtClean="0"/>
          </a:p>
          <a:p>
            <a:r>
              <a:rPr lang="bn-BD" sz="2000" dirty="0" smtClean="0"/>
              <a:t>      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1752601"/>
            <a:ext cx="5334000" cy="144655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bn-BD" sz="8800" dirty="0" smtClean="0">
                <a:latin typeface="NikoshBAN" pitchFamily="2" charset="0"/>
                <a:cs typeface="NikoshBAN" pitchFamily="2" charset="0"/>
              </a:rPr>
              <a:t>শিক্ষার্থীর পাঠ </a:t>
            </a:r>
            <a:endParaRPr lang="en-US" sz="8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rot="10800000" flipV="1">
            <a:off x="228600" y="457944"/>
            <a:ext cx="7772400" cy="830997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পাঠ্যাংশটুকুর বিভিন্ন দিক নিয়ে আলোচনা   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43000" y="1371600"/>
            <a:ext cx="4876800" cy="92333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শদার্থ ও বাক্য গঠন 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4800" y="2514600"/>
            <a:ext cx="8534400" cy="58477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বসন্তকাল – বাংলাদেশের একটি ঋতু ।  বসন্ত কালে কোকিল ডাকে । 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4800" y="3276600"/>
            <a:ext cx="8229600" cy="107721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থমথমে – বিপদের ভয়ে নীরব অবস্থা । আকাশে থমথমে ভাব , ঝড় উঠতে পারে । </a:t>
            </a:r>
            <a:r>
              <a:rPr lang="bn-BD" sz="3200" dirty="0" smtClean="0"/>
              <a:t> </a:t>
            </a:r>
            <a:endParaRPr lang="en-US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381000" y="4419600"/>
            <a:ext cx="8077200" cy="1077218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মিছিল –শোভাযাত্রা । একুশে ফেব্রুয়ারির মিছিলে খালি পায়ে যেতে হয়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1000" y="5638800"/>
            <a:ext cx="7772400" cy="1077218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টগবগে – গরম হয়ে ওঠা ।  তরুণদের মধ্যে সব সময় টগবগে ভাব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7" grpId="0" animBg="1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762001"/>
            <a:ext cx="8534400" cy="1015663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যুক্ত বর্ণ ভেঙ্গে লিখা ও শব্দ গঠন 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24000" y="1981200"/>
            <a:ext cx="4572000" cy="646331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ফাল্গুন   - ল্গু   = ল+গ      বল্গা 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43000" y="2971800"/>
            <a:ext cx="5486400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রক্ত   -  ক্ত    =    ক+ত       শক্ত , ভক্ত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38200" y="3810000"/>
            <a:ext cx="5867400" cy="52322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বসন্ত -       ন্ত        =          ন+ত      অন্ত , প্রান্ত  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1000" y="4648200"/>
            <a:ext cx="7239000" cy="523220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সম্মান  -               ম্ম          =                  ম+ম        আম্মা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38800" y="457200"/>
            <a:ext cx="1743075" cy="2390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304800"/>
            <a:ext cx="22098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" y="3482595"/>
            <a:ext cx="2133600" cy="26896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91200" y="3581400"/>
            <a:ext cx="25146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990600" y="2819400"/>
            <a:ext cx="1066800" cy="58477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বরকত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410200" y="2819401"/>
            <a:ext cx="1143000" cy="58477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রফিক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62000" y="6096000"/>
            <a:ext cx="1447800" cy="646331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জব্বার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410200" y="6096000"/>
            <a:ext cx="1295400" cy="646331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সালাম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00200" y="457200"/>
            <a:ext cx="4648200" cy="156966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bn-BD" sz="9600" dirty="0" smtClean="0">
                <a:latin typeface="NikoshBAN" pitchFamily="2" charset="0"/>
                <a:cs typeface="NikoshBAN" pitchFamily="2" charset="0"/>
              </a:rPr>
              <a:t>দলীয়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9600" dirty="0" smtClean="0">
                <a:latin typeface="NikoshBAN" pitchFamily="2" charset="0"/>
                <a:cs typeface="NikoshBAN" pitchFamily="2" charset="0"/>
              </a:rPr>
              <a:t>কাজ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1000" y="2286000"/>
            <a:ext cx="8382000" cy="830997"/>
          </a:xfrm>
          <a:prstGeom prst="rect">
            <a:avLst/>
          </a:prstGeom>
          <a:solidFill>
            <a:srgbClr val="92D05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ছবি দেখে চার জন ভাষা শহিদের নাম লিখ ।          </a:t>
            </a:r>
            <a:endParaRPr lang="en-US" sz="4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62000" y="3733801"/>
            <a:ext cx="7772400" cy="769441"/>
          </a:xfrm>
          <a:prstGeom prst="rect">
            <a:avLst/>
          </a:prstGeom>
          <a:solidFill>
            <a:srgbClr val="00B05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১ম দল             ২য় দল            ৩য় দল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24200" y="990601"/>
            <a:ext cx="2514600" cy="1200329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bn-BD" sz="7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r>
              <a:rPr lang="bn-BD" sz="72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2400" y="2362201"/>
            <a:ext cx="8763000" cy="1323439"/>
          </a:xfrm>
          <a:prstGeom prst="rect">
            <a:avLst/>
          </a:prstGeom>
          <a:solidFill>
            <a:srgbClr val="92D05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১ – ১৯৫২ সালের ২১শে ফেব্রুয়ারি গাছে কী কী ফুল ফুটেছিল ?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8600" y="3962401"/>
            <a:ext cx="8686800" cy="646331"/>
          </a:xfrm>
          <a:prstGeom prst="rect">
            <a:avLst/>
          </a:prstGeom>
          <a:solidFill>
            <a:srgbClr val="92D05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২ -১৯৫২ সালের ২১ শে ফেব্রুয়ারি কে কে শহিদ হয়েছিলেন ?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 rot="10800000" flipV="1">
            <a:off x="304800" y="5076736"/>
            <a:ext cx="8077200" cy="1200329"/>
          </a:xfrm>
          <a:prstGeom prst="rect">
            <a:avLst/>
          </a:prstGeom>
          <a:solidFill>
            <a:srgbClr val="92D05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৩ / ভাষার জন্য যারা প্রান দিয়েছেন তাঁদের আমরা কী নামে ডাকি ?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81200" y="1066801"/>
            <a:ext cx="3962400" cy="1323439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8000" dirty="0" smtClean="0">
                <a:latin typeface="NikoshBAN" pitchFamily="2" charset="0"/>
                <a:cs typeface="NikoshBAN" pitchFamily="2" charset="0"/>
              </a:rPr>
              <a:t>বাড়ির কাজ </a:t>
            </a:r>
            <a:endParaRPr lang="en-US" sz="8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14400" y="3124200"/>
            <a:ext cx="7467600" cy="144655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চার জন ভাষা শহিদ সম্পর্কে তিনটি করে বাক্য লিখে আনবে  ।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2286000" y="152401"/>
            <a:ext cx="4191000" cy="221599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bn-BD" sz="13800" dirty="0" smtClean="0">
                <a:latin typeface="NikoshBAN" pitchFamily="2" charset="0"/>
                <a:cs typeface="NikoshBAN" pitchFamily="2" charset="0"/>
              </a:rPr>
              <a:t>ধন্যবাদ </a:t>
            </a:r>
            <a:endParaRPr lang="en-US" sz="13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1" name="Picture 10" descr="beautiful-pink-flower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800" y="2667000"/>
            <a:ext cx="6461760" cy="4038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678</TotalTime>
  <Words>288</Words>
  <Application>Microsoft Office PowerPoint</Application>
  <PresentationFormat>On-screen Show (4:3)</PresentationFormat>
  <Paragraphs>89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pti feni</dc:creator>
  <cp:lastModifiedBy>pti feni</cp:lastModifiedBy>
  <cp:revision>29</cp:revision>
  <dcterms:created xsi:type="dcterms:W3CDTF">2006-08-16T00:00:00Z</dcterms:created>
  <dcterms:modified xsi:type="dcterms:W3CDTF">2013-05-30T10:20:41Z</dcterms:modified>
</cp:coreProperties>
</file>