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78" r:id="rId2"/>
    <p:sldId id="308" r:id="rId3"/>
    <p:sldId id="309" r:id="rId4"/>
    <p:sldId id="290" r:id="rId5"/>
    <p:sldId id="297" r:id="rId6"/>
    <p:sldId id="284" r:id="rId7"/>
    <p:sldId id="315" r:id="rId8"/>
    <p:sldId id="320" r:id="rId9"/>
    <p:sldId id="325" r:id="rId10"/>
    <p:sldId id="312" r:id="rId11"/>
    <p:sldId id="317" r:id="rId12"/>
    <p:sldId id="322" r:id="rId13"/>
    <p:sldId id="287" r:id="rId14"/>
    <p:sldId id="314" r:id="rId15"/>
    <p:sldId id="318" r:id="rId16"/>
    <p:sldId id="301" r:id="rId17"/>
    <p:sldId id="299" r:id="rId18"/>
    <p:sldId id="298" r:id="rId19"/>
    <p:sldId id="302" r:id="rId20"/>
    <p:sldId id="291" r:id="rId21"/>
    <p:sldId id="323" r:id="rId22"/>
    <p:sldId id="324" r:id="rId23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3274" autoAdjust="0"/>
    <p:restoredTop sz="94660"/>
  </p:normalViewPr>
  <p:slideViewPr>
    <p:cSldViewPr>
      <p:cViewPr>
        <p:scale>
          <a:sx n="60" d="100"/>
          <a:sy n="60" d="100"/>
        </p:scale>
        <p:origin x="-46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12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3F4A3-CD56-42B7-B190-C70FE26E184E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94552E-04AB-4E89-8600-35CE39AC596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6964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1DEFF4-1A5E-494D-97A2-796C06DA3245}" type="datetimeFigureOut">
              <a:rPr lang="en-US" smtClean="0"/>
              <a:t>27-May-13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B6F205-121F-46B7-AF95-1B2196BB87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346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B6F205-121F-46B7-AF95-1B2196BB870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27-May-13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75567"/>
            <a:ext cx="9144000" cy="638243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rot="19258257">
            <a:off x="838200" y="2667000"/>
            <a:ext cx="7620000" cy="18620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115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115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620000" cy="3505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হোসাইন মোহাম্মদ সাজ্জাদ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সিনিয়র শিক্ষক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ইউসুফ বহুমুখী কারিগরী উচ্চ বিদ্যালয়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কুমিল্লা।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ই-মেইল: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hm_sazzad@yahoo.com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মোবাইল : ০১৫৫৪৩২১৭৩২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1066800"/>
            <a:ext cx="7620000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205465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lvl="0" indent="-342900" algn="ctr">
              <a:spcBef>
                <a:spcPct val="20000"/>
              </a:spcBef>
              <a:defRPr/>
            </a:pP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" y="2667000"/>
            <a:ext cx="8229600" cy="2640723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defRPr/>
            </a:pPr>
            <a:r>
              <a:rPr lang="en-US" sz="3600" dirty="0" err="1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bn-BD" sz="3600" dirty="0" smtClean="0"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: দশম শ্রেণি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বিষয়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: </a:t>
            </a: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ব্যবসায় পরিচিতি</a:t>
            </a:r>
            <a:endParaRPr lang="en-US" sz="3600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bn-BD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বিষয়বস্তু : </a:t>
            </a:r>
            <a:r>
              <a:rPr lang="bn-BD" sz="3600" dirty="0" smtClean="0">
                <a:solidFill>
                  <a:schemeClr val="tx1"/>
                </a:solidFill>
                <a:effectLst/>
                <a:latin typeface="NikoshBAN" pitchFamily="2" charset="0"/>
                <a:cs typeface="NikoshBAN" pitchFamily="2" charset="0"/>
              </a:rPr>
              <a:t>কৃষিজাত পণ্য ও শিল্পজাত পণ্য বাজারজাতকরণ</a:t>
            </a:r>
          </a:p>
          <a:p>
            <a:pPr marL="342900" lvl="0" indent="-342900">
              <a:spcBef>
                <a:spcPct val="20000"/>
              </a:spcBef>
              <a:defRPr/>
            </a:pPr>
            <a:r>
              <a:rPr lang="en-US" sz="3600" dirty="0" err="1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bn-BD" sz="3600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: ৩৫ মিনিট</a:t>
            </a:r>
            <a:endParaRPr lang="en-US" sz="3600" dirty="0" smtClean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200" y="1447800"/>
            <a:ext cx="8229600" cy="92333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b="1" dirty="0">
              <a:solidFill>
                <a:schemeClr val="tx1">
                  <a:lumMod val="95000"/>
                  <a:lumOff val="5000"/>
                </a:schemeClr>
              </a:solidFill>
              <a:effectLst>
                <a:glow rad="228600">
                  <a:schemeClr val="bg1"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7174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/>
          <p:cNvSpPr txBox="1">
            <a:spLocks/>
          </p:cNvSpPr>
          <p:nvPr/>
        </p:nvSpPr>
        <p:spPr>
          <a:xfrm>
            <a:off x="609600" y="952500"/>
            <a:ext cx="8087284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ভিডিও চিত্রটি দেখ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4166993"/>
              </p:ext>
            </p:extLst>
          </p:nvPr>
        </p:nvGraphicFramePr>
        <p:xfrm>
          <a:off x="7620000" y="457200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7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620000" y="4572000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62956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48869" y="2429092"/>
            <a:ext cx="3426662" cy="28052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076841" y="2466546"/>
            <a:ext cx="3533760" cy="28052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237494" y="3581400"/>
            <a:ext cx="751717" cy="762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Cloud Callout 17"/>
          <p:cNvSpPr/>
          <p:nvPr/>
        </p:nvSpPr>
        <p:spPr>
          <a:xfrm>
            <a:off x="2563483" y="1743292"/>
            <a:ext cx="2084740" cy="1371600"/>
          </a:xfrm>
          <a:prstGeom prst="cloudCallout">
            <a:avLst>
              <a:gd name="adj1" fmla="val -49869"/>
              <a:gd name="adj2" fmla="val 42806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উৎপাদক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5562600" y="5410200"/>
            <a:ext cx="1723004" cy="1143000"/>
          </a:xfrm>
          <a:prstGeom prst="cloudCallout">
            <a:avLst>
              <a:gd name="adj1" fmla="val -22404"/>
              <a:gd name="adj2" fmla="val -89171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ভোক্তা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Subtitle 2"/>
          <p:cNvSpPr txBox="1">
            <a:spLocks/>
          </p:cNvSpPr>
          <p:nvPr/>
        </p:nvSpPr>
        <p:spPr>
          <a:xfrm>
            <a:off x="505438" y="596120"/>
            <a:ext cx="8181362" cy="100408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7033" y="48768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22" name="Oval 21"/>
          <p:cNvSpPr/>
          <p:nvPr/>
        </p:nvSpPr>
        <p:spPr>
          <a:xfrm>
            <a:off x="5236633" y="2085546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২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345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1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05438" y="537591"/>
            <a:ext cx="8181362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5438" y="1676400"/>
            <a:ext cx="3962399" cy="3547348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90745" y="1642348"/>
            <a:ext cx="3996055" cy="35814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11838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1219200" y="5410200"/>
            <a:ext cx="2084740" cy="1028700"/>
          </a:xfrm>
          <a:prstGeom prst="cloudCallout">
            <a:avLst>
              <a:gd name="adj1" fmla="val 7374"/>
              <a:gd name="adj2" fmla="val -72448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উৎপাদক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Oval Callout 1"/>
          <p:cNvSpPr/>
          <p:nvPr/>
        </p:nvSpPr>
        <p:spPr>
          <a:xfrm rot="21400195">
            <a:off x="7157730" y="5477190"/>
            <a:ext cx="1558155" cy="990600"/>
          </a:xfrm>
          <a:prstGeom prst="wedgeEllipseCallout">
            <a:avLst>
              <a:gd name="adj1" fmla="val -125983"/>
              <a:gd name="adj2" fmla="val -238537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ভোক্তা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Oval Callout 9"/>
          <p:cNvSpPr/>
          <p:nvPr/>
        </p:nvSpPr>
        <p:spPr>
          <a:xfrm>
            <a:off x="4495800" y="5486400"/>
            <a:ext cx="1998027" cy="990600"/>
          </a:xfrm>
          <a:prstGeom prst="wedgeEllipseCallout">
            <a:avLst>
              <a:gd name="adj1" fmla="val 81787"/>
              <a:gd name="adj2" fmla="val -23242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খুচরা ব্যবসায়ী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494398" y="5827708"/>
            <a:ext cx="751717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6688772" y="5817075"/>
            <a:ext cx="397828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20936" y="16764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6328939" y="16764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৪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345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" grpId="0" animBg="1"/>
      <p:bldP spid="5" grpId="0" animBg="1"/>
      <p:bldP spid="7" grpId="0" animBg="1"/>
      <p:bldP spid="2" grpId="0" animBg="1"/>
      <p:bldP spid="10" grpId="0" animBg="1"/>
      <p:bldP spid="16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505438" y="2121722"/>
            <a:ext cx="3990362" cy="569091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4171889" y="1471889"/>
            <a:ext cx="1850256" cy="696778"/>
          </a:xfrm>
          <a:prstGeom prst="cloudCallout">
            <a:avLst>
              <a:gd name="adj1" fmla="val -63187"/>
              <a:gd name="adj2" fmla="val 79718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উৎপাদক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05438" y="381000"/>
            <a:ext cx="8181362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849306" y="3394887"/>
            <a:ext cx="3837494" cy="279483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Object 5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8648479"/>
              </p:ext>
            </p:extLst>
          </p:nvPr>
        </p:nvGraphicFramePr>
        <p:xfrm>
          <a:off x="6844019" y="217254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844019" y="217254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Cloud Callout 18"/>
          <p:cNvSpPr/>
          <p:nvPr/>
        </p:nvSpPr>
        <p:spPr>
          <a:xfrm>
            <a:off x="2999050" y="5752890"/>
            <a:ext cx="1850256" cy="696778"/>
          </a:xfrm>
          <a:prstGeom prst="cloudCallout">
            <a:avLst>
              <a:gd name="adj1" fmla="val 79210"/>
              <a:gd name="adj2" fmla="val -44842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ভোক্তা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70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4" grpId="0" animBg="1"/>
      <p:bldP spid="15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384455" y="1371600"/>
            <a:ext cx="3990362" cy="2743199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loud Callout 6"/>
          <p:cNvSpPr/>
          <p:nvPr/>
        </p:nvSpPr>
        <p:spPr>
          <a:xfrm>
            <a:off x="4191000" y="1415003"/>
            <a:ext cx="1850256" cy="696778"/>
          </a:xfrm>
          <a:prstGeom prst="cloudCallout">
            <a:avLst>
              <a:gd name="adj1" fmla="val -84966"/>
              <a:gd name="adj2" fmla="val 93063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পাইকার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505438" y="381000"/>
            <a:ext cx="8181362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559956" y="3654837"/>
            <a:ext cx="4090681" cy="2794831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Cloud Callout 18"/>
          <p:cNvSpPr/>
          <p:nvPr/>
        </p:nvSpPr>
        <p:spPr>
          <a:xfrm>
            <a:off x="2999050" y="5246822"/>
            <a:ext cx="1850256" cy="696778"/>
          </a:xfrm>
          <a:prstGeom prst="cloudCallout">
            <a:avLst>
              <a:gd name="adj1" fmla="val 79210"/>
              <a:gd name="adj2" fmla="val -44842"/>
            </a:avLst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ভোক্তা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8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 animBg="1"/>
      <p:bldP spid="4" grpId="0" animBg="1"/>
      <p:bldP spid="15" grpId="0" animBg="1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ubtitle 2"/>
          <p:cNvSpPr txBox="1">
            <a:spLocks/>
          </p:cNvSpPr>
          <p:nvPr/>
        </p:nvSpPr>
        <p:spPr>
          <a:xfrm>
            <a:off x="503145" y="2278380"/>
            <a:ext cx="8087284" cy="184404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6000" b="1" spc="50" noProof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কৃষিজাত ও শিল্পজাত পন্য ও তার বন্টন প্রক্রিয়া</a:t>
            </a:r>
            <a:endParaRPr kumimoji="0" lang="en-US" sz="6000" b="1" i="0" u="none" strike="noStrike" kern="1200" spc="50" normalizeH="0" baseline="0" noProof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474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/>
          <p:cNvSpPr txBox="1">
            <a:spLocks/>
          </p:cNvSpPr>
          <p:nvPr/>
        </p:nvSpPr>
        <p:spPr>
          <a:xfrm>
            <a:off x="697832" y="694181"/>
            <a:ext cx="7665203" cy="82981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solidFill>
                  <a:sysClr val="windowText" lastClr="00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আচরণিক উদ্দেশ্য</a:t>
            </a:r>
            <a:endParaRPr kumimoji="0" lang="en-US" sz="480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Subtitle 2"/>
          <p:cNvSpPr txBox="1">
            <a:spLocks/>
          </p:cNvSpPr>
          <p:nvPr/>
        </p:nvSpPr>
        <p:spPr>
          <a:xfrm>
            <a:off x="685800" y="1828800"/>
            <a:ext cx="7665203" cy="3810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কৃষিজাত পণ্য ও শিল্পজাত পণ্য বাজারজাতকরণ প্রক্রিয়া বলতে পারবে।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বাংলাদেশের কৃষিজাতপণ্য ও শিল্পজাত পণ্য উল্লেখ করতে পারবে।</a:t>
            </a:r>
          </a:p>
          <a:p>
            <a:pPr marL="571500" marR="0" lvl="0" indent="-57150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বাংলাদেশের কৃষিজাতপণ্য ও শিল্পজাত পণ্যের বাজারজাতকরণ পদ্ধতি বর্ণনা করতে পারবে।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371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152400"/>
            <a:ext cx="8763000" cy="6477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219200"/>
            <a:ext cx="8008883" cy="8382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1"/>
            <a:ext cx="8229600" cy="16002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162800" y="5029200"/>
            <a:ext cx="126669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৫ মিনিট</a:t>
            </a:r>
            <a:endParaRPr lang="en-US" sz="3200" dirty="0"/>
          </a:p>
        </p:txBody>
      </p:sp>
      <p:sp>
        <p:nvSpPr>
          <p:cNvPr id="10" name="Rectangle 9"/>
          <p:cNvSpPr/>
          <p:nvPr/>
        </p:nvSpPr>
        <p:spPr>
          <a:xfrm>
            <a:off x="617483" y="2590800"/>
            <a:ext cx="8001000" cy="1323439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bn-BD" sz="4000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কৃষিজাতপণ্য ও শিল্পজাতপণ্য বাজারজাতকরণ বন্টনপ্রক্রিয়া খাতায় লিখ।</a:t>
            </a:r>
            <a:endParaRPr lang="en-US" sz="4000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17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800" y="533400"/>
            <a:ext cx="8610600" cy="56388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10706" y="1318647"/>
            <a:ext cx="8382000" cy="82981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উৎপাদক-----ভোক্তা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24913" y="4504182"/>
            <a:ext cx="8382000" cy="8298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উৎপাদক----পাইকার----খুচরা----ভোক্তা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10706" y="2937891"/>
            <a:ext cx="8382000" cy="8298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উৎপাদক----খুচরা ব্যবসায় ----ভোক্তা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639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57201" y="537591"/>
            <a:ext cx="8087284" cy="8298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752600"/>
            <a:ext cx="3886199" cy="4572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58286" y="1774556"/>
            <a:ext cx="3886199" cy="4572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89489" y="1774556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১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7822236" y="1774556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bg1"/>
                </a:solidFill>
              </a:rPr>
              <a:t>২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3794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719142" y="1545956"/>
            <a:ext cx="3886199" cy="4572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762000" y="537591"/>
            <a:ext cx="7467600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29200" y="1545956"/>
            <a:ext cx="3680372" cy="455154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19142" y="1545956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bg1"/>
                </a:solidFill>
              </a:rPr>
              <a:t>৩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7989906" y="1545956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bg1"/>
                </a:solidFill>
              </a:rPr>
              <a:t>৪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77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57201" y="537591"/>
            <a:ext cx="8087284" cy="8298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752599"/>
            <a:ext cx="3886199" cy="4172919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693138" y="1734518"/>
            <a:ext cx="3886199" cy="419100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57201" y="1715145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1"/>
                </a:solidFill>
              </a:rPr>
              <a:t>৫</a:t>
            </a:r>
            <a:endParaRPr lang="en-US" sz="7200" dirty="0">
              <a:solidFill>
                <a:schemeClr val="bg1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693138" y="1715145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bg1"/>
                </a:solidFill>
              </a:rPr>
              <a:t>৬</a:t>
            </a:r>
            <a:endParaRPr lang="en-US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344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1143000"/>
            <a:ext cx="3581400" cy="249140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876800" y="1143000"/>
            <a:ext cx="3581400" cy="523460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3886200"/>
            <a:ext cx="3581400" cy="249140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81000" y="37338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৯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7772400" y="11430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72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81000" y="1066800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54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467711" y="254311"/>
            <a:ext cx="8087284" cy="8298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3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10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876800" y="1219200"/>
            <a:ext cx="3581400" cy="2491408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876800" y="4114800"/>
            <a:ext cx="3581400" cy="2491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200" y="4191000"/>
            <a:ext cx="3581400" cy="2491408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1219200"/>
            <a:ext cx="3581400" cy="249140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chemeClr val="tx1"/>
            </a:solidFill>
          </a:ln>
          <a:effectLst>
            <a:glow rad="1016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457200" y="1190297"/>
            <a:ext cx="7196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৯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381000" y="3928241"/>
            <a:ext cx="948266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১১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894900" y="3962400"/>
            <a:ext cx="1048700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bg1"/>
                </a:solidFill>
              </a:rPr>
              <a:t>১২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876800" y="1190297"/>
            <a:ext cx="914400" cy="762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aseline="-25000" dirty="0" smtClean="0">
                <a:solidFill>
                  <a:schemeClr val="bg1"/>
                </a:solidFill>
              </a:rPr>
              <a:t>১০</a:t>
            </a:r>
            <a:endParaRPr lang="en-US" sz="4800" baseline="-25000" dirty="0">
              <a:solidFill>
                <a:schemeClr val="bg1"/>
              </a:solidFill>
            </a:endParaRP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457201" y="236982"/>
            <a:ext cx="8087284" cy="82981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নিচের ছবিগুলো লক্ষ কর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088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762000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934200" y="4648200"/>
            <a:ext cx="1593731" cy="646331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১০ মিনিট</a:t>
            </a:r>
            <a:endParaRPr lang="en-US" sz="3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09600" y="2286000"/>
            <a:ext cx="8001000" cy="144655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bn-BD" sz="4400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NikoshBAN" pitchFamily="2" charset="0"/>
                <a:cs typeface="NikoshBAN" pitchFamily="2" charset="0"/>
              </a:rPr>
              <a:t>কৃষিজাতপণ্য ও শিল্পজাতপণ্য সমুহের তালিকা ‌উল্লেখপূর্বক খাতায় লিখ।</a:t>
            </a:r>
            <a:endParaRPr lang="en-US" sz="4400" dirty="0" smtClean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1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80010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28145" y="2286000"/>
            <a:ext cx="8001000" cy="156966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কৃষিজাতপণ্য ও শিল্পজাতপণ্য সমূহের বাজারজাতকরণ পদ্ধতি বর্ণনা কর।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6995527" y="4419600"/>
            <a:ext cx="1558440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১৫ মিনিট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7995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32450" y="537591"/>
            <a:ext cx="8078150" cy="82981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bn-BD" sz="4800" noProof="0" dirty="0" smtClean="0">
                <a:latin typeface="NikoshBAN" pitchFamily="2" charset="0"/>
                <a:cs typeface="NikoshBAN" pitchFamily="2" charset="0"/>
              </a:rPr>
              <a:t>মূল্যায়ণ</a:t>
            </a:r>
            <a:endParaRPr kumimoji="0" lang="en-US" sz="4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67932" y="3276600"/>
            <a:ext cx="2047068" cy="1522504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73624" y="3354296"/>
            <a:ext cx="2047068" cy="152250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3276600"/>
            <a:ext cx="2047068" cy="1522504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3624" y="5106896"/>
            <a:ext cx="2047068" cy="152250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629400" y="5029200"/>
            <a:ext cx="2047068" cy="1522504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667932" y="5029200"/>
            <a:ext cx="2047068" cy="152250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44074" y="1524000"/>
            <a:ext cx="8065576" cy="11430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ü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কৃষিজাত পণ্য ও শল্পজাত পণ্য বাজারজাতকরণ বন্টন প্রক্রিয়া কী?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বাজারজাতকরণের দু’টি কৃষিজাত পণ্যের  নাম বল।</a:t>
            </a:r>
          </a:p>
          <a:p>
            <a:pPr marL="342900" indent="-342900" algn="l">
              <a:buFont typeface="Wingdings" pitchFamily="2" charset="2"/>
              <a:buChar char="ü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বাজারজাতকরণের দু’টি শিল্পজাত পণ্যের নাম বল।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572003" y="2743200"/>
            <a:ext cx="8037647" cy="457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Wingdings" pitchFamily="2" charset="2"/>
              <a:buChar char="ü"/>
            </a:pP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চিত্র দেখে বলো শিল্পজাত ও কৃষিজাত পণ্য কোনটি?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2800" y="660112"/>
            <a:ext cx="126669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 মিনিট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9895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9" grpId="0" animBg="1"/>
      <p:bldP spid="10" grpId="0" animBg="1"/>
      <p:bldP spid="12" grpId="0" animBg="1"/>
      <p:bldP spid="13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62000" y="781256"/>
            <a:ext cx="7696200" cy="1104489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bn-BD" sz="6600" b="1" i="0" u="none" strike="noStrike" kern="120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বাড়ির কাজ</a:t>
            </a:r>
            <a:endParaRPr kumimoji="0" lang="en-US" sz="6600" b="1" i="0" u="none" strike="noStrike" kern="1200" normalizeH="0" baseline="0" noProof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2000" y="2521464"/>
            <a:ext cx="7696200" cy="1200329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ü"/>
            </a:pPr>
            <a:r>
              <a:rPr lang="bn-BD" sz="3600" b="1" dirty="0">
                <a:latin typeface="NikoshBAN" pitchFamily="2" charset="0"/>
                <a:cs typeface="NikoshBAN" pitchFamily="2" charset="0"/>
              </a:rPr>
              <a:t>বাংলাদেশের কৃষিজাত পণ্য ও শিল্পজাত পণ্য পৃথক করে তালিকা আকারে লিখে আনবে।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858000" y="1041112"/>
            <a:ext cx="1266693" cy="5847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 মিনিট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812953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 rot="19749881">
            <a:off x="2375545" y="1752600"/>
            <a:ext cx="4185761" cy="221599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bn-BD" sz="13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73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7695</TotalTime>
  <Words>247</Words>
  <Application>Microsoft Office PowerPoint</Application>
  <PresentationFormat>On-screen Show (4:3)</PresentationFormat>
  <Paragraphs>79</Paragraphs>
  <Slides>22</Slides>
  <Notes>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Office Theme</vt:lpstr>
      <vt:lpstr>Packager Shell Object</vt:lpstr>
      <vt:lpstr>PowerPoint Presentation</vt:lpstr>
      <vt:lpstr>  হোসাইন মোহাম্মদ সাজ্জাদ সিনিয়র শিক্ষক ইউসুফ বহুমুখী কারিগরী উচ্চ বিদ্যালয় কুমিল্লা। ই-মেইল: hm_sazzad@yahoo.com মোবাইল : ০১৫৫৪৩২১৭৩২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জোড়ায় কাজ</vt:lpstr>
      <vt:lpstr>দলগত কাজ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Didar</dc:creator>
  <cp:lastModifiedBy>ASUS</cp:lastModifiedBy>
  <cp:revision>76</cp:revision>
  <dcterms:created xsi:type="dcterms:W3CDTF">2006-08-16T00:00:00Z</dcterms:created>
  <dcterms:modified xsi:type="dcterms:W3CDTF">2013-05-27T07:04:55Z</dcterms:modified>
</cp:coreProperties>
</file>