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61" r:id="rId6"/>
    <p:sldId id="259" r:id="rId7"/>
    <p:sldId id="260" r:id="rId8"/>
    <p:sldId id="262" r:id="rId9"/>
    <p:sldId id="263" r:id="rId10"/>
    <p:sldId id="264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90" y="-6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76400" y="4800600"/>
            <a:ext cx="2133600" cy="365125"/>
          </a:xfrm>
          <a:prstGeom prst="rect">
            <a:avLst/>
          </a:prstGeom>
        </p:spPr>
        <p:txBody>
          <a:bodyPr/>
          <a:lstStyle/>
          <a:p>
            <a:fld id="{C4D5D9E3-367D-4B84-A607-60FFB09E1640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B654E5-3E6F-4E3B-9DC4-4FD5352F8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76400" y="4800600"/>
            <a:ext cx="2133600" cy="365125"/>
          </a:xfrm>
          <a:prstGeom prst="rect">
            <a:avLst/>
          </a:prstGeom>
        </p:spPr>
        <p:txBody>
          <a:bodyPr/>
          <a:lstStyle/>
          <a:p>
            <a:fld id="{C4D5D9E3-367D-4B84-A607-60FFB09E1640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B654E5-3E6F-4E3B-9DC4-4FD5352F8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76400" y="4800600"/>
            <a:ext cx="2133600" cy="365125"/>
          </a:xfrm>
          <a:prstGeom prst="rect">
            <a:avLst/>
          </a:prstGeom>
        </p:spPr>
        <p:txBody>
          <a:bodyPr/>
          <a:lstStyle/>
          <a:p>
            <a:fld id="{C4D5D9E3-367D-4B84-A607-60FFB09E1640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B654E5-3E6F-4E3B-9DC4-4FD5352F8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76400" y="4800600"/>
            <a:ext cx="2133600" cy="365125"/>
          </a:xfrm>
          <a:prstGeom prst="rect">
            <a:avLst/>
          </a:prstGeom>
        </p:spPr>
        <p:txBody>
          <a:bodyPr/>
          <a:lstStyle/>
          <a:p>
            <a:fld id="{C4D5D9E3-367D-4B84-A607-60FFB09E1640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B654E5-3E6F-4E3B-9DC4-4FD5352F8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676400" y="4800600"/>
            <a:ext cx="2133600" cy="365125"/>
          </a:xfrm>
          <a:prstGeom prst="rect">
            <a:avLst/>
          </a:prstGeom>
        </p:spPr>
        <p:txBody>
          <a:bodyPr/>
          <a:lstStyle/>
          <a:p>
            <a:fld id="{C4D5D9E3-367D-4B84-A607-60FFB09E1640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B654E5-3E6F-4E3B-9DC4-4FD5352F8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676400" y="4800600"/>
            <a:ext cx="2133600" cy="365125"/>
          </a:xfrm>
          <a:prstGeom prst="rect">
            <a:avLst/>
          </a:prstGeom>
        </p:spPr>
        <p:txBody>
          <a:bodyPr/>
          <a:lstStyle/>
          <a:p>
            <a:fld id="{C4D5D9E3-367D-4B84-A607-60FFB09E1640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B654E5-3E6F-4E3B-9DC4-4FD5352F8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676400" y="4800600"/>
            <a:ext cx="2133600" cy="365125"/>
          </a:xfrm>
          <a:prstGeom prst="rect">
            <a:avLst/>
          </a:prstGeom>
        </p:spPr>
        <p:txBody>
          <a:bodyPr/>
          <a:lstStyle/>
          <a:p>
            <a:fld id="{C4D5D9E3-367D-4B84-A607-60FFB09E1640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B654E5-3E6F-4E3B-9DC4-4FD5352F8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76400" y="4800600"/>
            <a:ext cx="2133600" cy="365125"/>
          </a:xfrm>
          <a:prstGeom prst="rect">
            <a:avLst/>
          </a:prstGeom>
        </p:spPr>
        <p:txBody>
          <a:bodyPr/>
          <a:lstStyle/>
          <a:p>
            <a:fld id="{C4D5D9E3-367D-4B84-A607-60FFB09E1640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B654E5-3E6F-4E3B-9DC4-4FD5352F8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76400" y="4800600"/>
            <a:ext cx="2133600" cy="365125"/>
          </a:xfrm>
          <a:prstGeom prst="rect">
            <a:avLst/>
          </a:prstGeom>
        </p:spPr>
        <p:txBody>
          <a:bodyPr/>
          <a:lstStyle/>
          <a:p>
            <a:fld id="{C4D5D9E3-367D-4B84-A607-60FFB09E1640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B654E5-3E6F-4E3B-9DC4-4FD5352F8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76400" y="4800600"/>
            <a:ext cx="2133600" cy="365125"/>
          </a:xfrm>
          <a:prstGeom prst="rect">
            <a:avLst/>
          </a:prstGeom>
        </p:spPr>
        <p:txBody>
          <a:bodyPr/>
          <a:lstStyle/>
          <a:p>
            <a:fld id="{C4D5D9E3-367D-4B84-A607-60FFB09E1640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B654E5-3E6F-4E3B-9DC4-4FD5352F8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76400" y="4800600"/>
            <a:ext cx="2133600" cy="365125"/>
          </a:xfrm>
          <a:prstGeom prst="rect">
            <a:avLst/>
          </a:prstGeom>
        </p:spPr>
        <p:txBody>
          <a:bodyPr/>
          <a:lstStyle/>
          <a:p>
            <a:fld id="{C4D5D9E3-367D-4B84-A607-60FFB09E1640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B654E5-3E6F-4E3B-9DC4-4FD5352F8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24000"/>
            <a:ext cx="8229600" cy="124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315200" y="6534090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MHS-</a:t>
            </a:r>
            <a:r>
              <a:rPr lang="en-US" sz="2000" dirty="0" err="1" smtClean="0">
                <a:solidFill>
                  <a:srgbClr val="FF0000"/>
                </a:solidFill>
              </a:rPr>
              <a:t>Natore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228600" y="6534090"/>
            <a:ext cx="1973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FF0000"/>
                </a:solidFill>
              </a:rPr>
              <a:t>Md.Liakat</a:t>
            </a:r>
            <a:r>
              <a:rPr lang="en-US" sz="2000" dirty="0" smtClean="0">
                <a:solidFill>
                  <a:srgbClr val="FF0000"/>
                </a:solidFill>
              </a:rPr>
              <a:t> Ali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masud\pigion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498716">
            <a:off x="2074840" y="735734"/>
            <a:ext cx="5105400" cy="2720697"/>
          </a:xfrm>
          <a:prstGeom prst="rect">
            <a:avLst/>
          </a:prstGeom>
          <a:noFill/>
        </p:spPr>
      </p:pic>
      <p:pic>
        <p:nvPicPr>
          <p:cNvPr id="1026" name="Picture 2" descr="H:\image\Clip Art\Education\jean_victor_balin_orleans_express_lower_left_corner.pn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lum bright="-20000"/>
          </a:blip>
          <a:srcRect/>
          <a:stretch>
            <a:fillRect/>
          </a:stretch>
        </p:blipFill>
        <p:spPr bwMode="auto">
          <a:xfrm>
            <a:off x="762000" y="3752850"/>
            <a:ext cx="2362200" cy="2362200"/>
          </a:xfrm>
          <a:prstGeom prst="rect">
            <a:avLst/>
          </a:prstGeom>
          <a:noFill/>
        </p:spPr>
      </p:pic>
      <p:pic>
        <p:nvPicPr>
          <p:cNvPr id="6" name="Picture 2" descr="H:\image\Clip Art\Education\jean_victor_balin_orleans_express_lower_left_corner.pn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lum bright="-20000"/>
          </a:blip>
          <a:srcRect/>
          <a:stretch>
            <a:fillRect/>
          </a:stretch>
        </p:blipFill>
        <p:spPr bwMode="auto">
          <a:xfrm rot="5400000">
            <a:off x="685800" y="685800"/>
            <a:ext cx="2362200" cy="2362200"/>
          </a:xfrm>
          <a:prstGeom prst="rect">
            <a:avLst/>
          </a:prstGeom>
          <a:noFill/>
        </p:spPr>
      </p:pic>
      <p:pic>
        <p:nvPicPr>
          <p:cNvPr id="7" name="Picture 2" descr="H:\image\Clip Art\Education\jean_victor_balin_orleans_express_lower_left_corner.pn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lum bright="-20000"/>
          </a:blip>
          <a:srcRect/>
          <a:stretch>
            <a:fillRect/>
          </a:stretch>
        </p:blipFill>
        <p:spPr bwMode="auto">
          <a:xfrm rot="10800000">
            <a:off x="6019800" y="685800"/>
            <a:ext cx="2362200" cy="2362200"/>
          </a:xfrm>
          <a:prstGeom prst="rect">
            <a:avLst/>
          </a:prstGeom>
          <a:noFill/>
        </p:spPr>
      </p:pic>
      <p:pic>
        <p:nvPicPr>
          <p:cNvPr id="8" name="Picture 2" descr="H:\image\Clip Art\Education\jean_victor_balin_orleans_express_lower_left_corner.pn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lum bright="-20000"/>
          </a:blip>
          <a:srcRect/>
          <a:stretch>
            <a:fillRect/>
          </a:stretch>
        </p:blipFill>
        <p:spPr bwMode="auto">
          <a:xfrm rot="16200000">
            <a:off x="6019800" y="3733800"/>
            <a:ext cx="2362200" cy="2362200"/>
          </a:xfrm>
          <a:prstGeom prst="rect">
            <a:avLst/>
          </a:prstGeom>
          <a:noFill/>
        </p:spPr>
      </p:pic>
      <p:pic>
        <p:nvPicPr>
          <p:cNvPr id="1027" name="Picture 3" descr="H:\image\Clip Art\Education\Geometry_3_by_Merlin2525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24200" y="4724400"/>
            <a:ext cx="3048000" cy="1385887"/>
          </a:xfrm>
          <a:prstGeom prst="rect">
            <a:avLst/>
          </a:prstGeom>
          <a:noFill/>
        </p:spPr>
      </p:pic>
      <p:pic>
        <p:nvPicPr>
          <p:cNvPr id="9" name="Picture 2" descr="H:\image\Welcome-18-june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33600" y="3657600"/>
            <a:ext cx="4237287" cy="6628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image\Clip Art\Education\jean_victor_balin_coke_upper_right_corner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238750" y="762000"/>
            <a:ext cx="3143250" cy="2743200"/>
          </a:xfrm>
          <a:prstGeom prst="rect">
            <a:avLst/>
          </a:prstGeom>
          <a:noFill/>
        </p:spPr>
      </p:pic>
      <p:pic>
        <p:nvPicPr>
          <p:cNvPr id="3" name="Picture 2" descr="H:\image\Clip Art\Education\jean_victor_balin_coke_upper_right_corner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6200000">
            <a:off x="685800" y="762000"/>
            <a:ext cx="3143250" cy="3143250"/>
          </a:xfrm>
          <a:prstGeom prst="rect">
            <a:avLst/>
          </a:prstGeom>
          <a:noFill/>
        </p:spPr>
      </p:pic>
      <p:pic>
        <p:nvPicPr>
          <p:cNvPr id="4" name="Picture 3" descr="H:\image\Clip Art\Education\jean_victor_balin_coke_upper_right_corner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0800000">
            <a:off x="685800" y="3352800"/>
            <a:ext cx="3143250" cy="2762250"/>
          </a:xfrm>
          <a:prstGeom prst="rect">
            <a:avLst/>
          </a:prstGeom>
          <a:noFill/>
        </p:spPr>
      </p:pic>
      <p:pic>
        <p:nvPicPr>
          <p:cNvPr id="5" name="Picture 4" descr="H:\image\Clip Art\Education\jean_victor_balin_coke_upper_right_corner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5400000">
            <a:off x="5457825" y="3228975"/>
            <a:ext cx="2743200" cy="3143250"/>
          </a:xfrm>
          <a:prstGeom prst="rect">
            <a:avLst/>
          </a:prstGeom>
          <a:noFill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200400" y="838200"/>
            <a:ext cx="2667000" cy="990600"/>
          </a:xfrm>
          <a:blipFill>
            <a:blip r:embed="rId3"/>
            <a:stretch>
              <a:fillRect/>
            </a:stretch>
          </a:blipFill>
          <a:ln>
            <a:gradFill flip="none" rotWithShape="1">
              <a:gsLst>
                <a:gs pos="0">
                  <a:srgbClr val="FFFF00"/>
                </a:gs>
                <a:gs pos="50000">
                  <a:schemeClr val="accent2">
                    <a:lumMod val="75000"/>
                  </a:schemeClr>
                </a:gs>
                <a:gs pos="100000">
                  <a:srgbClr val="7030A0"/>
                </a:gs>
              </a:gsLst>
              <a:lin ang="8100000" scaled="1"/>
              <a:tileRect/>
            </a:gradFill>
          </a:ln>
        </p:spPr>
        <p:txBody>
          <a:bodyPr>
            <a:noAutofit/>
          </a:bodyPr>
          <a:lstStyle/>
          <a:p>
            <a:r>
              <a:rPr lang="bn-BD" sz="6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পরিচিতি </a:t>
            </a:r>
            <a:endParaRPr lang="en-US" sz="6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Content Placeholder 9" descr="lito4.jpg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2209800" y="1524000"/>
            <a:ext cx="2057400" cy="15430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1371600" y="3048000"/>
            <a:ext cx="3657600" cy="1828800"/>
          </a:xfrm>
          <a:blipFill>
            <a:blip r:embed="rId5"/>
            <a:stretch>
              <a:fillRect/>
            </a:stretch>
          </a:blipFill>
          <a:ln>
            <a:gradFill flip="none" rotWithShape="1">
              <a:gsLst>
                <a:gs pos="0">
                  <a:srgbClr val="FFFF00"/>
                </a:gs>
                <a:gs pos="50000">
                  <a:schemeClr val="accent2">
                    <a:lumMod val="75000"/>
                  </a:schemeClr>
                </a:gs>
                <a:gs pos="100000">
                  <a:srgbClr val="7030A0"/>
                </a:gs>
              </a:gsLst>
              <a:lin ang="8100000" scaled="1"/>
              <a:tileRect/>
            </a:gradFill>
          </a:ln>
        </p:spPr>
        <p:txBody>
          <a:bodyPr tIns="274320">
            <a:noAutofit/>
          </a:bodyPr>
          <a:lstStyle/>
          <a:p>
            <a:pPr algn="ctr">
              <a:buNone/>
            </a:pPr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মো: লিয়াকত আলী ( লিটন)</a:t>
            </a:r>
          </a:p>
          <a:p>
            <a:pPr algn="ctr">
              <a:buNone/>
            </a:pPr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সিনিয়র সহকারী শিক্ষক (গণিত)</a:t>
            </a:r>
          </a:p>
          <a:p>
            <a:pPr algn="ctr">
              <a:buNone/>
            </a:pPr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মাধবপুর উচ্চ বিদ্যালয় , নাটোর  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Content Placeholder 7"/>
          <p:cNvSpPr txBox="1">
            <a:spLocks/>
          </p:cNvSpPr>
          <p:nvPr/>
        </p:nvSpPr>
        <p:spPr>
          <a:xfrm>
            <a:off x="5181600" y="2362200"/>
            <a:ext cx="3048000" cy="3763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Content Placeholder 7"/>
          <p:cNvSpPr txBox="1">
            <a:spLocks/>
          </p:cNvSpPr>
          <p:nvPr/>
        </p:nvSpPr>
        <p:spPr>
          <a:xfrm>
            <a:off x="5486400" y="2514600"/>
            <a:ext cx="2667000" cy="1752600"/>
          </a:xfrm>
          <a:prstGeom prst="rect">
            <a:avLst/>
          </a:prstGeom>
          <a:gradFill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accent2">
                  <a:lumMod val="75000"/>
                </a:schemeClr>
              </a:gs>
              <a:gs pos="100000">
                <a:srgbClr val="7030A0"/>
              </a:gs>
            </a:gsLst>
            <a:lin ang="8100000" scaled="1"/>
          </a:gradFill>
          <a:ln>
            <a:gradFill flip="none" rotWithShape="1">
              <a:gsLst>
                <a:gs pos="0">
                  <a:srgbClr val="FFFF00"/>
                </a:gs>
                <a:gs pos="50000">
                  <a:schemeClr val="accent2">
                    <a:lumMod val="75000"/>
                  </a:schemeClr>
                </a:gs>
                <a:gs pos="100000">
                  <a:srgbClr val="7030A0"/>
                </a:gs>
              </a:gsLst>
              <a:lin ang="8100000" scaled="1"/>
              <a:tileRect/>
            </a:gradFill>
          </a:ln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bn-BD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৬ষ্ঠ শ্রেণি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bn-BD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ব্যবহারিক জ্যামিতি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অধ্যায়</a:t>
            </a:r>
            <a:r>
              <a:rPr kumimoji="0" lang="bn-BD" sz="28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-৭</a:t>
            </a:r>
            <a:endParaRPr kumimoji="0" lang="bn-BD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rot="5400000">
            <a:off x="3772694" y="3618706"/>
            <a:ext cx="2971800" cy="1588"/>
          </a:xfrm>
          <a:prstGeom prst="line">
            <a:avLst/>
          </a:prstGeom>
          <a:ln w="171450">
            <a:gradFill flip="none" rotWithShape="1">
              <a:gsLst>
                <a:gs pos="0">
                  <a:srgbClr val="FF0000"/>
                </a:gs>
                <a:gs pos="50000">
                  <a:schemeClr val="tx1"/>
                </a:gs>
                <a:gs pos="100000">
                  <a:srgbClr val="00B050"/>
                </a:gs>
              </a:gsLst>
              <a:path path="rect">
                <a:fillToRect l="50000" t="50000" r="50000" b="50000"/>
              </a:path>
              <a:tileRect/>
            </a:gra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895600" y="2286000"/>
            <a:ext cx="34290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62000" y="2438400"/>
            <a:ext cx="18288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629400" y="2438399"/>
            <a:ext cx="1457325" cy="2295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lum contrast="-30000"/>
          </a:blip>
          <a:srcRect/>
          <a:stretch>
            <a:fillRect/>
          </a:stretch>
        </p:blipFill>
        <p:spPr bwMode="auto">
          <a:xfrm>
            <a:off x="3581400" y="4038600"/>
            <a:ext cx="20859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762000" y="762000"/>
            <a:ext cx="7543800" cy="646331"/>
          </a:xfrm>
          <a:prstGeom prst="rect">
            <a:avLst/>
          </a:prstGeom>
          <a:gradFill>
            <a:gsLst>
              <a:gs pos="0">
                <a:schemeClr val="accent2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FFFF00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নিচের পরিমাপকগুলির নাম ও ব্যবহার বলো -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33800" y="3124200"/>
            <a:ext cx="1371600" cy="646331"/>
          </a:xfrm>
          <a:prstGeom prst="rect">
            <a:avLst/>
          </a:prstGeom>
          <a:gradFill>
            <a:gsLst>
              <a:gs pos="0">
                <a:srgbClr val="00B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7030A0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রুলার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200" y="4495800"/>
            <a:ext cx="1981200" cy="646331"/>
          </a:xfrm>
          <a:prstGeom prst="rect">
            <a:avLst/>
          </a:prstGeom>
          <a:gradFill>
            <a:gsLst>
              <a:gs pos="0">
                <a:srgbClr val="00B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7030A0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রুল কম্পাস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48400" y="4724400"/>
            <a:ext cx="1981200" cy="646331"/>
          </a:xfrm>
          <a:prstGeom prst="rect">
            <a:avLst/>
          </a:prstGeom>
          <a:gradFill>
            <a:gsLst>
              <a:gs pos="0">
                <a:srgbClr val="00B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7030A0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কাঁটা কম্পাস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38600" y="5257800"/>
            <a:ext cx="1143000" cy="646331"/>
          </a:xfrm>
          <a:prstGeom prst="rect">
            <a:avLst/>
          </a:prstGeom>
          <a:gradFill>
            <a:gsLst>
              <a:gs pos="0">
                <a:srgbClr val="00B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7030A0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চাঁদা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4000" y="914400"/>
            <a:ext cx="5638800" cy="1143000"/>
          </a:xfrm>
          <a:gradFill>
            <a:gsLst>
              <a:gs pos="0">
                <a:srgbClr val="FFFF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7030A0"/>
              </a:gs>
            </a:gsLst>
            <a:lin ang="5400000" scaled="0"/>
          </a:gradFill>
        </p:spPr>
        <p:txBody>
          <a:bodyPr>
            <a:noAutofit/>
          </a:bodyPr>
          <a:lstStyle/>
          <a:p>
            <a:r>
              <a:rPr lang="bn-BD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 শিরোনাম </a:t>
            </a:r>
            <a:endParaRPr lang="en-US" sz="9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3581400"/>
            <a:ext cx="7391400" cy="1323439"/>
          </a:xfrm>
          <a:prstGeom prst="rect">
            <a:avLst/>
          </a:prstGeom>
          <a:gradFill>
            <a:gsLst>
              <a:gs pos="0">
                <a:srgbClr val="00B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7030A0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ব্যবহারিক জ্যামিতি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696200" cy="1470025"/>
          </a:xfrm>
          <a:gradFill>
            <a:gsLst>
              <a:gs pos="0">
                <a:srgbClr val="00B050"/>
              </a:gs>
              <a:gs pos="50000">
                <a:schemeClr val="accent3">
                  <a:lumMod val="60000"/>
                  <a:lumOff val="40000"/>
                </a:schemeClr>
              </a:gs>
              <a:gs pos="100000">
                <a:srgbClr val="FF0000"/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পাঠশেষে শিক্ষার্থীরা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838200" y="2819400"/>
            <a:ext cx="7095744" cy="762000"/>
          </a:xfrm>
          <a:gradFill>
            <a:gsLst>
              <a:gs pos="0">
                <a:srgbClr val="00B050"/>
              </a:gs>
              <a:gs pos="50000">
                <a:schemeClr val="tx1"/>
              </a:gs>
              <a:gs pos="100000">
                <a:srgbClr val="7030A0"/>
              </a:gs>
            </a:gsLst>
            <a:lin ang="5400000" scaled="0"/>
          </a:gradFill>
        </p:spPr>
        <p:txBody>
          <a:bodyPr>
            <a:noAutofit/>
          </a:bodyPr>
          <a:lstStyle/>
          <a:p>
            <a:pPr algn="l"/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একটি নির্দিষ্ট রেখাংশ পরিমাপ করতে পারবে ।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ubtitle 3"/>
          <p:cNvSpPr txBox="1">
            <a:spLocks/>
          </p:cNvSpPr>
          <p:nvPr/>
        </p:nvSpPr>
        <p:spPr>
          <a:xfrm>
            <a:off x="762000" y="3962400"/>
            <a:ext cx="7391400" cy="762000"/>
          </a:xfrm>
          <a:prstGeom prst="rect">
            <a:avLst/>
          </a:prstGeom>
          <a:gradFill>
            <a:gsLst>
              <a:gs pos="0">
                <a:srgbClr val="00B050"/>
              </a:gs>
              <a:gs pos="50000">
                <a:schemeClr val="tx1"/>
              </a:gs>
              <a:gs pos="100000">
                <a:srgbClr val="7030A0"/>
              </a:gs>
            </a:gsLst>
            <a:lin ang="5400000" scaled="0"/>
          </a:gradFill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প্রদত্ত তথ্য ব্যবহার করে রেখাং আঁকতে </a:t>
            </a:r>
            <a:r>
              <a:rPr kumimoji="0" lang="bn-BD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পারবে ।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514235">
            <a:off x="1003542" y="2330031"/>
            <a:ext cx="1953886" cy="137576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62000" y="725269"/>
            <a:ext cx="7543800" cy="646331"/>
          </a:xfrm>
          <a:prstGeom prst="rect">
            <a:avLst/>
          </a:prstGeom>
          <a:gradFill>
            <a:gsLst>
              <a:gs pos="0">
                <a:srgbClr val="00B050"/>
              </a:gs>
              <a:gs pos="50000">
                <a:schemeClr val="tx1"/>
              </a:gs>
              <a:gs pos="100000">
                <a:srgbClr val="7030A0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নির্দিষ্ট দৈর্ঘ্যর (৪.৬ সে.মি.)রেখাংশের আঁকতে হবে ।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5" name="Picture 3" descr="H:\image\Clip Art\Math\METRIC_RULER2.gif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32010">
            <a:off x="906066" y="2506193"/>
            <a:ext cx="4257409" cy="3485516"/>
          </a:xfrm>
          <a:prstGeom prst="rect">
            <a:avLst/>
          </a:prstGeom>
          <a:noFill/>
        </p:spPr>
      </p:pic>
      <p:cxnSp>
        <p:nvCxnSpPr>
          <p:cNvPr id="9" name="Straight Arrow Connector 8"/>
          <p:cNvCxnSpPr/>
          <p:nvPr/>
        </p:nvCxnSpPr>
        <p:spPr>
          <a:xfrm>
            <a:off x="1143000" y="3660805"/>
            <a:ext cx="3581400" cy="15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4221481" y="3621102"/>
            <a:ext cx="45719" cy="1219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flipV="1">
            <a:off x="1783081" y="3584605"/>
            <a:ext cx="45719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00200" y="3747185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A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38600" y="3773502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B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H="1">
            <a:off x="3886200" y="3276600"/>
            <a:ext cx="35814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44444E-6 L 0.37517 0.00486 " pathEditMode="relative" rAng="0" ptsTypes="AA">
                                      <p:cBhvr>
                                        <p:cTn id="1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" y="2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" presetClass="exit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44444E-6 L 0.35973 0.225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" y="1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7 0.00972 L -0.275 -0.225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" y="-1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V="1">
            <a:off x="1143000" y="1421250"/>
            <a:ext cx="2133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8" name="Group 7"/>
          <p:cNvGrpSpPr/>
          <p:nvPr/>
        </p:nvGrpSpPr>
        <p:grpSpPr>
          <a:xfrm>
            <a:off x="1066800" y="1954650"/>
            <a:ext cx="1606943" cy="1326034"/>
            <a:chOff x="2732505" y="2703355"/>
            <a:chExt cx="1518770" cy="1557355"/>
          </a:xfrm>
        </p:grpSpPr>
        <p:pic>
          <p:nvPicPr>
            <p:cNvPr id="9" name="Picture 8" descr="Hand.psd.png"/>
            <p:cNvPicPr>
              <a:picLocks noChangeAspect="1"/>
            </p:cNvPicPr>
            <p:nvPr/>
          </p:nvPicPr>
          <p:blipFill>
            <a:blip r:embed="rId3">
              <a:lum bright="-20000" contrast="40000"/>
            </a:blip>
            <a:stretch>
              <a:fillRect/>
            </a:stretch>
          </p:blipFill>
          <p:spPr>
            <a:xfrm rot="13713403">
              <a:off x="2979528" y="2456332"/>
              <a:ext cx="1024723" cy="1518770"/>
            </a:xfrm>
            <a:prstGeom prst="rect">
              <a:avLst/>
            </a:prstGeom>
          </p:spPr>
        </p:pic>
        <p:pic>
          <p:nvPicPr>
            <p:cNvPr id="10" name="Picture 9" descr="pencil_wood.png"/>
            <p:cNvPicPr>
              <a:picLocks noChangeAspect="1"/>
            </p:cNvPicPr>
            <p:nvPr/>
          </p:nvPicPr>
          <p:blipFill>
            <a:blip r:embed="rId4" cstate="print">
              <a:lum bright="-20000" contrast="40000"/>
            </a:blip>
            <a:stretch>
              <a:fillRect/>
            </a:stretch>
          </p:blipFill>
          <p:spPr>
            <a:xfrm rot="701932">
              <a:off x="2890367" y="2820897"/>
              <a:ext cx="840557" cy="1439813"/>
            </a:xfrm>
            <a:prstGeom prst="rect">
              <a:avLst/>
            </a:prstGeom>
          </p:spPr>
        </p:pic>
      </p:grpSp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522623" flipV="1">
            <a:off x="4160293" y="3127094"/>
            <a:ext cx="252749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5" name="Straight Connector 14"/>
          <p:cNvCxnSpPr/>
          <p:nvPr/>
        </p:nvCxnSpPr>
        <p:spPr>
          <a:xfrm>
            <a:off x="1143000" y="3173850"/>
            <a:ext cx="20574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066800" y="325005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A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95600" y="325005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B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" y="3173850"/>
            <a:ext cx="4114800" cy="91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8" name="Group 17"/>
          <p:cNvGrpSpPr/>
          <p:nvPr/>
        </p:nvGrpSpPr>
        <p:grpSpPr>
          <a:xfrm>
            <a:off x="4343400" y="4210016"/>
            <a:ext cx="1606943" cy="1326034"/>
            <a:chOff x="2732505" y="2703355"/>
            <a:chExt cx="1518770" cy="1557355"/>
          </a:xfrm>
        </p:grpSpPr>
        <p:pic>
          <p:nvPicPr>
            <p:cNvPr id="20" name="Picture 19" descr="Hand.psd.png"/>
            <p:cNvPicPr>
              <a:picLocks noChangeAspect="1"/>
            </p:cNvPicPr>
            <p:nvPr/>
          </p:nvPicPr>
          <p:blipFill>
            <a:blip r:embed="rId3">
              <a:lum bright="-20000" contrast="40000"/>
            </a:blip>
            <a:stretch>
              <a:fillRect/>
            </a:stretch>
          </p:blipFill>
          <p:spPr>
            <a:xfrm rot="13713403">
              <a:off x="2979528" y="2456332"/>
              <a:ext cx="1024723" cy="1518770"/>
            </a:xfrm>
            <a:prstGeom prst="rect">
              <a:avLst/>
            </a:prstGeom>
          </p:spPr>
        </p:pic>
        <p:pic>
          <p:nvPicPr>
            <p:cNvPr id="21" name="Picture 20" descr="pencil_wood.png"/>
            <p:cNvPicPr>
              <a:picLocks noChangeAspect="1"/>
            </p:cNvPicPr>
            <p:nvPr/>
          </p:nvPicPr>
          <p:blipFill>
            <a:blip r:embed="rId4" cstate="print">
              <a:lum bright="-20000" contrast="40000"/>
            </a:blip>
            <a:stretch>
              <a:fillRect/>
            </a:stretch>
          </p:blipFill>
          <p:spPr>
            <a:xfrm rot="701932">
              <a:off x="2890367" y="2820897"/>
              <a:ext cx="840557" cy="1439813"/>
            </a:xfrm>
            <a:prstGeom prst="rect">
              <a:avLst/>
            </a:prstGeom>
          </p:spPr>
        </p:pic>
      </p:grpSp>
      <p:cxnSp>
        <p:nvCxnSpPr>
          <p:cNvPr id="22" name="Straight Connector 21"/>
          <p:cNvCxnSpPr/>
          <p:nvPr/>
        </p:nvCxnSpPr>
        <p:spPr>
          <a:xfrm>
            <a:off x="4398414" y="5429216"/>
            <a:ext cx="3221586" cy="1588"/>
          </a:xfrm>
          <a:prstGeom prst="line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648200" y="5587425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C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Flowchart: Connector 25"/>
          <p:cNvSpPr/>
          <p:nvPr/>
        </p:nvSpPr>
        <p:spPr>
          <a:xfrm>
            <a:off x="4876800" y="5383650"/>
            <a:ext cx="76200" cy="76200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lowchart: Connector 26"/>
          <p:cNvSpPr/>
          <p:nvPr/>
        </p:nvSpPr>
        <p:spPr>
          <a:xfrm>
            <a:off x="6858000" y="5383650"/>
            <a:ext cx="76200" cy="76200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6629400" y="553605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D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696200" y="507885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E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2" name="Picture 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V="1">
            <a:off x="4876800" y="3631050"/>
            <a:ext cx="2057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TextBox 32"/>
          <p:cNvSpPr txBox="1"/>
          <p:nvPr/>
        </p:nvSpPr>
        <p:spPr>
          <a:xfrm>
            <a:off x="685800" y="685800"/>
            <a:ext cx="7696200" cy="646331"/>
          </a:xfrm>
          <a:prstGeom prst="rect">
            <a:avLst/>
          </a:prstGeom>
          <a:gradFill>
            <a:gsLst>
              <a:gs pos="0">
                <a:srgbClr val="00B050"/>
              </a:gs>
              <a:gs pos="50000">
                <a:schemeClr val="tx1"/>
              </a:gs>
              <a:gs pos="100000">
                <a:srgbClr val="7030A0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প্রদত্ত রেখাংশের সমান করে রেখাংশ আঁকতে হবে । 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0.21823 0.00347 " pathEditMode="relative" rAng="0" ptsTypes="AA">
                                      <p:cBhvr>
                                        <p:cTn id="2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" y="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xit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" presetClass="exit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0.175 1.11111E-6 C 0.25347 1.11111E-6 0.35 0.09167 0.35 0.1662 L 0.35 0.33264 " pathEditMode="relative" rAng="0" ptsTypes="FfFF">
                                      <p:cBhvr>
                                        <p:cTn id="43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" y="1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59259E-6 L 0.33715 0.00787 " pathEditMode="relative" rAng="0" ptsTypes="AA">
                                      <p:cBhvr>
                                        <p:cTn id="5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" y="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" presetClass="exit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" presetClass="exit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0.20833 -4.44444E-6 C 0.30139 -4.44444E-6 0.41666 0.08079 0.41666 0.14723 L 0.41666 0.29445 " pathEditMode="relative" rAng="0" ptsTypes="FfFF">
                                      <p:cBhvr>
                                        <p:cTn id="89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1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5" grpId="0"/>
      <p:bldP spid="26" grpId="0" animBg="1"/>
      <p:bldP spid="27" grpId="0" animBg="1"/>
      <p:bldP spid="27" grpId="1" animBg="1"/>
      <p:bldP spid="3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696200" cy="1470025"/>
          </a:xfrm>
          <a:gradFill flip="none" rotWithShape="1">
            <a:gsLst>
              <a:gs pos="0">
                <a:srgbClr val="0070C0"/>
              </a:gs>
              <a:gs pos="50000">
                <a:schemeClr val="tx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3500000" scaled="1"/>
            <a:tileRect/>
          </a:gradFill>
        </p:spPr>
        <p:txBody>
          <a:bodyPr>
            <a:noAutofit/>
          </a:bodyPr>
          <a:lstStyle/>
          <a:p>
            <a:r>
              <a:rPr lang="bn-BD" sz="115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একক কাজ </a:t>
            </a:r>
            <a:endParaRPr lang="en-US" sz="115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ubtitle 3"/>
          <p:cNvSpPr txBox="1">
            <a:spLocks noGrp="1"/>
          </p:cNvSpPr>
          <p:nvPr>
            <p:ph type="subTitle" idx="1"/>
          </p:nvPr>
        </p:nvSpPr>
        <p:spPr>
          <a:xfrm>
            <a:off x="838200" y="3581400"/>
            <a:ext cx="7391400" cy="646331"/>
          </a:xfrm>
          <a:prstGeom prst="rect">
            <a:avLst/>
          </a:prstGeom>
          <a:gradFill>
            <a:gsLst>
              <a:gs pos="0">
                <a:srgbClr val="00B050"/>
              </a:gs>
              <a:gs pos="50000">
                <a:schemeClr val="tx1"/>
              </a:gs>
              <a:gs pos="100000">
                <a:srgbClr val="7030A0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৫ সে.মি. দৈর্ঘ্যর একটি রেখাংশের আঁক ।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7696200" cy="1524000"/>
          </a:xfrm>
          <a:blipFill>
            <a:blip r:embed="rId2"/>
            <a:stretch>
              <a:fillRect/>
            </a:stretch>
          </a:blipFill>
        </p:spPr>
        <p:txBody>
          <a:bodyPr>
            <a:noAutofit/>
          </a:bodyPr>
          <a:lstStyle/>
          <a:p>
            <a:r>
              <a:rPr lang="bn-BD" sz="9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দলীয়কাজ</a:t>
            </a:r>
            <a:endParaRPr lang="en-US" sz="9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124200"/>
            <a:ext cx="7315200" cy="1752600"/>
          </a:xfr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accent2">
                  <a:lumMod val="60000"/>
                  <a:lumOff val="40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</p:spPr>
        <p:txBody>
          <a:bodyPr>
            <a:noAutofit/>
          </a:bodyPr>
          <a:lstStyle/>
          <a:p>
            <a:pPr>
              <a:buNone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তোমাদের ইচ্ছা মতো একটি রেখাংশ আঁক । এবার রেখাংশটির সমান রুলার ও কম্পাসের সাহায্যে আরো একটি রেখাংশ আঁক 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38200"/>
            <a:ext cx="7467600" cy="1143000"/>
          </a:xfrm>
          <a:gradFill flip="none" rotWithShape="1"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path path="shape">
              <a:fillToRect l="50000" t="50000" r="50000" b="50000"/>
            </a:path>
            <a:tileRect/>
          </a:gradFill>
        </p:spPr>
        <p:txBody>
          <a:bodyPr/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2590799"/>
            <a:ext cx="7391401" cy="1219201"/>
          </a:xfrm>
          <a:gradFill>
            <a:gsLst>
              <a:gs pos="0">
                <a:srgbClr val="00B050"/>
              </a:gs>
              <a:gs pos="50000">
                <a:schemeClr val="accent2">
                  <a:lumMod val="60000"/>
                  <a:lumOff val="40000"/>
                </a:schemeClr>
              </a:gs>
              <a:gs pos="100000">
                <a:srgbClr val="0070C0"/>
              </a:gs>
            </a:gsLst>
            <a:lin ang="5400000" scaled="0"/>
          </a:gradFill>
        </p:spPr>
        <p:txBody>
          <a:bodyPr>
            <a:noAutofit/>
          </a:bodyPr>
          <a:lstStyle/>
          <a:p>
            <a:pPr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১। একক কাজের অঙ্কন বর্ণনা কর 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62000" y="3886200"/>
            <a:ext cx="7467600" cy="1219201"/>
          </a:xfrm>
          <a:prstGeom prst="rect">
            <a:avLst/>
          </a:prstGeom>
          <a:gradFill>
            <a:gsLst>
              <a:gs pos="0">
                <a:srgbClr val="00B050"/>
              </a:gs>
              <a:gs pos="50000">
                <a:schemeClr val="accent2">
                  <a:lumMod val="60000"/>
                  <a:lumOff val="40000"/>
                </a:schemeClr>
              </a:gs>
              <a:gs pos="100000">
                <a:srgbClr val="0070C0"/>
              </a:gs>
            </a:gsLst>
            <a:lin ang="5400000" scaled="0"/>
          </a:grad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১। দলীয়</a:t>
            </a:r>
            <a:r>
              <a:rPr kumimoji="0" lang="bn-BD" sz="4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r>
              <a:rPr kumimoji="0" lang="bn-BD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কাজের অঙ্কন বর্ণনা কর ।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0"/>
            <a:ext cx="7239000" cy="1143000"/>
          </a:xfrm>
          <a:gradFill flip="none" rotWithShape="1">
            <a:gsLst>
              <a:gs pos="0">
                <a:srgbClr val="FFFF00"/>
              </a:gs>
              <a:gs pos="50000">
                <a:schemeClr val="bg2">
                  <a:lumMod val="90000"/>
                </a:schemeClr>
              </a:gs>
              <a:gs pos="100000">
                <a:srgbClr val="7030A0"/>
              </a:gs>
            </a:gsLst>
            <a:lin ang="13500000" scaled="1"/>
            <a:tileRect/>
          </a:gradFill>
        </p:spPr>
        <p:txBody>
          <a:bodyPr>
            <a:no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941637"/>
            <a:ext cx="7467600" cy="1706563"/>
          </a:xfrm>
          <a:gradFill flip="none" rotWithShape="1">
            <a:gsLst>
              <a:gs pos="0">
                <a:srgbClr val="FF0000"/>
              </a:gs>
              <a:gs pos="50000">
                <a:schemeClr val="bg2">
                  <a:lumMod val="25000"/>
                </a:schemeClr>
              </a:gs>
              <a:gs pos="100000">
                <a:srgbClr val="7030A0"/>
              </a:gs>
            </a:gsLst>
            <a:lin ang="13500000" scaled="1"/>
            <a:tileRect/>
          </a:gradFill>
        </p:spPr>
        <p:txBody>
          <a:bodyPr>
            <a:noAutofit/>
          </a:bodyPr>
          <a:lstStyle/>
          <a:p>
            <a:pPr algn="ctr">
              <a:buNone/>
            </a:pPr>
            <a:r>
              <a:rPr lang="bn-BD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অনুশীলনী – ৭ </a:t>
            </a:r>
          </a:p>
          <a:p>
            <a:pPr algn="ctr">
              <a:buNone/>
            </a:pPr>
            <a:r>
              <a:rPr lang="bn-BD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প্রশ্ন নম্বর – ৩ ও ৫ করে আনবে ।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762000"/>
            <a:ext cx="6400800" cy="1524000"/>
          </a:xfrm>
          <a:gradFill>
            <a:gsLst>
              <a:gs pos="0">
                <a:schemeClr val="tx1"/>
              </a:gs>
              <a:gs pos="50000">
                <a:srgbClr val="FF0000"/>
              </a:gs>
              <a:gs pos="100000">
                <a:srgbClr val="0070C0"/>
              </a:gs>
            </a:gsLst>
            <a:lin ang="5400000" scaled="0"/>
          </a:gradFill>
        </p:spPr>
        <p:txBody>
          <a:bodyPr>
            <a:noAutofit/>
          </a:bodyPr>
          <a:lstStyle/>
          <a:p>
            <a:r>
              <a:rPr lang="bn-BD" sz="1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16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0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7800" y="2438400"/>
            <a:ext cx="5181600" cy="359615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147</Words>
  <Application>Microsoft Office PowerPoint</Application>
  <PresentationFormat>On-screen Show (4:3)</PresentationFormat>
  <Paragraphs>37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পরিচিতি </vt:lpstr>
      <vt:lpstr>Slide 3</vt:lpstr>
      <vt:lpstr>পাঠ শিরোনাম </vt:lpstr>
      <vt:lpstr>পাঠশেষে শিক্ষার্থীরা </vt:lpstr>
      <vt:lpstr>Slide 6</vt:lpstr>
      <vt:lpstr>Slide 7</vt:lpstr>
      <vt:lpstr>একক কাজ </vt:lpstr>
      <vt:lpstr>দলীয়কাজ</vt:lpstr>
      <vt:lpstr>মূল্যায়ন </vt:lpstr>
      <vt:lpstr>বাড়ির কাজ </vt:lpstr>
      <vt:lpstr>ধন্যবাদ </vt:lpstr>
    </vt:vector>
  </TitlesOfParts>
  <Company>01732-117120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ATHAUR</dc:creator>
  <cp:lastModifiedBy>ATHAUR</cp:lastModifiedBy>
  <cp:revision>50</cp:revision>
  <dcterms:created xsi:type="dcterms:W3CDTF">2013-10-01T10:42:14Z</dcterms:created>
  <dcterms:modified xsi:type="dcterms:W3CDTF">2013-10-02T01:21:11Z</dcterms:modified>
</cp:coreProperties>
</file>