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9" r:id="rId4"/>
    <p:sldId id="268" r:id="rId5"/>
    <p:sldId id="260" r:id="rId6"/>
    <p:sldId id="261" r:id="rId7"/>
    <p:sldId id="262" r:id="rId8"/>
    <p:sldId id="263" r:id="rId9"/>
    <p:sldId id="275" r:id="rId10"/>
    <p:sldId id="264" r:id="rId11"/>
    <p:sldId id="267" r:id="rId12"/>
    <p:sldId id="272" r:id="rId13"/>
    <p:sldId id="273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40" d="100"/>
          <a:sy n="40" d="100"/>
        </p:scale>
        <p:origin x="-822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655F32-00A3-40CB-8DF0-E1B7CDA75EEB}" type="datetimeFigureOut">
              <a:rPr lang="en-US" smtClean="0"/>
              <a:pPr/>
              <a:t>10/25/2013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578FC4-EF3B-4BED-AC8A-1E088FFAB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sz="1800" dirty="0" smtClean="0">
                <a:latin typeface="NikoshBAN" pitchFamily="2" charset="0"/>
                <a:cs typeface="NikoshBAN" pitchFamily="2" charset="0"/>
              </a:rPr>
              <a:t>পাঠ শিরোনাম</a:t>
            </a:r>
            <a:r>
              <a:rPr lang="bn-BD" sz="1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78FC4-EF3B-4BED-AC8A-1E088FFAB8C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78FC4-EF3B-4BED-AC8A-1E088FFAB8C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78FC4-EF3B-4BED-AC8A-1E088FFAB8C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৫ জন করে ছাত্র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নিয়ে ৮ টি দলে বিভক্ত করবো।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78FC4-EF3B-4BED-AC8A-1E088FFAB8C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প্রশ্নোত্তরের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মাধ্যমে মূল্যায়ন করা হবে।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78FC4-EF3B-4BED-AC8A-1E088FFAB8C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F3A31-B47B-452F-8496-EC6932213560}" type="datetimeFigureOut">
              <a:rPr lang="en-US" smtClean="0"/>
              <a:pPr/>
              <a:t>10/25/2013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ED4CC-5B1C-4E72-A624-769C4F107E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F3A31-B47B-452F-8496-EC6932213560}" type="datetimeFigureOut">
              <a:rPr lang="en-US" smtClean="0"/>
              <a:pPr/>
              <a:t>10/25/2013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ED4CC-5B1C-4E72-A624-769C4F107E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F3A31-B47B-452F-8496-EC6932213560}" type="datetimeFigureOut">
              <a:rPr lang="en-US" smtClean="0"/>
              <a:pPr/>
              <a:t>10/25/2013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ED4CC-5B1C-4E72-A624-769C4F107E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F3A31-B47B-452F-8496-EC6932213560}" type="datetimeFigureOut">
              <a:rPr lang="en-US" smtClean="0"/>
              <a:pPr/>
              <a:t>10/25/2013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ED4CC-5B1C-4E72-A624-769C4F107E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F3A31-B47B-452F-8496-EC6932213560}" type="datetimeFigureOut">
              <a:rPr lang="en-US" smtClean="0"/>
              <a:pPr/>
              <a:t>10/25/2013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ED4CC-5B1C-4E72-A624-769C4F107E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F3A31-B47B-452F-8496-EC6932213560}" type="datetimeFigureOut">
              <a:rPr lang="en-US" smtClean="0"/>
              <a:pPr/>
              <a:t>10/25/2013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ED4CC-5B1C-4E72-A624-769C4F107E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F3A31-B47B-452F-8496-EC6932213560}" type="datetimeFigureOut">
              <a:rPr lang="en-US" smtClean="0"/>
              <a:pPr/>
              <a:t>10/25/2013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ED4CC-5B1C-4E72-A624-769C4F107E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F3A31-B47B-452F-8496-EC6932213560}" type="datetimeFigureOut">
              <a:rPr lang="en-US" smtClean="0"/>
              <a:pPr/>
              <a:t>10/25/2013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ED4CC-5B1C-4E72-A624-769C4F107E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F3A31-B47B-452F-8496-EC6932213560}" type="datetimeFigureOut">
              <a:rPr lang="en-US" smtClean="0"/>
              <a:pPr/>
              <a:t>10/25/2013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ED4CC-5B1C-4E72-A624-769C4F107E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F3A31-B47B-452F-8496-EC6932213560}" type="datetimeFigureOut">
              <a:rPr lang="en-US" smtClean="0"/>
              <a:pPr/>
              <a:t>10/25/2013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ED4CC-5B1C-4E72-A624-769C4F107E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F3A31-B47B-452F-8496-EC6932213560}" type="datetimeFigureOut">
              <a:rPr lang="en-US" smtClean="0"/>
              <a:pPr/>
              <a:t>10/25/2013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ED4CC-5B1C-4E72-A624-769C4F107E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F3A31-B47B-452F-8496-EC6932213560}" type="datetimeFigureOut">
              <a:rPr lang="en-US" smtClean="0"/>
              <a:pPr/>
              <a:t>10/25/2013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ED4CC-5B1C-4E72-A624-769C4F107EB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81000"/>
            <a:ext cx="6019800" cy="1470025"/>
          </a:xfr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শুভ কামনা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thumbnail.asp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286000"/>
            <a:ext cx="5715000" cy="42862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76400"/>
            <a:ext cx="4038600" cy="3657600"/>
          </a:xfrm>
          <a:scene3d>
            <a:camera prst="perspectiveRight"/>
            <a:lightRig rig="threePt" dir="t"/>
          </a:scene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buNone/>
            </a:pP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প্রণয় কৃষ্ণ সরকার</a:t>
            </a:r>
          </a:p>
          <a:p>
            <a:pPr algn="ctr">
              <a:buNone/>
            </a:pP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 algn="ctr">
              <a:buNone/>
            </a:pP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ঢাকা কলেজিয়েট স্কুল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4038600" cy="3581400"/>
          </a:xfrm>
          <a:scene3d>
            <a:camera prst="perspectiveLeft"/>
            <a:lightRig rig="threePt" dir="t"/>
          </a:scene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গণিত</a:t>
            </a:r>
          </a:p>
          <a:p>
            <a:pPr>
              <a:buNone/>
            </a:pP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         : পরিমিতি</a:t>
            </a:r>
          </a:p>
          <a:p>
            <a:pPr>
              <a:buNone/>
            </a:pP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১০ম</a:t>
            </a:r>
            <a:endParaRPr lang="en-US" sz="4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শিক্ষার্থী    :  ৪০ জন</a:t>
            </a:r>
          </a:p>
          <a:p>
            <a:pPr>
              <a:buNone/>
            </a:pP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৪০ মিনিট</a:t>
            </a:r>
          </a:p>
          <a:p>
            <a:pPr algn="ctr">
              <a:buNone/>
            </a:pP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838200" y="320040"/>
            <a:ext cx="7162800" cy="6006148"/>
            <a:chOff x="838200" y="320040"/>
            <a:chExt cx="7162800" cy="6006148"/>
          </a:xfrm>
        </p:grpSpPr>
        <p:grpSp>
          <p:nvGrpSpPr>
            <p:cNvPr id="38" name="Group 37"/>
            <p:cNvGrpSpPr/>
            <p:nvPr/>
          </p:nvGrpSpPr>
          <p:grpSpPr>
            <a:xfrm>
              <a:off x="4418806" y="1600200"/>
              <a:ext cx="306388" cy="3962400"/>
              <a:chOff x="4418806" y="1600200"/>
              <a:chExt cx="306388" cy="3962400"/>
            </a:xfrm>
          </p:grpSpPr>
          <p:cxnSp>
            <p:nvCxnSpPr>
              <p:cNvPr id="6" name="Straight Connector 5"/>
              <p:cNvCxnSpPr/>
              <p:nvPr/>
            </p:nvCxnSpPr>
            <p:spPr>
              <a:xfrm rot="5400000">
                <a:off x="2591594" y="3580606"/>
                <a:ext cx="39624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 rot="5400000">
                <a:off x="3581400" y="3581400"/>
                <a:ext cx="22860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 rot="5400000">
                <a:off x="3276600" y="3581400"/>
                <a:ext cx="22860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15"/>
            <p:cNvGrpSpPr/>
            <p:nvPr/>
          </p:nvGrpSpPr>
          <p:grpSpPr>
            <a:xfrm>
              <a:off x="838200" y="320040"/>
              <a:ext cx="1752600" cy="1051560"/>
              <a:chOff x="838200" y="320040"/>
              <a:chExt cx="1752600" cy="1051560"/>
            </a:xfrm>
          </p:grpSpPr>
          <p:cxnSp>
            <p:nvCxnSpPr>
              <p:cNvPr id="9" name="Straight Connector 8"/>
              <p:cNvCxnSpPr/>
              <p:nvPr/>
            </p:nvCxnSpPr>
            <p:spPr>
              <a:xfrm flipV="1">
                <a:off x="838200" y="320040"/>
                <a:ext cx="1752600" cy="105156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flipV="1">
                <a:off x="1371600" y="609600"/>
                <a:ext cx="1143000" cy="685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flipV="1">
                <a:off x="1905000" y="914400"/>
                <a:ext cx="533400" cy="304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/>
            <p:cNvGrpSpPr/>
            <p:nvPr/>
          </p:nvGrpSpPr>
          <p:grpSpPr>
            <a:xfrm>
              <a:off x="6248400" y="472440"/>
              <a:ext cx="1752600" cy="1051560"/>
              <a:chOff x="838200" y="320040"/>
              <a:chExt cx="1752600" cy="1051560"/>
            </a:xfrm>
          </p:grpSpPr>
          <p:cxnSp>
            <p:nvCxnSpPr>
              <p:cNvPr id="19" name="Straight Connector 18"/>
              <p:cNvCxnSpPr/>
              <p:nvPr/>
            </p:nvCxnSpPr>
            <p:spPr>
              <a:xfrm flipV="1">
                <a:off x="838200" y="320040"/>
                <a:ext cx="1752600" cy="105156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flipV="1">
                <a:off x="1371600" y="609600"/>
                <a:ext cx="1143000" cy="685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flipV="1">
                <a:off x="1905000" y="914400"/>
                <a:ext cx="533400" cy="304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oup 32"/>
            <p:cNvGrpSpPr/>
            <p:nvPr/>
          </p:nvGrpSpPr>
          <p:grpSpPr>
            <a:xfrm>
              <a:off x="1371600" y="5715000"/>
              <a:ext cx="1219200" cy="458788"/>
              <a:chOff x="1371600" y="5715000"/>
              <a:chExt cx="1219200" cy="458788"/>
            </a:xfrm>
          </p:grpSpPr>
          <p:cxnSp>
            <p:nvCxnSpPr>
              <p:cNvPr id="23" name="Straight Connector 22"/>
              <p:cNvCxnSpPr/>
              <p:nvPr/>
            </p:nvCxnSpPr>
            <p:spPr>
              <a:xfrm>
                <a:off x="1371600" y="5715000"/>
                <a:ext cx="12192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>
                <a:off x="1676400" y="5942012"/>
                <a:ext cx="6096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rot="10800000">
                <a:off x="1830388" y="6172200"/>
                <a:ext cx="379412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33"/>
            <p:cNvGrpSpPr/>
            <p:nvPr/>
          </p:nvGrpSpPr>
          <p:grpSpPr>
            <a:xfrm>
              <a:off x="6324600" y="5867400"/>
              <a:ext cx="1219200" cy="458788"/>
              <a:chOff x="1371600" y="5715000"/>
              <a:chExt cx="1219200" cy="458788"/>
            </a:xfrm>
          </p:grpSpPr>
          <p:cxnSp>
            <p:nvCxnSpPr>
              <p:cNvPr id="35" name="Straight Connector 34"/>
              <p:cNvCxnSpPr/>
              <p:nvPr/>
            </p:nvCxnSpPr>
            <p:spPr>
              <a:xfrm>
                <a:off x="1371600" y="5715000"/>
                <a:ext cx="12192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1676400" y="5942012"/>
                <a:ext cx="6096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 rot="10800000">
                <a:off x="1830388" y="6172200"/>
                <a:ext cx="379412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74638"/>
            <a:ext cx="6400800" cy="1143000"/>
          </a:xfr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নিচের ছবিগুলো ভাল করে দেখ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Content Placeholder 7" descr="p6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434012" y="1566069"/>
            <a:ext cx="3252980" cy="3767931"/>
          </a:xfrm>
        </p:spPr>
      </p:pic>
      <p:pic>
        <p:nvPicPr>
          <p:cNvPr id="7" name="Content Placeholder 6" descr="p4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066800" y="1543050"/>
            <a:ext cx="3867150" cy="3867150"/>
          </a:xfrm>
        </p:spPr>
      </p:pic>
      <p:sp>
        <p:nvSpPr>
          <p:cNvPr id="6" name="TextBox 5"/>
          <p:cNvSpPr txBox="1"/>
          <p:nvPr/>
        </p:nvSpPr>
        <p:spPr>
          <a:xfrm>
            <a:off x="6248400" y="5791200"/>
            <a:ext cx="1447800" cy="52322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পার্টি মোম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33600" y="5867400"/>
            <a:ext cx="1295400" cy="52322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ফুলদানি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p7.jpe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52400" y="1143000"/>
            <a:ext cx="2590800" cy="3886200"/>
          </a:xfrm>
        </p:spPr>
      </p:pic>
      <p:pic>
        <p:nvPicPr>
          <p:cNvPr id="7" name="Content Placeholder 6" descr="p9.jpe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3048000" y="1032669"/>
            <a:ext cx="4072731" cy="4072731"/>
          </a:xfrm>
        </p:spPr>
      </p:pic>
      <p:sp>
        <p:nvSpPr>
          <p:cNvPr id="8" name="TextBox 7"/>
          <p:cNvSpPr txBox="1"/>
          <p:nvPr/>
        </p:nvSpPr>
        <p:spPr>
          <a:xfrm>
            <a:off x="1066800" y="5181600"/>
            <a:ext cx="914400" cy="58477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মগ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52800" y="5181600"/>
            <a:ext cx="1752600" cy="52322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পানির বোতল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p3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0" y="1066800"/>
            <a:ext cx="4114800" cy="3962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248400" y="5105400"/>
            <a:ext cx="2057400" cy="52322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গ্যাস সিলিন্ডার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4451350" y="3308350"/>
          <a:ext cx="241300" cy="241300"/>
        </p:xfrm>
        <a:graphic>
          <a:graphicData uri="http://schemas.openxmlformats.org/presentationml/2006/ole">
            <p:oleObj spid="_x0000_s1026" name="Equation" r:id="rId6" imgW="241200" imgH="241200" progId="Equation.3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828800" y="304800"/>
            <a:ext cx="4495800" cy="83099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আরও কিছু ছবি দেখ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51424" y="228600"/>
            <a:ext cx="3873176" cy="1107996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6600" dirty="0"/>
          </a:p>
        </p:txBody>
      </p:sp>
      <p:grpSp>
        <p:nvGrpSpPr>
          <p:cNvPr id="6" name="Group 5"/>
          <p:cNvGrpSpPr/>
          <p:nvPr/>
        </p:nvGrpSpPr>
        <p:grpSpPr>
          <a:xfrm>
            <a:off x="2209800" y="1600200"/>
            <a:ext cx="4572000" cy="4876800"/>
            <a:chOff x="2209800" y="1600200"/>
            <a:chExt cx="4572000" cy="4876800"/>
          </a:xfrm>
        </p:grpSpPr>
        <p:sp>
          <p:nvSpPr>
            <p:cNvPr id="4" name="Can 3"/>
            <p:cNvSpPr/>
            <p:nvPr/>
          </p:nvSpPr>
          <p:spPr>
            <a:xfrm>
              <a:off x="2209800" y="1600200"/>
              <a:ext cx="4572000" cy="4876800"/>
            </a:xfrm>
            <a:prstGeom prst="can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16600" dirty="0" smtClean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বেলন</a:t>
              </a:r>
              <a:endParaRPr lang="en-US" sz="166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124200" y="1916668"/>
              <a:ext cx="25146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সিলিন্ডার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8800" dirty="0" smtClean="0">
                <a:latin typeface="NikoshBAN" pitchFamily="2" charset="0"/>
                <a:cs typeface="NikoshBAN" pitchFamily="2" charset="0"/>
              </a:rPr>
            </a:br>
            <a:r>
              <a:rPr lang="bn-BD" sz="8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 পাঠ শেষে শিক্ষার্থীরা </a:t>
            </a:r>
            <a:r>
              <a:rPr lang="en-US" sz="8800" dirty="0" smtClean="0"/>
              <a:t/>
            </a:r>
            <a:br>
              <a:rPr lang="en-US" sz="8800" dirty="0" smtClean="0"/>
            </a:br>
            <a:r>
              <a:rPr lang="bn-BD" sz="9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6858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buFont typeface="Wingdings" pitchFamily="2" charset="2"/>
              <a:buChar char="q"/>
            </a:pPr>
            <a:r>
              <a:rPr lang="bn-BD" dirty="0" smtClean="0"/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বেলন কী তা বলতে পারবে ;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3810000"/>
            <a:ext cx="8229600" cy="7620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bn-B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বেলনের ব্যাসার্ধ</a:t>
            </a:r>
            <a:r>
              <a:rPr kumimoji="0" lang="bn-BD" sz="36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এবং উচ্চতা নির্ণয় করতে পারবে ;</a:t>
            </a:r>
            <a:r>
              <a:rPr kumimoji="0" lang="bn-BD" sz="32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3400" y="5562600"/>
            <a:ext cx="8229600" cy="6858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bn-B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বেলনের</a:t>
            </a:r>
            <a:r>
              <a:rPr kumimoji="0" lang="bn-BD" sz="36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সমগ্রতল </a:t>
            </a:r>
            <a:r>
              <a:rPr kumimoji="0" lang="bn-BD" sz="3600" b="0" i="0" u="none" strike="noStrike" kern="1200" cap="none" spc="0" normalizeH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এবং আয়তন পরিমাপ </a:t>
            </a:r>
            <a:r>
              <a:rPr kumimoji="0" lang="bn-BD" sz="36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করতে পারবে।</a:t>
            </a:r>
            <a:r>
              <a:rPr kumimoji="0" lang="bn-BD" sz="32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28600"/>
            <a:ext cx="6324600" cy="1143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bn-BD" sz="6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এসো একটি বেলন আঁকা শিখি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533400" y="2286000"/>
            <a:ext cx="13716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800894" y="3390900"/>
            <a:ext cx="22098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-570706" y="3390106"/>
            <a:ext cx="22098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3239294" y="3390106"/>
            <a:ext cx="22098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5752306" y="3390106"/>
            <a:ext cx="22098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lowchart: Connector 12"/>
          <p:cNvSpPr/>
          <p:nvPr/>
        </p:nvSpPr>
        <p:spPr>
          <a:xfrm>
            <a:off x="4343400" y="1752600"/>
            <a:ext cx="2514600" cy="914400"/>
          </a:xfrm>
          <a:prstGeom prst="flowChartConnector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Flowchart: Connector 13"/>
          <p:cNvSpPr/>
          <p:nvPr/>
        </p:nvSpPr>
        <p:spPr>
          <a:xfrm>
            <a:off x="4343400" y="4114800"/>
            <a:ext cx="2514600" cy="914400"/>
          </a:xfrm>
          <a:prstGeom prst="flowChartConnector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rot="5400000">
            <a:off x="4533106" y="3390106"/>
            <a:ext cx="22098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638800" y="2286000"/>
            <a:ext cx="12192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638800" y="4495800"/>
            <a:ext cx="12192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33400" y="4495800"/>
            <a:ext cx="13716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1905000" y="2667000"/>
            <a:ext cx="1219200" cy="461665"/>
            <a:chOff x="1905000" y="2667000"/>
            <a:chExt cx="1219200" cy="461665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1905000" y="2895600"/>
              <a:ext cx="533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2438400" y="2667000"/>
              <a:ext cx="685800" cy="461665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দৈর্ঘ্য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142206" y="4491335"/>
            <a:ext cx="1829594" cy="461665"/>
            <a:chOff x="1142206" y="4491335"/>
            <a:chExt cx="1829594" cy="461665"/>
          </a:xfrm>
        </p:grpSpPr>
        <p:grpSp>
          <p:nvGrpSpPr>
            <p:cNvPr id="28" name="Group 27"/>
            <p:cNvGrpSpPr/>
            <p:nvPr/>
          </p:nvGrpSpPr>
          <p:grpSpPr>
            <a:xfrm>
              <a:off x="1142206" y="4496594"/>
              <a:ext cx="1143794" cy="381794"/>
              <a:chOff x="1142206" y="4496594"/>
              <a:chExt cx="1143794" cy="381794"/>
            </a:xfrm>
          </p:grpSpPr>
          <p:cxnSp>
            <p:nvCxnSpPr>
              <p:cNvPr id="22" name="Straight Connector 21"/>
              <p:cNvCxnSpPr/>
              <p:nvPr/>
            </p:nvCxnSpPr>
            <p:spPr>
              <a:xfrm>
                <a:off x="1143000" y="4876800"/>
                <a:ext cx="1143000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rot="5400000" flipH="1" flipV="1">
                <a:off x="952500" y="4686300"/>
                <a:ext cx="381000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26"/>
            <p:cNvSpPr txBox="1"/>
            <p:nvPr/>
          </p:nvSpPr>
          <p:spPr>
            <a:xfrm>
              <a:off x="2286000" y="4491335"/>
              <a:ext cx="685800" cy="461665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প্রস্থ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858000" y="2895600"/>
            <a:ext cx="1295400" cy="461665"/>
            <a:chOff x="6858000" y="2895600"/>
            <a:chExt cx="1295400" cy="461665"/>
          </a:xfrm>
        </p:grpSpPr>
        <p:sp>
          <p:nvSpPr>
            <p:cNvPr id="25" name="TextBox 24"/>
            <p:cNvSpPr txBox="1"/>
            <p:nvPr/>
          </p:nvSpPr>
          <p:spPr>
            <a:xfrm>
              <a:off x="7391400" y="2895600"/>
              <a:ext cx="762000" cy="461665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উচ্চতা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6858000" y="3124200"/>
              <a:ext cx="533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6171406" y="4495800"/>
            <a:ext cx="2286794" cy="685800"/>
            <a:chOff x="6171406" y="4495800"/>
            <a:chExt cx="2286794" cy="685800"/>
          </a:xfrm>
        </p:grpSpPr>
        <p:sp>
          <p:nvSpPr>
            <p:cNvPr id="30" name="TextBox 29"/>
            <p:cNvSpPr txBox="1"/>
            <p:nvPr/>
          </p:nvSpPr>
          <p:spPr>
            <a:xfrm>
              <a:off x="7010400" y="4719935"/>
              <a:ext cx="1447800" cy="461665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ভূমির ব্যাসার্ধ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6171406" y="4495800"/>
              <a:ext cx="838994" cy="534988"/>
              <a:chOff x="6171406" y="4495800"/>
              <a:chExt cx="838994" cy="534988"/>
            </a:xfrm>
          </p:grpSpPr>
          <p:cxnSp>
            <p:nvCxnSpPr>
              <p:cNvPr id="32" name="Straight Connector 31"/>
              <p:cNvCxnSpPr/>
              <p:nvPr/>
            </p:nvCxnSpPr>
            <p:spPr>
              <a:xfrm rot="5400000">
                <a:off x="5905500" y="4761706"/>
                <a:ext cx="533400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6172200" y="5029200"/>
                <a:ext cx="838200" cy="1588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0" name="TextBox 39"/>
          <p:cNvSpPr txBox="1"/>
          <p:nvPr/>
        </p:nvSpPr>
        <p:spPr>
          <a:xfrm>
            <a:off x="762000" y="5486400"/>
            <a:ext cx="7620000" cy="120032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আয়তক্ষেত্রের যে কোন বাহুকে অক্ষ ধরে আবর্তনের ফলে উৎপন্ন ঘনবস্তুই বেলন বা সিলিন্ডার।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4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6200"/>
            <a:ext cx="5334000" cy="792162"/>
          </a:xfrm>
          <a:effectLst>
            <a:outerShdw blurRad="40000" dist="23000" dir="5400000" rotWithShape="0">
              <a:srgbClr val="000000">
                <a:alpha val="35000"/>
              </a:srgbClr>
            </a:outerShdw>
            <a:softEdge rad="12700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বেলন সংক্রান্ত সূত্রাবলী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0" y="1447799"/>
            <a:ext cx="5715000" cy="1066801"/>
          </a:xfrm>
          <a:ln w="381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বেলনের ভূমির ব্যাসার্ধ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r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একক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এবং উচ্চতা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h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একক  হলে</a:t>
            </a:r>
          </a:p>
          <a:p>
            <a:pPr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276600" y="3124200"/>
            <a:ext cx="5791200" cy="685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kumimoji="0" lang="bn-B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বক্রপৃষ্ঠের ক্ষেত্রফল =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el-G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π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rh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bn-B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বর্গএকক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276600" y="4343400"/>
            <a:ext cx="5791200" cy="762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n-B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সমগ্রপৃষ্ঠের ক্ষেত্রফল =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</a:t>
            </a:r>
            <a:r>
              <a:rPr kumimoji="0" lang="el-G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π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r(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h+r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) </a:t>
            </a:r>
            <a:r>
              <a:rPr kumimoji="0" lang="bn-B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বর্গএকক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276600" y="5562599"/>
            <a:ext cx="5791200" cy="76200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n-B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আয়তন = </a:t>
            </a:r>
            <a:r>
              <a:rPr kumimoji="0" lang="el-G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π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r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²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 </a:t>
            </a:r>
            <a:r>
              <a:rPr kumimoji="0" lang="bn-B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ঘনএকক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pic>
        <p:nvPicPr>
          <p:cNvPr id="9" name="Picture 8" descr="p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447800"/>
            <a:ext cx="2870200" cy="54102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324600"/>
            <a:ext cx="3048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7239000" y="1062335"/>
            <a:ext cx="1600200" cy="46166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বৃত্তাকার তল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15200" y="20574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পৃষ্ঠতল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39000" y="4110335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আয়তন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62800" y="571053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বৃত্তাকার তল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 descr="p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3993"/>
            <a:ext cx="6349207" cy="6349207"/>
          </a:xfrm>
          <a:prstGeom prst="rect">
            <a:avLst/>
          </a:prstGeom>
        </p:spPr>
      </p:pic>
      <p:cxnSp>
        <p:nvCxnSpPr>
          <p:cNvPr id="21" name="Straight Connector 20"/>
          <p:cNvCxnSpPr/>
          <p:nvPr/>
        </p:nvCxnSpPr>
        <p:spPr>
          <a:xfrm flipV="1">
            <a:off x="2514600" y="2209800"/>
            <a:ext cx="44958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267200" y="4343400"/>
            <a:ext cx="2743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114800" y="5943600"/>
            <a:ext cx="2971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343400" y="1219200"/>
            <a:ext cx="2667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1120775"/>
            <a:ext cx="5715000" cy="860425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বেলন সংক্রান্ত গাণিতিক সমস্যা - ১</a:t>
            </a:r>
            <a:endParaRPr lang="en-US" sz="4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2209800"/>
            <a:ext cx="7543800" cy="12192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bn-BD" sz="3600" dirty="0" smtClean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১০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সে.মি. উচ্চতা বিশিষ্ট একটি বেলনের ভূমির ব্যাসার্ধ </a:t>
            </a:r>
            <a:r>
              <a:rPr lang="bn-BD" sz="3600" dirty="0" smtClean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৪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সে.মি.।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76600" y="67270"/>
            <a:ext cx="2885726" cy="92333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দলগত কাজ 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85800" y="3657600"/>
            <a:ext cx="7696200" cy="1295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দল : ১, ৩, ৫, ৭ </a:t>
            </a:r>
          </a:p>
          <a:p>
            <a:pPr>
              <a:spcBef>
                <a:spcPct val="20000"/>
              </a:spcBef>
              <a:defRPr/>
            </a:pP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 সম্পূর্ণপৃষ্ঠের ক্ষেত্রফল এবং আয়তন নির্ণয় কর ।</a:t>
            </a:r>
            <a:endParaRPr lang="en-US" sz="3600" dirty="0" smtClean="0">
              <a:solidFill>
                <a:schemeClr val="tx1"/>
              </a:solidFill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685800" y="5181600"/>
            <a:ext cx="7620000" cy="1295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দল : ২, ৪, ৬, ৮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এর বক্রপৃষ্ঠের</a:t>
            </a:r>
            <a:r>
              <a:rPr kumimoji="0" lang="bn-BD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ক্ষেত্রফল </a:t>
            </a:r>
            <a:r>
              <a:rPr kumimoji="0" lang="bn-BD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এবং ঘনফল</a:t>
            </a: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নির্ণয় কর ।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501775"/>
            <a:ext cx="7543800" cy="1470025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6000" dirty="0" smtClean="0">
                <a:latin typeface="NikoshBAN" pitchFamily="2" charset="0"/>
                <a:cs typeface="NikoshBAN" pitchFamily="2" charset="0"/>
              </a:rPr>
            </a:b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বেলন সংক্রান্ত গাণিতিক সমস্যা - ২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505200"/>
            <a:ext cx="7620000" cy="2590800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bn-BD" sz="3600" dirty="0" smtClean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একটি কুয়ার গভীরতা ১৪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মিটার এবং ব্যাস ২৬মিটার।  প্রতি ঘনমিটার ৫ টাকা হিসেবে ঐ কুয়ার মাটি খনন করতে কত টাকা খরচ লাগবে ?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76600" y="388203"/>
            <a:ext cx="2263761" cy="83099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8077200" cy="8382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bn-BD" sz="73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মূল্যায়ন : প্রশ্নোত্তরের মাধ্যমে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905000"/>
            <a:ext cx="8534400" cy="403860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l"/>
            <a:endParaRPr lang="bn-BD" sz="17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বেলনের দুইপ্রান্ত কী হবে ? </a:t>
            </a:r>
          </a:p>
          <a:p>
            <a:pPr algn="l"/>
            <a:endParaRPr lang="bn-BD" sz="1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আয়তক্ষেত্রের অক্ষের সমান্তরাল ঘূর্ণায়মান বাহুটিকে কী বলে ?</a:t>
            </a:r>
          </a:p>
          <a:p>
            <a:pPr algn="l"/>
            <a:endParaRPr lang="en-US" sz="2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 বেলনের ভূমির ক্ষেত্রফল নির্ণয়ের সূত্রটি বল।</a:t>
            </a:r>
          </a:p>
          <a:p>
            <a:pPr algn="l"/>
            <a:endParaRPr lang="bn-BD" sz="17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৪। বেলন বলতে কী সমবৃত্তভূমিক বেলনকেই বোঝায় – </a:t>
            </a:r>
            <a:r>
              <a:rPr lang="bn-BD" sz="360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ব্যাখ্যা </a:t>
            </a:r>
          </a:p>
          <a:p>
            <a:pPr algn="l"/>
            <a:r>
              <a:rPr lang="bn-BD" sz="360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19400" y="457200"/>
            <a:ext cx="3352800" cy="1241425"/>
          </a:xfr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362200"/>
            <a:ext cx="8229600" cy="25368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ea typeface="+mj-ea"/>
                <a:cs typeface="NikoshBAN" pitchFamily="2" charset="0"/>
              </a:rPr>
              <a:t>একটি বেলনের বক্রতলের ক্ষেত্রফল ১০০ বর্গসে.মি. এবং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n-BD" sz="1200" dirty="0" smtClean="0">
              <a:solidFill>
                <a:schemeClr val="tx1"/>
              </a:solidFill>
              <a:latin typeface="NikoshBAN" pitchFamily="2" charset="0"/>
              <a:ea typeface="+mj-ea"/>
              <a:cs typeface="NikoshBAN" pitchFamily="2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ea typeface="+mj-ea"/>
                <a:cs typeface="NikoshBAN" pitchFamily="2" charset="0"/>
              </a:rPr>
              <a:t>আয়তন ১৫০ ঘনসে.মি.। বেলনের ভূমির ব্যাসার্ধ এবং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n-BD" sz="1200" dirty="0" smtClean="0">
              <a:solidFill>
                <a:schemeClr val="tx1"/>
              </a:solidFill>
              <a:latin typeface="NikoshBAN" pitchFamily="2" charset="0"/>
              <a:ea typeface="+mj-ea"/>
              <a:cs typeface="NikoshBAN" pitchFamily="2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ea typeface="+mj-ea"/>
                <a:cs typeface="NikoshBAN" pitchFamily="2" charset="0"/>
              </a:rPr>
              <a:t>উচ্চতা নির্ণয় করে নিয়ে আসবে।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1200" y="533400"/>
            <a:ext cx="5029200" cy="5943600"/>
          </a:xfrm>
          <a:scene3d>
            <a:camera prst="perspectiveAbove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উপস্থিত</a:t>
            </a:r>
            <a:br>
              <a:rPr lang="bn-BD" sz="11500" dirty="0" smtClean="0">
                <a:latin typeface="NikoshBAN" pitchFamily="2" charset="0"/>
                <a:cs typeface="NikoshBAN" pitchFamily="2" charset="0"/>
              </a:rPr>
            </a:br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সকলকে ধন্যবাদ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640</TotalTime>
  <Words>309</Words>
  <Application>Microsoft Office PowerPoint</Application>
  <PresentationFormat>On-screen Show (4:3)</PresentationFormat>
  <Paragraphs>76</Paragraphs>
  <Slides>14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Equation</vt:lpstr>
      <vt:lpstr>শুভ কামনা</vt:lpstr>
      <vt:lpstr>Slide 2</vt:lpstr>
      <vt:lpstr>নিচের ছবিগুলো ভাল করে দেখ</vt:lpstr>
      <vt:lpstr>Slide 4</vt:lpstr>
      <vt:lpstr>Slide 5</vt:lpstr>
      <vt:lpstr> এ পাঠ শেষে শিক্ষার্থীরা   </vt:lpstr>
      <vt:lpstr>এসো একটি বেলন আঁকা শিখি  </vt:lpstr>
      <vt:lpstr>বেলন সংক্রান্ত সূত্রাবলী</vt:lpstr>
      <vt:lpstr>Slide 9</vt:lpstr>
      <vt:lpstr>বেলন সংক্রান্ত গাণিতিক সমস্যা - ১</vt:lpstr>
      <vt:lpstr> বেলন সংক্রান্ত গাণিতিক সমস্যা - ২ </vt:lpstr>
      <vt:lpstr>মূল্যায়ন : প্রশ্নোত্তরের মাধ্যমে </vt:lpstr>
      <vt:lpstr>বাড়ির কাজ</vt:lpstr>
      <vt:lpstr>উপস্থিত সকলকে ধন্যবাদ</vt:lpstr>
    </vt:vector>
  </TitlesOfParts>
  <Company>NAEM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শুভ কামনা</dc:title>
  <dc:creator>Labpc23</dc:creator>
  <cp:lastModifiedBy>Apu</cp:lastModifiedBy>
  <cp:revision>267</cp:revision>
  <dcterms:created xsi:type="dcterms:W3CDTF">2012-12-04T21:04:01Z</dcterms:created>
  <dcterms:modified xsi:type="dcterms:W3CDTF">2013-10-25T14:48:35Z</dcterms:modified>
</cp:coreProperties>
</file>