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56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3A6DD-D3B3-458F-966E-0F8F83D19AE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F4545-D3A1-465D-A6F8-03DD69EA6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62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8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0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4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4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30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6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26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0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79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4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56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D1A0-CB0B-4335-9FEE-DCD2F55CFA8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1E7FA-80C2-4AB0-B2C4-5DD4A8EC5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7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6934200" cy="253365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স্বাগতম</a:t>
            </a:r>
            <a:endParaRPr lang="en-US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553200" cy="2667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19400"/>
            <a:ext cx="777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9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460090"/>
            <a:ext cx="533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                 </a:t>
            </a:r>
            <a:r>
              <a:rPr lang="bn-BD" sz="2400" dirty="0" smtClean="0">
                <a:solidFill>
                  <a:srgbClr val="00B0F0"/>
                </a:solidFill>
              </a:rPr>
              <a:t>শিক্ষক পিরিচিতি </a:t>
            </a:r>
          </a:p>
          <a:p>
            <a:r>
              <a:rPr lang="bn-BD" sz="2400" dirty="0" smtClean="0">
                <a:solidFill>
                  <a:srgbClr val="00B0F0"/>
                </a:solidFill>
              </a:rPr>
              <a:t>মোঃ আতাউর রহমান (বি,এসসি,বি,এড) </a:t>
            </a:r>
          </a:p>
          <a:p>
            <a:r>
              <a:rPr lang="bn-BD" sz="2400" dirty="0" smtClean="0">
                <a:solidFill>
                  <a:srgbClr val="00B0F0"/>
                </a:solidFill>
              </a:rPr>
              <a:t>সহকারী শিক্ষক, নিয়ামাতপুর ইসলামিয়া আলিম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bn-BD" sz="2400" dirty="0" smtClean="0">
                <a:solidFill>
                  <a:srgbClr val="00B0F0"/>
                </a:solidFill>
              </a:rPr>
              <a:t>মাদ্রাসা,নিয়ামাতপুর,  নাওগাঁ</a:t>
            </a:r>
          </a:p>
          <a:p>
            <a:r>
              <a:rPr lang="bn-BD" sz="2400" dirty="0" smtClean="0">
                <a:solidFill>
                  <a:srgbClr val="00B0F0"/>
                </a:solidFill>
              </a:rPr>
              <a:t>মোবাইল নং ০১৭২৯৪৪৩১৯৫ 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E-mail-ataurrahmanramquar@gmail.com</a:t>
            </a:r>
            <a:r>
              <a:rPr lang="bn-BD" sz="2400" dirty="0" smtClean="0">
                <a:solidFill>
                  <a:srgbClr val="00B0F0"/>
                </a:solidFill>
              </a:rPr>
              <a:t> </a:t>
            </a:r>
            <a:endParaRPr lang="en-US" sz="2400" dirty="0">
              <a:solidFill>
                <a:srgbClr val="00B0F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62600" y="1219200"/>
            <a:ext cx="0" cy="3657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05055" y="1275424"/>
            <a:ext cx="327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     </a:t>
            </a:r>
            <a:r>
              <a:rPr lang="bn-BD" sz="2400" dirty="0" smtClean="0">
                <a:solidFill>
                  <a:srgbClr val="FF0000"/>
                </a:solidFill>
              </a:rPr>
              <a:t>পাঠ পরিচিতি</a:t>
            </a:r>
          </a:p>
          <a:p>
            <a:endParaRPr lang="bn-BD" sz="2400" dirty="0" smtClean="0"/>
          </a:p>
          <a:p>
            <a:r>
              <a:rPr lang="bn-BD" sz="2400" dirty="0" smtClean="0">
                <a:solidFill>
                  <a:schemeClr val="accent3">
                    <a:lumMod val="50000"/>
                  </a:schemeClr>
                </a:solidFill>
              </a:rPr>
              <a:t>বিষয়ঃ সামাজিক বিজ্ঞান</a:t>
            </a:r>
          </a:p>
          <a:p>
            <a:r>
              <a:rPr lang="bn-BD" sz="2400" dirty="0" smtClean="0">
                <a:solidFill>
                  <a:schemeClr val="accent3">
                    <a:lumMod val="50000"/>
                  </a:schemeClr>
                </a:solidFill>
              </a:rPr>
              <a:t>    শ্রেণীঃ নবম</a:t>
            </a:r>
          </a:p>
          <a:p>
            <a:r>
              <a:rPr lang="bn-BD" sz="2400" dirty="0" smtClean="0">
                <a:solidFill>
                  <a:schemeClr val="accent3">
                    <a:lumMod val="50000"/>
                  </a:schemeClr>
                </a:solidFill>
              </a:rPr>
              <a:t>   অধ্যায়ঃ তৃতীয়</a:t>
            </a:r>
          </a:p>
          <a:p>
            <a:r>
              <a:rPr lang="bn-BD" sz="2400" dirty="0" smtClean="0">
                <a:solidFill>
                  <a:schemeClr val="accent3">
                    <a:lumMod val="50000"/>
                  </a:schemeClr>
                </a:solidFill>
              </a:rPr>
              <a:t>  সময়ঃ ৪৫ মিনিট </a:t>
            </a:r>
          </a:p>
          <a:p>
            <a:r>
              <a:rPr lang="bn-BD" sz="2400" dirty="0" smtClean="0">
                <a:solidFill>
                  <a:schemeClr val="accent3">
                    <a:lumMod val="50000"/>
                  </a:schemeClr>
                </a:solidFill>
              </a:rPr>
              <a:t> তাং ০৮৷ ০৯৷১৩ ইং  </a:t>
            </a:r>
          </a:p>
        </p:txBody>
      </p:sp>
    </p:spTree>
    <p:extLst>
      <p:ext uri="{BB962C8B-B14F-4D97-AF65-F5344CB8AC3E}">
        <p14:creationId xmlns:p14="http://schemas.microsoft.com/office/powerpoint/2010/main" val="296008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4" y="4420530"/>
            <a:ext cx="3657600" cy="20944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00200"/>
            <a:ext cx="4096400" cy="2293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363" y="4315453"/>
            <a:ext cx="3874727" cy="21994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34" y="1413641"/>
            <a:ext cx="3505200" cy="24457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4803" y="3801596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        </a:t>
            </a:r>
            <a:r>
              <a:rPr lang="bn-BD" sz="2400" dirty="0" smtClean="0">
                <a:solidFill>
                  <a:srgbClr val="00B050"/>
                </a:solidFill>
              </a:rPr>
              <a:t>সূর্য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8311" y="6229686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      </a:t>
            </a:r>
            <a:r>
              <a:rPr lang="bn-BD" sz="2400" dirty="0" smtClean="0">
                <a:solidFill>
                  <a:srgbClr val="0070C0"/>
                </a:solidFill>
              </a:rPr>
              <a:t>চন্দ্র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3048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আজকার পাঠঃ </a:t>
            </a:r>
            <a:r>
              <a:rPr lang="bn-BD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সৌরজগত</a:t>
            </a:r>
            <a:r>
              <a:rPr lang="en-US" sz="4000" dirty="0" smtClean="0">
                <a:solidFill>
                  <a:srgbClr val="7030A0"/>
                </a:solidFill>
              </a:rPr>
              <a:t> 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5934" y="6534843"/>
            <a:ext cx="251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নক্ষত্র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6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4454" y="1981200"/>
            <a:ext cx="798714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         </a:t>
            </a:r>
            <a:r>
              <a:rPr lang="bn-BD" sz="4400" dirty="0" smtClean="0">
                <a:solidFill>
                  <a:srgbClr val="FF0000"/>
                </a:solidFill>
              </a:rPr>
              <a:t>শিখন ফলঃ    </a:t>
            </a:r>
          </a:p>
          <a:p>
            <a:r>
              <a:rPr lang="bn-BD" sz="4400" dirty="0" smtClean="0"/>
              <a:t> ১ ৷ </a:t>
            </a:r>
            <a:r>
              <a:rPr lang="bn-BD" sz="4400" dirty="0" smtClean="0">
                <a:solidFill>
                  <a:srgbClr val="7030A0"/>
                </a:solidFill>
              </a:rPr>
              <a:t>সৌর জগৎ কি তা বলতে   পারবে  ৷</a:t>
            </a:r>
          </a:p>
          <a:p>
            <a:r>
              <a:rPr lang="bn-BD" sz="4400" dirty="0" smtClean="0"/>
              <a:t>২ ৷ </a:t>
            </a:r>
            <a:r>
              <a:rPr lang="bn-BD" sz="4400" dirty="0" smtClean="0">
                <a:solidFill>
                  <a:srgbClr val="00B050"/>
                </a:solidFill>
              </a:rPr>
              <a:t>সৌরজগৎ এ কত গুলি গ্রঽ ও উপগ্রঽ তা লিখতে পারবে ৷  </a:t>
            </a:r>
          </a:p>
          <a:p>
            <a:r>
              <a:rPr lang="bn-BD" sz="4400" dirty="0" smtClean="0"/>
              <a:t>৩ </a:t>
            </a:r>
            <a:r>
              <a:rPr lang="bn-BD" sz="4400" dirty="0" smtClean="0">
                <a:solidFill>
                  <a:srgbClr val="002060"/>
                </a:solidFill>
              </a:rPr>
              <a:t>৷ পৃথিবীর পরিচয় সমপকে জ্ঞান অজন করতে পারবে৷ 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1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62400"/>
            <a:ext cx="8001000" cy="2409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76200"/>
            <a:ext cx="8534400" cy="3124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3528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</a:rPr>
              <a:t>সূর্যের চারিদিকে গ্রহ  গুলো ঘুরছে।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64770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F0"/>
                </a:solidFill>
              </a:rPr>
              <a:t>গ্রহ গুলো নিজ নিজ কক্ষ পথে ঘুছে।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0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685800"/>
            <a:ext cx="7086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৯টি গ্রহ-১</a:t>
            </a:r>
            <a:r>
              <a:rPr lang="bn-BD" sz="4400" dirty="0" smtClean="0"/>
              <a:t>। </a:t>
            </a:r>
            <a:r>
              <a:rPr lang="bn-BD" sz="4400" dirty="0" smtClean="0">
                <a:solidFill>
                  <a:srgbClr val="0070C0"/>
                </a:solidFill>
              </a:rPr>
              <a:t>বুধ</a:t>
            </a:r>
            <a:r>
              <a:rPr lang="bn-BD" sz="4400" dirty="0" smtClean="0"/>
              <a:t>, ২। </a:t>
            </a:r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শুক্র</a:t>
            </a:r>
            <a:r>
              <a:rPr lang="bn-BD" sz="4400" dirty="0" smtClean="0"/>
              <a:t> ৩।</a:t>
            </a:r>
            <a:r>
              <a:rPr lang="bn-BD" sz="4400" dirty="0" smtClean="0">
                <a:solidFill>
                  <a:schemeClr val="accent3"/>
                </a:solidFill>
              </a:rPr>
              <a:t>পৃথিবী</a:t>
            </a:r>
            <a:r>
              <a:rPr lang="bn-BD" sz="4400" dirty="0" smtClean="0"/>
              <a:t> ৪। </a:t>
            </a:r>
            <a:r>
              <a:rPr lang="bn-BD" sz="4400" dirty="0" smtClean="0">
                <a:solidFill>
                  <a:schemeClr val="accent3"/>
                </a:solidFill>
              </a:rPr>
              <a:t>মঙ্গল</a:t>
            </a:r>
            <a:r>
              <a:rPr lang="bn-BD" sz="4400" dirty="0" smtClean="0"/>
              <a:t>৫।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</a:rPr>
              <a:t>বৃহস্পতি</a:t>
            </a:r>
            <a:r>
              <a:rPr lang="bn-BD" sz="4400" dirty="0" smtClean="0"/>
              <a:t> ৬।</a:t>
            </a:r>
            <a:r>
              <a:rPr lang="bn-BD" sz="4400" dirty="0" smtClean="0">
                <a:solidFill>
                  <a:srgbClr val="FFFF00"/>
                </a:solidFill>
              </a:rPr>
              <a:t>শনি</a:t>
            </a:r>
            <a:r>
              <a:rPr lang="bn-BD" sz="4400" dirty="0" smtClean="0"/>
              <a:t> ৭।</a:t>
            </a:r>
            <a:r>
              <a:rPr lang="bn-BD" sz="4400" dirty="0" smtClean="0">
                <a:solidFill>
                  <a:schemeClr val="accent5"/>
                </a:solidFill>
              </a:rPr>
              <a:t>ইউরেনাস</a:t>
            </a:r>
          </a:p>
          <a:p>
            <a:r>
              <a:rPr lang="bn-BD" sz="4400" dirty="0" smtClean="0"/>
              <a:t>৮।</a:t>
            </a:r>
            <a:r>
              <a:rPr lang="bn-BD" sz="4400" dirty="0" smtClean="0">
                <a:solidFill>
                  <a:schemeClr val="accent5">
                    <a:lumMod val="50000"/>
                  </a:schemeClr>
                </a:solidFill>
              </a:rPr>
              <a:t>নেপচুন</a:t>
            </a:r>
            <a:r>
              <a:rPr lang="bn-BD" sz="4400" dirty="0" smtClean="0"/>
              <a:t> ও ৯।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</a:rPr>
              <a:t>প্লটো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51094"/>
            <a:ext cx="2857500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48" y="3578772"/>
            <a:ext cx="2857500" cy="1600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4345" y="5710535"/>
            <a:ext cx="256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solidFill>
                  <a:srgbClr val="00B050"/>
                </a:solidFill>
              </a:rPr>
              <a:t>পৃথিবীতে প্রাণীও উদ্ভিত বসবাস </a:t>
            </a:r>
            <a:r>
              <a:rPr lang="bn-BD" dirty="0" smtClean="0">
                <a:solidFill>
                  <a:srgbClr val="00B050"/>
                </a:solidFill>
              </a:rPr>
              <a:t>করে।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6172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70C0"/>
                </a:solidFill>
              </a:rPr>
              <a:t>পৃথিবীর সঙ্গে গ্রহও উপগ্রহ কিভাবে ঘুরে।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1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568036"/>
            <a:ext cx="8534400" cy="45243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১৷সূর্য ও তার গ্রহ,উপগ্রহ ও ধুমকেতু  নিয়ে সৌরজগৎ গঠিত  হয়েছে।</a:t>
            </a:r>
          </a:p>
          <a:p>
            <a:r>
              <a:rPr lang="bn-BD" sz="2400" dirty="0" smtClean="0"/>
              <a:t>২ ।সৌরজগতে ৯টি গ্রহ , ৪৯টি উপগ্রহ,  হাজার হাজার গ্রহানুপুঞ্জ লক্ষ</a:t>
            </a:r>
            <a:r>
              <a:rPr lang="en-US" sz="2400" dirty="0" smtClean="0"/>
              <a:t> </a:t>
            </a:r>
            <a:r>
              <a:rPr lang="bn-BD" sz="2400" dirty="0" smtClean="0"/>
              <a:t>লক্ষ, ধুমকেতু রয়েছে।</a:t>
            </a:r>
            <a:endParaRPr lang="en-US" sz="2400" dirty="0" smtClean="0"/>
          </a:p>
          <a:p>
            <a:r>
              <a:rPr lang="bn-BD" sz="2400" dirty="0" smtClean="0"/>
              <a:t>৩।পৃথিবী সূর্যের তৃতীয় নিকটতম গ্রহ।পৃথিবীর আয়তন ৫১,০১০০৪২২ বর্গ</a:t>
            </a:r>
          </a:p>
          <a:p>
            <a:r>
              <a:rPr lang="bn-BD" sz="2400" dirty="0" smtClean="0"/>
              <a:t>কিলোমিটার।সূর্য থেকে পৃথিবীর গড় দুরত্ত ১৫কোটি কিলোমিটার এর গড় তাপমাত্রা ১৩</a:t>
            </a:r>
            <a:r>
              <a:rPr lang="en-US" sz="2400" dirty="0" smtClean="0"/>
              <a:t>.</a:t>
            </a:r>
            <a:r>
              <a:rPr lang="bn-BD" sz="2400" dirty="0" smtClean="0"/>
              <a:t>৯০</a:t>
            </a:r>
            <a:r>
              <a:rPr lang="bn-BD" sz="2400" baseline="30000" dirty="0" smtClean="0"/>
              <a:t>০ </a:t>
            </a:r>
            <a:r>
              <a:rPr lang="bn-BD" sz="2400" dirty="0" smtClean="0"/>
              <a:t>সেঃ মিঃ।</a:t>
            </a:r>
            <a:r>
              <a:rPr lang="bn-BD" sz="3600" dirty="0" smtClean="0"/>
              <a:t> </a:t>
            </a:r>
            <a:endParaRPr lang="bn-BD" sz="3600" baseline="30000" dirty="0"/>
          </a:p>
          <a:p>
            <a:r>
              <a:rPr lang="bn-BD" sz="3600" baseline="30000" dirty="0" smtClean="0"/>
              <a:t>৪ । চন্দ্র পৃথিবীর একটি উপগ্রহ। পৃথিবী থেকে চন্দ্রের</a:t>
            </a:r>
            <a:r>
              <a:rPr lang="bn-BD" sz="3600" dirty="0" smtClean="0"/>
              <a:t> </a:t>
            </a:r>
          </a:p>
          <a:p>
            <a:r>
              <a:rPr lang="bn-BD" sz="2400" dirty="0" smtClean="0"/>
              <a:t>দুরত্ত ৩ ৮১৫০০ কিঃ মিঃ ।চন্দ্র ২৯ দিন ১২ঘন্টায় একবার পরিক্রমন করে </a:t>
            </a:r>
            <a:r>
              <a:rPr lang="bn-BD" dirty="0" smtClean="0"/>
              <a:t>।</a:t>
            </a:r>
            <a:r>
              <a:rPr lang="en-US" dirty="0" smtClean="0"/>
              <a:t> </a:t>
            </a:r>
            <a:endParaRPr lang="bn-BD" sz="1400" dirty="0" smtClean="0"/>
          </a:p>
        </p:txBody>
      </p:sp>
    </p:spTree>
    <p:extLst>
      <p:ext uri="{BB962C8B-B14F-4D97-AF65-F5344CB8AC3E}">
        <p14:creationId xmlns:p14="http://schemas.microsoft.com/office/powerpoint/2010/main" val="23877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0"/>
            <a:ext cx="739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92D050"/>
                </a:solidFill>
              </a:rPr>
              <a:t>দলীয় কাজঃ১।সূর্যের চারিদিকে কিভাবে গ্রহ গুলি গুরছে তা আলোচনা কর।</a:t>
            </a:r>
          </a:p>
          <a:p>
            <a:r>
              <a:rPr lang="bn-BD" sz="3200" dirty="0" smtClean="0">
                <a:solidFill>
                  <a:srgbClr val="92D050"/>
                </a:solidFill>
              </a:rPr>
              <a:t> ২।পৃথিবী সূর্যের কততম নিকটতম </a:t>
            </a:r>
            <a:r>
              <a:rPr lang="bn-BD" sz="3200" dirty="0" smtClean="0">
                <a:solidFill>
                  <a:srgbClr val="92D050"/>
                </a:solidFill>
              </a:rPr>
              <a:t>গ</a:t>
            </a:r>
            <a:r>
              <a:rPr lang="en-US" sz="3200" dirty="0" err="1" smtClean="0">
                <a:solidFill>
                  <a:srgbClr val="92D050"/>
                </a:solidFill>
              </a:rPr>
              <a:t>্র</a:t>
            </a:r>
            <a:r>
              <a:rPr lang="bn-BD" sz="3200" smtClean="0">
                <a:solidFill>
                  <a:srgbClr val="92D050"/>
                </a:solidFill>
              </a:rPr>
              <a:t>হ</a:t>
            </a:r>
            <a:r>
              <a:rPr lang="bn-BD" sz="3200" dirty="0" smtClean="0">
                <a:solidFill>
                  <a:srgbClr val="92D050"/>
                </a:solidFill>
              </a:rPr>
              <a:t>।</a:t>
            </a:r>
          </a:p>
          <a:p>
            <a:r>
              <a:rPr lang="bn-BD" sz="3200" dirty="0">
                <a:solidFill>
                  <a:srgbClr val="92D050"/>
                </a:solidFill>
              </a:rPr>
              <a:t> </a:t>
            </a:r>
            <a:r>
              <a:rPr lang="bn-BD" sz="3200" dirty="0" smtClean="0">
                <a:solidFill>
                  <a:srgbClr val="92D050"/>
                </a:solidFill>
              </a:rPr>
              <a:t>              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1242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4"/>
                </a:solidFill>
              </a:rPr>
              <a:t>এককাজঃ ১। চন্দ্র পৃথিবীর একটি কি।</a:t>
            </a:r>
          </a:p>
          <a:p>
            <a:r>
              <a:rPr lang="bn-BD" sz="3600" dirty="0" smtClean="0">
                <a:solidFill>
                  <a:schemeClr val="accent4"/>
                </a:solidFill>
              </a:rPr>
              <a:t>         ২।কত দিনে চন্দ্র মাস হয়</a:t>
            </a:r>
            <a:r>
              <a:rPr lang="bn-BD" sz="3600" dirty="0" smtClean="0"/>
              <a:t>।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4953000"/>
            <a:ext cx="670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বাড়ির কাজ – ১।সূর্যের  চারিকে কি ঘুরে।</a:t>
            </a:r>
          </a:p>
          <a:p>
            <a:r>
              <a:rPr lang="bn-BD" sz="2800" dirty="0" smtClean="0"/>
              <a:t>         ২।পৃথিবীতে কি কি উপাদান রয়েছে।</a:t>
            </a:r>
            <a:endParaRPr lang="bn-BD" sz="2800" dirty="0"/>
          </a:p>
        </p:txBody>
      </p:sp>
      <p:sp>
        <p:nvSpPr>
          <p:cNvPr id="5" name="Rectangle 4"/>
          <p:cNvSpPr/>
          <p:nvPr/>
        </p:nvSpPr>
        <p:spPr>
          <a:xfrm>
            <a:off x="7720918" y="2057400"/>
            <a:ext cx="268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92D05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40359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সবাইকে ধন্যবাদ</a:t>
            </a:r>
            <a:endParaRPr lang="en-US" sz="96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7315200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9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290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শ্বাগতম</dc:title>
  <dc:creator>BCC</dc:creator>
  <cp:lastModifiedBy>BCC</cp:lastModifiedBy>
  <cp:revision>69</cp:revision>
  <dcterms:created xsi:type="dcterms:W3CDTF">2013-09-08T04:33:44Z</dcterms:created>
  <dcterms:modified xsi:type="dcterms:W3CDTF">2013-09-10T05:52:06Z</dcterms:modified>
</cp:coreProperties>
</file>