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EB0D1-5CF2-4E68-8870-0733BDC5572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5C7DF-DBE6-45C3-8DB5-E589673D9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95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5C7DF-DBE6-45C3-8DB5-E589673D92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28510E0-DD5F-4564-9313-DF41878C44C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CADC0E8-2735-4E06-8EAD-8D5CEC1249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11" Type="http://schemas.openxmlformats.org/officeDocument/2006/relationships/image" Target="../media/image25.jpg"/><Relationship Id="rId5" Type="http://schemas.openxmlformats.org/officeDocument/2006/relationships/image" Target="../media/image19.jpg"/><Relationship Id="rId10" Type="http://schemas.openxmlformats.org/officeDocument/2006/relationships/image" Target="../media/image24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34480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শুভেচ্ছা</a:t>
            </a:r>
            <a:endParaRPr lang="en-US" sz="239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3657600"/>
            <a:ext cx="838200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1598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0" y="7257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76400"/>
            <a:ext cx="3886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</a:rPr>
              <a:t>বিপুল কুমার</a:t>
            </a:r>
          </a:p>
          <a:p>
            <a:r>
              <a:rPr lang="bn-BD" sz="2800" dirty="0" smtClean="0">
                <a:solidFill>
                  <a:srgbClr val="002060"/>
                </a:solidFill>
              </a:rPr>
              <a:t>সহকারী শিক্ষক (বিজ্ঞান)</a:t>
            </a:r>
          </a:p>
          <a:p>
            <a:r>
              <a:rPr lang="bn-BD" sz="2800" dirty="0" smtClean="0">
                <a:solidFill>
                  <a:srgbClr val="002060"/>
                </a:solidFill>
              </a:rPr>
              <a:t>সাদাপুর খড়িবাড়ী বালিকা উচচ বিদ্যালয়</a:t>
            </a:r>
          </a:p>
          <a:p>
            <a:r>
              <a:rPr lang="bn-BD" sz="2800" dirty="0" smtClean="0">
                <a:solidFill>
                  <a:srgbClr val="002060"/>
                </a:solidFill>
              </a:rPr>
              <a:t>নিয়ামতপুর, নওগাঁ।</a:t>
            </a:r>
            <a:endParaRPr lang="en-US" sz="2800" dirty="0">
              <a:solidFill>
                <a:srgbClr val="00206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029200" y="1148970"/>
            <a:ext cx="0" cy="2889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7957" y="11531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</a:rPr>
              <a:t>শিক্ষক পরিচিতি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1202231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পাঠ পরিচিতি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1676400"/>
            <a:ext cx="3657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বিষয়ঃজীব বিজ্ঞান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শ্রেণীঃ৯ম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অধ্যায়ঃএকাদশ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সময়ঃ৪৫মিঃ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তাং৮/৯/১৩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7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000">
        <p14:vortex dir="r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02" y="481871"/>
            <a:ext cx="3657600" cy="312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11917"/>
            <a:ext cx="3299732" cy="33147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33400" y="4718894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আজকের পাঠঃ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38600" y="4648199"/>
            <a:ext cx="45831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6000" dirty="0">
                <a:solidFill>
                  <a:srgbClr val="F79646">
                    <a:lumMod val="75000"/>
                  </a:srgbClr>
                </a:solidFill>
                <a:latin typeface="Nikosh" pitchFamily="2" charset="0"/>
                <a:cs typeface="Nikosh" pitchFamily="2" charset="0"/>
              </a:rPr>
              <a:t>ফুলের পরাগায়ন</a:t>
            </a:r>
            <a:endParaRPr lang="en-US" sz="6000" dirty="0">
              <a:solidFill>
                <a:srgbClr val="F79646">
                  <a:lumMod val="75000"/>
                </a:srgb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42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85800"/>
            <a:ext cx="312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শিখন ফলঃ</a:t>
            </a:r>
            <a:endParaRPr lang="en-US" sz="6600" dirty="0">
              <a:solidFill>
                <a:srgbClr val="FFC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981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১/পরাগায়ন কী তা বলতে ও লিখতে পারবে ।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২/পরাগায়নের শ্রেণী বিভাগ করে বলতে ও লিখতে পারবে ।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৩/পরাগায়ন কিভাবে হয় তা বলতে ও লিখতে পারবে ।</a:t>
            </a:r>
            <a:endParaRPr lang="en-US" sz="32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586755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৪/স্ব-পরাগায়ন ও পর-পরাগায়নের পারথক্য বলতে ও লিখতে পারবে ।</a:t>
            </a:r>
            <a:endParaRPr lang="en-US" sz="32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2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657"/>
            <a:ext cx="2276475" cy="2009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79375"/>
            <a:ext cx="2305050" cy="198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04800"/>
            <a:ext cx="2743200" cy="1737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2286000"/>
            <a:ext cx="2721429" cy="18859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85725" y="4876800"/>
            <a:ext cx="9772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সংজ্ঞাঃ</a:t>
            </a:r>
            <a:r>
              <a:rPr lang="bn-BD" sz="2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পরাগধানী হতে পরাগরেণু  স্থানান্তরিত  হয়ে ফুলের গর্ভ  মুণ্ডে  পতিত হওয়াকে</a:t>
            </a:r>
          </a:p>
          <a:p>
            <a:r>
              <a:rPr lang="bn-BD" sz="2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পরগায়ন বলে । </a:t>
            </a:r>
            <a:endParaRPr lang="en-US" sz="24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505700"/>
            <a:ext cx="2819400" cy="16662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086" y="2453000"/>
            <a:ext cx="2895600" cy="177165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2428875" y="2819400"/>
            <a:ext cx="1390650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457700" y="2743200"/>
            <a:ext cx="1714500" cy="213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71600" y="45720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পরাগধানী</a:t>
            </a:r>
            <a:endParaRPr lang="en-US" sz="2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45720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পরাগরেণু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44029" y="4799687"/>
            <a:ext cx="2819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গর্ভ মুন্ড</a:t>
            </a:r>
            <a:endParaRPr lang="en-US" sz="2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8" name="Straight Connector 7"/>
          <p:cNvCxnSpPr>
            <a:endCxn id="12" idx="0"/>
          </p:cNvCxnSpPr>
          <p:nvPr/>
        </p:nvCxnSpPr>
        <p:spPr>
          <a:xfrm flipH="1">
            <a:off x="3505200" y="2819400"/>
            <a:ext cx="314325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07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62805" y="271533"/>
            <a:ext cx="1999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000" u="sng" dirty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শ্রেণী বিভাগ</a:t>
            </a:r>
            <a:endParaRPr lang="en-US" sz="4000" u="sng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2133600"/>
            <a:ext cx="2586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স্ব-পরাগায়ন</a:t>
            </a:r>
            <a:endParaRPr lang="en-US" sz="44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43927" y="2035313"/>
            <a:ext cx="2662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পর-পরাগায়ন</a:t>
            </a:r>
            <a:endParaRPr lang="en-US" sz="4000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743200"/>
            <a:ext cx="4033837" cy="2160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743199"/>
            <a:ext cx="4572000" cy="21600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8599" y="5181600"/>
            <a:ext cx="4033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একই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ফুলে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বা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একই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উদভিদের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ফুলে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যে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পরাগায়ন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2437" y="5334000"/>
            <a:ext cx="4881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একই</a:t>
            </a:r>
            <a:r>
              <a:rPr lang="en-US" sz="24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প্রজাতির</a:t>
            </a:r>
            <a:r>
              <a:rPr lang="en-US" sz="24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4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ভিন্ন  উদভিদের ফুলে যে পরাগায়ন</a:t>
            </a:r>
          </a:p>
          <a:p>
            <a:r>
              <a:rPr lang="bn-BD" sz="24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হয় ।</a:t>
            </a:r>
            <a:endParaRPr lang="en-US" sz="24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2245517" y="1371600"/>
            <a:ext cx="116683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6400800" y="1328057"/>
            <a:ext cx="457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4262437" y="838200"/>
            <a:ext cx="233362" cy="4898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eft-Right Arrow 24"/>
          <p:cNvSpPr/>
          <p:nvPr/>
        </p:nvSpPr>
        <p:spPr>
          <a:xfrm>
            <a:off x="1828800" y="1328057"/>
            <a:ext cx="4953000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1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6" grpId="0"/>
      <p:bldP spid="12" grpId="0"/>
      <p:bldP spid="13" grpId="0"/>
      <p:bldP spid="17" grpId="0" animBg="1"/>
      <p:bldP spid="21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152399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u="sng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মাধ্যম হিসেবে শ্রণীবিভাগ</a:t>
            </a:r>
            <a:endParaRPr lang="en-US" sz="3200" u="sng" dirty="0">
              <a:solidFill>
                <a:srgbClr val="FFC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9" name="Straight Connector 8"/>
          <p:cNvCxnSpPr>
            <a:stCxn id="3" idx="2"/>
          </p:cNvCxnSpPr>
          <p:nvPr/>
        </p:nvCxnSpPr>
        <p:spPr>
          <a:xfrm>
            <a:off x="4572000" y="737174"/>
            <a:ext cx="0" cy="329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2000" y="1059543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762000" y="1066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2971800" y="1066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181600" y="10595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8305800" y="1066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52400" y="2045208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পতঙ্গ পরাগী</a:t>
            </a:r>
            <a:endParaRPr lang="en-US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9716" y="2065673"/>
            <a:ext cx="3366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বায়ু পরাগী</a:t>
            </a:r>
            <a:endParaRPr lang="en-US" sz="3200" dirty="0">
              <a:solidFill>
                <a:srgbClr val="FFC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43400" y="203795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প্রাণী পরাগী</a:t>
            </a:r>
            <a:endParaRPr lang="en-US" sz="32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0732" y="2086138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পানি পরাগী</a:t>
            </a:r>
            <a:endParaRPr lang="en-US" sz="3200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5" y="2561318"/>
            <a:ext cx="2581275" cy="17716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622725"/>
            <a:ext cx="1925574" cy="174924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622725"/>
            <a:ext cx="1752599" cy="17302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33400" y="4464791"/>
            <a:ext cx="2147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গাঁদা</a:t>
            </a:r>
            <a:endParaRPr lang="en-US" sz="32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25116" y="4553978"/>
            <a:ext cx="1925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ধান</a:t>
            </a:r>
            <a:endParaRPr lang="en-US" sz="3200" dirty="0">
              <a:solidFill>
                <a:srgbClr val="FFC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622725"/>
            <a:ext cx="2286000" cy="17302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773603" y="4464791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শিমুল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80732" y="4526346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শেওলা</a:t>
            </a:r>
            <a:endParaRPr lang="en-US" sz="28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7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8" grpId="0"/>
      <p:bldP spid="29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018" y="570196"/>
            <a:ext cx="1541782" cy="18682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71" y="27962"/>
            <a:ext cx="1743075" cy="18430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1614487"/>
            <a:ext cx="1379077" cy="12538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0094"/>
            <a:ext cx="2209800" cy="17988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57200"/>
            <a:ext cx="1379076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33685"/>
            <a:ext cx="4343400" cy="18692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382" y="528716"/>
            <a:ext cx="988218" cy="19096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2590800"/>
            <a:ext cx="1064986" cy="12066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868330"/>
            <a:ext cx="1379077" cy="92914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2590800"/>
            <a:ext cx="1295400" cy="116052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52286" y="3872269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স্ব-পরাগায়ন</a:t>
            </a:r>
            <a:endParaRPr lang="en-US" sz="2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19200" y="4264967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সুবিধাঃ</a:t>
            </a:r>
            <a:endParaRPr lang="en-US" sz="2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1903" y="4680465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১।পরাগায়ন অনেকটা নিশ্চিত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0" y="5080575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২।প্রজাতির বিশুদ্ধতা রক্ষা হয় ।</a:t>
            </a:r>
            <a:endParaRPr lang="en-US" sz="20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8203" y="5419143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অসুবিধাঃ</a:t>
            </a:r>
            <a:endParaRPr lang="en-US" sz="24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8150" y="5784042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১।প্রজাতির অবলুপ্তি ঘটতে পারে </a:t>
            </a:r>
            <a:r>
              <a:rPr lang="bn-BD" dirty="0" smtClean="0"/>
              <a:t>।</a:t>
            </a:r>
            <a:endParaRPr lang="bn-BD" dirty="0" smtClean="0">
              <a:solidFill>
                <a:srgbClr val="002060"/>
              </a:solidFill>
            </a:endParaRPr>
          </a:p>
          <a:p>
            <a:r>
              <a:rPr lang="bn-BD" dirty="0" smtClean="0">
                <a:solidFill>
                  <a:srgbClr val="002060"/>
                </a:solidFill>
              </a:rPr>
              <a:t>২।সাধারনত নতুন কোন গুনের সৃষ্টি হয় না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26" name="Down Arrow 25"/>
          <p:cNvSpPr/>
          <p:nvPr/>
        </p:nvSpPr>
        <p:spPr>
          <a:xfrm>
            <a:off x="4648200" y="457200"/>
            <a:ext cx="76200" cy="70634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098382" y="3841491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পর-পরাগায়ন</a:t>
            </a:r>
            <a:endParaRPr lang="en-US" sz="32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67714" y="4264966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সুবাধাঃ</a:t>
            </a:r>
            <a:endParaRPr lang="en-US" sz="2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20309" y="460569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১।বীজগুলি অধিক জীবনী শক্তি সম্পন্ন হয় ।</a:t>
            </a:r>
          </a:p>
          <a:p>
            <a:r>
              <a:rPr lang="bn-BD" sz="20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২।প্রজাতিকে অবলুপ্তির হাত হতে রক্ষা করে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316096" y="5249852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অসুবিধাঃ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96509" y="5711517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১।বহু পরাগরেণু নষ্ট হয় ।</a:t>
            </a:r>
          </a:p>
          <a:p>
            <a:r>
              <a:rPr lang="bn-BD" dirty="0" smtClean="0"/>
              <a:t>২।পর-পরাগায়নের প্রজাতির বিশুদ্ধতা নষ্ট হয়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3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4572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দলীয় কাজঃ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165086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১/স্ব-পরাগায়নের একটি বৈশিষট্য লিখ ।</a:t>
            </a:r>
          </a:p>
          <a:p>
            <a:r>
              <a:rPr lang="bn-BD" sz="40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২/পর-পরাগায়নের একটি বৈশিষট্য লিখ </a:t>
            </a:r>
            <a:r>
              <a:rPr lang="bn-BD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।</a:t>
            </a:r>
            <a:r>
              <a:rPr lang="bn-BD" sz="4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9400" y="28956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বাড়ীর কাজঃ</a:t>
            </a:r>
            <a:endParaRPr lang="en-US" sz="4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8862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বিভিন্ন পরাগায়নের ছবি অংকন ও চিহ্ণত করবে</a:t>
            </a:r>
            <a:endParaRPr lang="en-US" sz="40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14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63000" cy="4200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4648200"/>
            <a:ext cx="838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সবাইকে ধন্যবাদ</a:t>
            </a:r>
            <a:endParaRPr lang="en-US" sz="115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9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604</TotalTime>
  <Words>217</Words>
  <Application>Microsoft Office PowerPoint</Application>
  <PresentationFormat>On-screen Show (4:3)</PresentationFormat>
  <Paragraphs>62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Clarity</vt:lpstr>
      <vt:lpstr>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</dc:creator>
  <cp:lastModifiedBy>DOEL</cp:lastModifiedBy>
  <cp:revision>64</cp:revision>
  <dcterms:created xsi:type="dcterms:W3CDTF">2013-09-07T17:09:12Z</dcterms:created>
  <dcterms:modified xsi:type="dcterms:W3CDTF">2013-09-09T04:23:53Z</dcterms:modified>
</cp:coreProperties>
</file>