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2" r:id="rId4"/>
    <p:sldId id="265" r:id="rId5"/>
    <p:sldId id="268" r:id="rId6"/>
    <p:sldId id="271" r:id="rId7"/>
    <p:sldId id="269" r:id="rId8"/>
    <p:sldId id="270" r:id="rId9"/>
    <p:sldId id="272" r:id="rId10"/>
    <p:sldId id="273" r:id="rId11"/>
    <p:sldId id="279" r:id="rId12"/>
    <p:sldId id="275" r:id="rId13"/>
    <p:sldId id="276" r:id="rId14"/>
    <p:sldId id="277" r:id="rId15"/>
    <p:sldId id="27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19" autoAdjust="0"/>
    <p:restoredTop sz="85795" autoAdjust="0"/>
  </p:normalViewPr>
  <p:slideViewPr>
    <p:cSldViewPr>
      <p:cViewPr>
        <p:scale>
          <a:sx n="86" d="100"/>
          <a:sy n="86" d="100"/>
        </p:scale>
        <p:origin x="-756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BD8A5C-4504-4AF0-84C3-C511CFD64B82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E8FD1A-FE2E-4134-B977-3B8B4F7484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394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8FD1A-FE2E-4134-B977-3B8B4F74842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5038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8FD1A-FE2E-4134-B977-3B8B4F74842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1502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8FD1A-FE2E-4134-B977-3B8B4F74842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819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A4872-158F-4B64-8CBD-3440AD8F60C8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502D-A580-438E-AC59-E7023C63E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530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A4872-158F-4B64-8CBD-3440AD8F60C8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502D-A580-438E-AC59-E7023C63E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239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A4872-158F-4B64-8CBD-3440AD8F60C8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502D-A580-438E-AC59-E7023C63E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708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A4872-158F-4B64-8CBD-3440AD8F60C8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502D-A580-438E-AC59-E7023C63E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794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A4872-158F-4B64-8CBD-3440AD8F60C8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502D-A580-438E-AC59-E7023C63E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038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A4872-158F-4B64-8CBD-3440AD8F60C8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502D-A580-438E-AC59-E7023C63E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713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A4872-158F-4B64-8CBD-3440AD8F60C8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502D-A580-438E-AC59-E7023C63E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036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A4872-158F-4B64-8CBD-3440AD8F60C8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502D-A580-438E-AC59-E7023C63E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193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A4872-158F-4B64-8CBD-3440AD8F60C8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502D-A580-438E-AC59-E7023C63E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396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A4872-158F-4B64-8CBD-3440AD8F60C8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502D-A580-438E-AC59-E7023C63E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613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A4872-158F-4B64-8CBD-3440AD8F60C8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1502D-A580-438E-AC59-E7023C63E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688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A4872-158F-4B64-8CBD-3440AD8F60C8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1502D-A580-438E-AC59-E7023C63EB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455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13" Type="http://schemas.openxmlformats.org/officeDocument/2006/relationships/image" Target="../media/image13.jp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12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11" Type="http://schemas.openxmlformats.org/officeDocument/2006/relationships/image" Target="../media/image11.jpg"/><Relationship Id="rId5" Type="http://schemas.openxmlformats.org/officeDocument/2006/relationships/image" Target="../media/image5.jpg"/><Relationship Id="rId10" Type="http://schemas.openxmlformats.org/officeDocument/2006/relationships/image" Target="../media/image10.jpg"/><Relationship Id="rId4" Type="http://schemas.openxmlformats.org/officeDocument/2006/relationships/image" Target="../media/image4.jpg"/><Relationship Id="rId9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10" Type="http://schemas.openxmlformats.org/officeDocument/2006/relationships/image" Target="../media/image22.jpg"/><Relationship Id="rId4" Type="http://schemas.openxmlformats.org/officeDocument/2006/relationships/image" Target="../media/image16.jpg"/><Relationship Id="rId9" Type="http://schemas.openxmlformats.org/officeDocument/2006/relationships/image" Target="../media/image21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24.jpg"/><Relationship Id="rId7" Type="http://schemas.openxmlformats.org/officeDocument/2006/relationships/image" Target="../media/image28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Relationship Id="rId9" Type="http://schemas.openxmlformats.org/officeDocument/2006/relationships/image" Target="../media/image30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g"/><Relationship Id="rId7" Type="http://schemas.openxmlformats.org/officeDocument/2006/relationships/image" Target="../media/image3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g"/><Relationship Id="rId11" Type="http://schemas.openxmlformats.org/officeDocument/2006/relationships/image" Target="../media/image42.jpg"/><Relationship Id="rId5" Type="http://schemas.openxmlformats.org/officeDocument/2006/relationships/image" Target="../media/image37.jpg"/><Relationship Id="rId10" Type="http://schemas.openxmlformats.org/officeDocument/2006/relationships/image" Target="../media/image41.jpg"/><Relationship Id="rId4" Type="http://schemas.openxmlformats.org/officeDocument/2006/relationships/image" Target="../media/image36.jpg"/><Relationship Id="rId9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7" Type="http://schemas.openxmlformats.org/officeDocument/2006/relationships/image" Target="../media/image48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381000"/>
            <a:ext cx="7848600" cy="1927225"/>
          </a:xfrm>
        </p:spPr>
        <p:txBody>
          <a:bodyPr>
            <a:noAutofit/>
          </a:bodyPr>
          <a:lstStyle/>
          <a:p>
            <a:r>
              <a:rPr lang="bn-BD" sz="239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স্বাগতম</a:t>
            </a:r>
            <a:r>
              <a:rPr lang="bn-BD" sz="28700" dirty="0" smtClean="0">
                <a:latin typeface="Nikosh" pitchFamily="2" charset="0"/>
                <a:cs typeface="Nikosh" pitchFamily="2" charset="0"/>
              </a:rPr>
              <a:t> </a:t>
            </a:r>
            <a:endParaRPr lang="en-US" sz="287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514600"/>
            <a:ext cx="69342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43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733800"/>
            <a:ext cx="3581400" cy="23083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মোঃ </a:t>
            </a:r>
            <a:r>
              <a:rPr lang="bn-BD" sz="36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মঞ্জুরুল </a:t>
            </a:r>
            <a:r>
              <a:rPr lang="bn-BD" sz="3600" dirty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ইসলাম </a:t>
            </a:r>
            <a:r>
              <a:rPr lang="en-US" sz="36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            </a:t>
            </a:r>
            <a:r>
              <a:rPr lang="bn-BD" sz="36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সহকারী </a:t>
            </a:r>
            <a:r>
              <a:rPr lang="bn-BD" sz="3600" dirty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শিক্ষক</a:t>
            </a:r>
            <a:r>
              <a:rPr lang="en-US" sz="3600" dirty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(</a:t>
            </a:r>
            <a:r>
              <a:rPr lang="bn-BD" sz="3600" dirty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কৃষি) </a:t>
            </a:r>
          </a:p>
          <a:p>
            <a:r>
              <a:rPr lang="bn-BD" sz="3600" dirty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কাপাস্টিয়া উচ্চ বিদ্যালয়</a:t>
            </a:r>
          </a:p>
          <a:p>
            <a:r>
              <a:rPr lang="bn-BD" sz="3600" dirty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নিয়ামত পুর, নওগাঁ </a:t>
            </a:r>
            <a:endParaRPr lang="en-US" sz="3600" dirty="0">
              <a:solidFill>
                <a:srgbClr val="00B05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89949" y="3733800"/>
            <a:ext cx="33909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বিষয়ঃকৃষিশিক্ষা</a:t>
            </a:r>
          </a:p>
          <a:p>
            <a:r>
              <a:rPr lang="bn-BD" sz="36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শ্রেণীঃ নবম শ্রেণী</a:t>
            </a:r>
          </a:p>
          <a:p>
            <a:r>
              <a:rPr lang="bn-BD" sz="36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অধ্যায়ঃ দুই </a:t>
            </a:r>
          </a:p>
          <a:p>
            <a:r>
              <a:rPr lang="bn-BD" sz="36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পরিচ্ছেদঃ তিন </a:t>
            </a:r>
          </a:p>
          <a:p>
            <a:r>
              <a:rPr lang="bn-BD" sz="36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তারিখঃ ৬।৯।১৩ইং </a:t>
            </a:r>
          </a:p>
          <a:p>
            <a:r>
              <a:rPr lang="bn-BD" sz="36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সময়ঃ ৪০মিনিট </a:t>
            </a:r>
          </a:p>
        </p:txBody>
      </p:sp>
      <p:sp>
        <p:nvSpPr>
          <p:cNvPr id="7" name="Rectangle 6"/>
          <p:cNvSpPr/>
          <p:nvPr/>
        </p:nvSpPr>
        <p:spPr>
          <a:xfrm>
            <a:off x="11003" y="1981199"/>
            <a:ext cx="451908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bn-BD" sz="8000" dirty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পরিচিতি</a:t>
            </a:r>
            <a:r>
              <a:rPr lang="bn-BD" sz="8000" dirty="0">
                <a:solidFill>
                  <a:prstClr val="black"/>
                </a:solidFill>
              </a:rPr>
              <a:t> </a:t>
            </a:r>
            <a:endParaRPr lang="en-US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5584440" y="2086765"/>
            <a:ext cx="3390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chemeClr val="accent6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পরিচিতি</a:t>
            </a:r>
            <a:r>
              <a:rPr lang="bn-BD" sz="7200" dirty="0" smtClean="0"/>
              <a:t> </a:t>
            </a:r>
            <a:endParaRPr lang="en-US" sz="7200" dirty="0"/>
          </a:p>
        </p:txBody>
      </p:sp>
      <p:sp>
        <p:nvSpPr>
          <p:cNvPr id="12" name="Rectangle 11"/>
          <p:cNvSpPr/>
          <p:nvPr/>
        </p:nvSpPr>
        <p:spPr>
          <a:xfrm>
            <a:off x="6440047" y="758836"/>
            <a:ext cx="124104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7200" dirty="0">
                <a:solidFill>
                  <a:srgbClr val="F79646">
                    <a:lumMod val="50000"/>
                  </a:srgbClr>
                </a:solidFill>
                <a:latin typeface="Nikosh" pitchFamily="2" charset="0"/>
                <a:cs typeface="Nikosh" pitchFamily="2" charset="0"/>
              </a:rPr>
              <a:t>পাঠ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3400" y="697280"/>
            <a:ext cx="2971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শিক্ষক</a:t>
            </a:r>
            <a:r>
              <a:rPr lang="bn-BD" sz="8000" dirty="0" smtClean="0"/>
              <a:t> </a:t>
            </a:r>
            <a:endParaRPr lang="en-US" sz="8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026" y="758837"/>
            <a:ext cx="1741414" cy="267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57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7" grpId="0"/>
      <p:bldP spid="8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57159"/>
            <a:ext cx="2419350" cy="20669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750" y="157160"/>
            <a:ext cx="2743200" cy="18049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104771"/>
            <a:ext cx="2824160" cy="17811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799" y="2038345"/>
            <a:ext cx="2162175" cy="21145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036" y="4038600"/>
            <a:ext cx="2290764" cy="232409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625" y="2081203"/>
            <a:ext cx="2628900" cy="180499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725" y="4157658"/>
            <a:ext cx="1524000" cy="224314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974" y="2100258"/>
            <a:ext cx="1343025" cy="178594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286" y="4133847"/>
            <a:ext cx="1676400" cy="222885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343400"/>
            <a:ext cx="2743200" cy="201929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86000"/>
            <a:ext cx="2514600" cy="1819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385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156" y="4191000"/>
            <a:ext cx="17821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en-US" sz="6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3650" y="2205078"/>
            <a:ext cx="2743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7200" dirty="0">
                <a:solidFill>
                  <a:srgbClr val="C0504D">
                    <a:lumMod val="50000"/>
                  </a:srgbClr>
                </a:solidFill>
                <a:latin typeface="Nikosh" pitchFamily="2" charset="0"/>
                <a:cs typeface="Nikosh" pitchFamily="2" charset="0"/>
              </a:rPr>
              <a:t>আজকের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76850" y="2205077"/>
            <a:ext cx="35763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7200" dirty="0">
                <a:solidFill>
                  <a:srgbClr val="C0504D">
                    <a:lumMod val="50000"/>
                  </a:srgbClr>
                </a:solidFill>
                <a:latin typeface="Nikosh" pitchFamily="2" charset="0"/>
                <a:cs typeface="Nikosh" pitchFamily="2" charset="0"/>
              </a:rPr>
              <a:t>পাঠ্য বিষয়ঃ 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590841" y="2143521"/>
            <a:ext cx="146386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n-BD" sz="8000" dirty="0">
                <a:solidFill>
                  <a:srgbClr val="C0504D">
                    <a:lumMod val="50000"/>
                  </a:srgbClr>
                </a:solidFill>
                <a:latin typeface="Nikosh" pitchFamily="2" charset="0"/>
                <a:cs typeface="Nikosh" pitchFamily="2" charset="0"/>
              </a:rPr>
              <a:t>বীজ</a:t>
            </a:r>
            <a:endParaRPr lang="en-US" sz="9600" dirty="0">
              <a:solidFill>
                <a:srgbClr val="C0504D">
                  <a:lumMod val="50000"/>
                </a:srgbClr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697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9908" y="3294239"/>
            <a:ext cx="8763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n-BD" sz="3200" dirty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২</a:t>
            </a:r>
            <a:r>
              <a:rPr lang="bn-BD" sz="3600" dirty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। পুষ্ট ও অপুষ্ট বীজের পার্থক্য করতে পারবে। </a:t>
            </a:r>
          </a:p>
          <a:p>
            <a:endParaRPr lang="bn-BD" sz="3600" dirty="0" smtClean="0">
              <a:solidFill>
                <a:srgbClr val="7030A0"/>
              </a:solidFill>
              <a:latin typeface="Nikosh" pitchFamily="2" charset="0"/>
              <a:cs typeface="Nikosh" pitchFamily="2" charset="0"/>
            </a:endParaRPr>
          </a:p>
          <a:p>
            <a:r>
              <a:rPr lang="bn-BD" sz="2000" dirty="0" smtClean="0">
                <a:latin typeface="Nikosh" pitchFamily="2" charset="0"/>
                <a:cs typeface="Nikosh" pitchFamily="2" charset="0"/>
              </a:rPr>
              <a:t>                      </a:t>
            </a:r>
          </a:p>
          <a:p>
            <a:r>
              <a:rPr lang="bn-BD" sz="2000" dirty="0"/>
              <a:t> </a:t>
            </a:r>
            <a:r>
              <a:rPr lang="bn-BD" sz="2000" dirty="0" smtClean="0"/>
              <a:t>             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1828800" y="628650"/>
            <a:ext cx="423866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9600" dirty="0">
                <a:solidFill>
                  <a:schemeClr val="accent5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শিখন </a:t>
            </a:r>
            <a:r>
              <a:rPr lang="bn-BD" sz="9600" dirty="0" smtClean="0">
                <a:solidFill>
                  <a:schemeClr val="accent5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ফল </a:t>
            </a:r>
            <a:endParaRPr lang="en-US" sz="9600" dirty="0">
              <a:solidFill>
                <a:schemeClr val="accent5">
                  <a:lumMod val="50000"/>
                </a:schemeClr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9908" y="2877273"/>
            <a:ext cx="59642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১। </a:t>
            </a:r>
            <a:r>
              <a:rPr lang="bn-BD" sz="3600" dirty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বীজ কি তা বলতে </a:t>
            </a:r>
            <a:r>
              <a:rPr lang="bn-BD" sz="36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পারবে। </a:t>
            </a:r>
            <a:endParaRPr lang="en-US" sz="2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9908" y="3657600"/>
            <a:ext cx="7010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3600" dirty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৩। বীজের গুরুত্ব ব্যাখ্যা করতে পারবে।            </a:t>
            </a:r>
          </a:p>
        </p:txBody>
      </p:sp>
    </p:spTree>
    <p:extLst>
      <p:ext uri="{BB962C8B-B14F-4D97-AF65-F5344CB8AC3E}">
        <p14:creationId xmlns:p14="http://schemas.microsoft.com/office/powerpoint/2010/main" val="40493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95475" y="92133"/>
            <a:ext cx="53409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7030A0"/>
                </a:solidFill>
              </a:rPr>
              <a:t> </a:t>
            </a:r>
            <a:endParaRPr lang="en-US" sz="3200" dirty="0">
              <a:solidFill>
                <a:srgbClr val="7030A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92133"/>
            <a:ext cx="2813338" cy="206808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17" y="2362203"/>
            <a:ext cx="3068783" cy="182879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627" y="92133"/>
            <a:ext cx="2860098" cy="20680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343400"/>
            <a:ext cx="2971800" cy="1981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312" y="2362201"/>
            <a:ext cx="3079173" cy="18288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236" y="4343400"/>
            <a:ext cx="2494252" cy="19812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92133"/>
            <a:ext cx="2687783" cy="20680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938" y="2343151"/>
            <a:ext cx="2466975" cy="18478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4410075"/>
            <a:ext cx="2819399" cy="18478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016000" y="6337300"/>
            <a:ext cx="86106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tx2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বীজঃ নিষিক্ত ও পরিপক্ক ডিম্বককে বীজ বলে। </a:t>
            </a:r>
          </a:p>
          <a:p>
            <a:r>
              <a:rPr lang="bn-BD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334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7" y="23811"/>
            <a:ext cx="1981200" cy="22087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124" y="408811"/>
            <a:ext cx="1752600" cy="20088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50" y="579385"/>
            <a:ext cx="2124075" cy="18383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375" y="394193"/>
            <a:ext cx="2752726" cy="18383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39" y="2819399"/>
            <a:ext cx="1914526" cy="24669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644" y="2819399"/>
            <a:ext cx="2743200" cy="24669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562" y="2752724"/>
            <a:ext cx="2143125" cy="2514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551" y="2532556"/>
            <a:ext cx="2085975" cy="271571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6687" y="5486400"/>
            <a:ext cx="89773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বীজঃউদ্ভিদের বংশ বিস্তারের জন্য যে জীবন্ত মাধ্যম ব্যবহার করা হয়, যা তার আপন পরিবেশে নতুন উদ্ভিদ জন্ম দিতে পারে তাকে বীজ বলে।</a:t>
            </a:r>
            <a:endParaRPr lang="en-US" sz="2000" dirty="0">
              <a:solidFill>
                <a:srgbClr val="7030A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017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44831" y="5455018"/>
            <a:ext cx="48991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যেমনঃ কাণ্ড,ডাল,</a:t>
            </a:r>
            <a:r>
              <a:rPr lang="en-US" sz="32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sz="32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শিকড়,পাতা ইত্যাদি বীজ </a:t>
            </a:r>
            <a:r>
              <a:rPr lang="bn-BD" sz="3200" dirty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হিসাবে  ব্যবহার করা হয়</a:t>
            </a:r>
            <a:r>
              <a:rPr lang="bn-BD" sz="32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।    </a:t>
            </a:r>
            <a:endParaRPr lang="en-US" sz="3200" dirty="0">
              <a:solidFill>
                <a:srgbClr val="00B0F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95053" y="304800"/>
            <a:ext cx="2023311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115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বীজ</a:t>
            </a:r>
            <a:endParaRPr lang="en-US" sz="11500" dirty="0">
              <a:solidFill>
                <a:srgbClr val="00B05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4156" y="1600200"/>
            <a:ext cx="4114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dirty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উদ্ভিদ তত্ত্ব </a:t>
            </a:r>
            <a:r>
              <a:rPr lang="bn-BD" sz="44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অনুসারে </a:t>
            </a:r>
            <a:endParaRPr lang="en-US" sz="44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13704" y="1684545"/>
            <a:ext cx="35752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dirty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কৃষিতত্ত্ব </a:t>
            </a:r>
            <a:r>
              <a:rPr lang="bn-BD" sz="44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অনুসারে </a:t>
            </a:r>
            <a:endParaRPr lang="en-US" sz="44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9531" y="3657600"/>
            <a:ext cx="411480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3200" dirty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নিষিক্ত ও পরিপক্ক ডিম্বককে বীজ বলে</a:t>
            </a:r>
            <a:r>
              <a:rPr lang="bn-BD" sz="2800" dirty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। </a:t>
            </a:r>
          </a:p>
        </p:txBody>
      </p:sp>
      <p:sp>
        <p:nvSpPr>
          <p:cNvPr id="8" name="Rectangle 7"/>
          <p:cNvSpPr/>
          <p:nvPr/>
        </p:nvSpPr>
        <p:spPr>
          <a:xfrm>
            <a:off x="-22221" y="5455018"/>
            <a:ext cx="43565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36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যেমনঃ আম,জাম,কাঁঠাল </a:t>
            </a:r>
          </a:p>
          <a:p>
            <a:pPr lvl="0"/>
            <a:r>
              <a:rPr lang="bn-BD" sz="36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ধান,গম,সরিষাবীজ ইত্যাদি</a:t>
            </a:r>
            <a:r>
              <a:rPr lang="bn-BD" sz="32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।    </a:t>
            </a:r>
            <a:endParaRPr lang="bn-BD" sz="3200" dirty="0">
              <a:solidFill>
                <a:srgbClr val="00B0F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223715" y="5668080"/>
            <a:ext cx="47182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bn-BD" dirty="0">
              <a:solidFill>
                <a:prstClr val="black"/>
              </a:solidFill>
            </a:endParaRPr>
          </a:p>
          <a:p>
            <a:pPr lvl="0"/>
            <a:endParaRPr lang="bn-BD" dirty="0" smtClean="0">
              <a:solidFill>
                <a:prstClr val="black"/>
              </a:solidFill>
            </a:endParaRPr>
          </a:p>
          <a:p>
            <a:pPr lvl="0"/>
            <a:r>
              <a:rPr lang="bn-BD" dirty="0">
                <a:solidFill>
                  <a:prstClr val="black"/>
                </a:solidFill>
              </a:rPr>
              <a:t> </a:t>
            </a:r>
            <a:r>
              <a:rPr lang="bn-BD" dirty="0" smtClean="0">
                <a:solidFill>
                  <a:prstClr val="black"/>
                </a:solidFill>
              </a:rPr>
              <a:t>  </a:t>
            </a:r>
            <a:endParaRPr lang="bn-BD" dirty="0">
              <a:solidFill>
                <a:prstClr val="black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284581" y="3165157"/>
            <a:ext cx="496184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উদ্ভিদের বংশ বিস্তারের জন্য যে জীবন্ত মাধ্যম ব্যবহার করা হয়, যা তার আপন পরিবেশে নতুন উদ্ভিদ জন্ম দিতে পারে তাকে বীজ বলে।    </a:t>
            </a:r>
            <a:r>
              <a:rPr lang="bn-BD" sz="3200" dirty="0" smtClean="0">
                <a:solidFill>
                  <a:srgbClr val="7030A0"/>
                </a:solidFill>
              </a:rPr>
              <a:t>    </a:t>
            </a:r>
            <a:endParaRPr lang="bn-BD" sz="3200" dirty="0">
              <a:solidFill>
                <a:srgbClr val="7030A0"/>
              </a:solidFill>
            </a:endParaRPr>
          </a:p>
        </p:txBody>
      </p:sp>
      <p:sp>
        <p:nvSpPr>
          <p:cNvPr id="10" name="Down Arrow 9"/>
          <p:cNvSpPr/>
          <p:nvPr/>
        </p:nvSpPr>
        <p:spPr>
          <a:xfrm rot="18301285">
            <a:off x="6119337" y="86795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 rot="3309967">
            <a:off x="2795271" y="777579"/>
            <a:ext cx="514973" cy="1000469"/>
          </a:xfrm>
          <a:prstGeom prst="downArrow">
            <a:avLst>
              <a:gd name="adj1" fmla="val 50000"/>
              <a:gd name="adj2" fmla="val 4684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1600200" y="2457461"/>
            <a:ext cx="484632" cy="5143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6361653" y="2457461"/>
            <a:ext cx="484632" cy="4381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963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3" grpId="0"/>
      <p:bldP spid="10" grpId="0" animBg="1"/>
      <p:bldP spid="11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437" y="2514600"/>
            <a:ext cx="2495550" cy="212407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11" y="2414587"/>
            <a:ext cx="2390775" cy="222408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012" y="88900"/>
            <a:ext cx="2466975" cy="21859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11" y="76200"/>
            <a:ext cx="2390775" cy="20812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66986" y="1914435"/>
            <a:ext cx="502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বীজের পার্থক্য </a:t>
            </a:r>
            <a:endParaRPr lang="en-US" sz="72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6718" y="4555781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পুষ্ট বীজ </a:t>
            </a:r>
            <a:endParaRPr lang="en-US" sz="3200" dirty="0">
              <a:solidFill>
                <a:srgbClr val="C0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29399" y="4562526"/>
            <a:ext cx="24145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অপুষ্ট ও নষ্ট বীজ </a:t>
            </a:r>
            <a:endParaRPr lang="en-US" sz="2800" dirty="0">
              <a:solidFill>
                <a:srgbClr val="C0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5248" y="5057663"/>
            <a:ext cx="457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১। অঙ্কুরোদগম ক্ষমতা বেশি। </a:t>
            </a:r>
          </a:p>
          <a:p>
            <a:r>
              <a:rPr lang="bn-BD" sz="24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২। সুস্থ সবল চারা। </a:t>
            </a:r>
          </a:p>
          <a:p>
            <a:r>
              <a:rPr lang="bn-BD" sz="24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৩। রোগ প্রতিরোধ ক্ষমতা বেশি। </a:t>
            </a:r>
          </a:p>
          <a:p>
            <a:r>
              <a:rPr lang="bn-BD" sz="24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৪। ফলন বেশি হয়। </a:t>
            </a:r>
          </a:p>
          <a:p>
            <a:r>
              <a:rPr lang="bn-BD" sz="24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৫। অর্থ সাশ্রয় হয়।</a:t>
            </a:r>
            <a:endParaRPr lang="en-US" sz="2400" dirty="0">
              <a:solidFill>
                <a:srgbClr val="0070C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41900" y="5029200"/>
            <a:ext cx="4267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১। অঙ্কুরোদগম ক্ষমতা কম। </a:t>
            </a:r>
          </a:p>
          <a:p>
            <a:r>
              <a:rPr lang="bn-BD" sz="24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২।রোগাক্রান্ত চারা। </a:t>
            </a:r>
          </a:p>
          <a:p>
            <a:r>
              <a:rPr lang="bn-BD" sz="24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৩। রোগ প্রতিরোধ ক্ষমতা কম। </a:t>
            </a:r>
          </a:p>
          <a:p>
            <a:r>
              <a:rPr lang="bn-BD" sz="24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৪। ফলন কম হয়।  </a:t>
            </a:r>
          </a:p>
          <a:p>
            <a:r>
              <a:rPr lang="bn-BD" sz="24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৫। অর্থ অপচয় হয়। </a:t>
            </a:r>
            <a:endParaRPr lang="en-US" sz="2400" dirty="0">
              <a:solidFill>
                <a:srgbClr val="0070C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76750" y="3220998"/>
            <a:ext cx="266700" cy="17129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5041900" y="4638676"/>
            <a:ext cx="1422908" cy="4189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 rot="10800000">
            <a:off x="2682865" y="4650012"/>
            <a:ext cx="1523999" cy="4233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645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5" grpId="0"/>
      <p:bldP spid="6" grpId="0"/>
      <p:bldP spid="8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2" y="1417504"/>
            <a:ext cx="2362200" cy="20876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1417504"/>
            <a:ext cx="2286000" cy="20876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724" y="4129086"/>
            <a:ext cx="1504950" cy="18145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9" y="4129086"/>
            <a:ext cx="1928813" cy="195412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374" y="4175736"/>
            <a:ext cx="2447925" cy="17430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417504"/>
            <a:ext cx="2038350" cy="208769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322" y="4184917"/>
            <a:ext cx="2286000" cy="17430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837" y="1417504"/>
            <a:ext cx="2095500" cy="208769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-76200" y="3535662"/>
            <a:ext cx="2867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খাদ্য বীজ থেকে আসে। </a:t>
            </a:r>
            <a:endParaRPr lang="en-US" sz="28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509837" y="3524645"/>
            <a:ext cx="2423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শোভা বর্ধক বীজ। </a:t>
            </a:r>
            <a:endParaRPr lang="en-US" sz="2800" dirty="0">
              <a:solidFill>
                <a:srgbClr val="0070C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605337" y="3527145"/>
            <a:ext cx="2495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সবজি হিসেবে বীজ।  </a:t>
            </a:r>
            <a:endParaRPr lang="en-US" sz="28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61638" y="6118745"/>
            <a:ext cx="1928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ঠাণ্ডা পানীয় বীজ</a:t>
            </a:r>
            <a:r>
              <a:rPr lang="bn-BD" sz="2400" dirty="0" smtClean="0">
                <a:solidFill>
                  <a:srgbClr val="00B050"/>
                </a:solidFill>
              </a:rPr>
              <a:t>। 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930761" y="6114690"/>
            <a:ext cx="2212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মসলার উপাদান বীজ। </a:t>
            </a:r>
            <a:endParaRPr lang="en-US" sz="2400" dirty="0">
              <a:solidFill>
                <a:srgbClr val="C0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195243" y="6083207"/>
            <a:ext cx="2396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ঔষধি মাধ্যম বীজ। </a:t>
            </a:r>
            <a:endParaRPr lang="en-US" sz="2800" dirty="0">
              <a:solidFill>
                <a:srgbClr val="00B0F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629400" y="6114690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বাড়িঘর তৈরিতে বীজ। </a:t>
            </a:r>
            <a:endParaRPr lang="en-US" sz="28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08263" y="3505410"/>
            <a:ext cx="2057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পশুখাদ্যে বীজ।  </a:t>
            </a:r>
            <a:endParaRPr lang="en-US" sz="3200" dirty="0">
              <a:solidFill>
                <a:srgbClr val="7030A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457" y="94065"/>
            <a:ext cx="4267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বীজের গুরুত্ব  </a:t>
            </a:r>
            <a:endParaRPr lang="en-US" sz="8000" dirty="0">
              <a:solidFill>
                <a:srgbClr val="7030A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369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7" grpId="0"/>
      <p:bldP spid="28" grpId="0"/>
      <p:bldP spid="29" grpId="0"/>
      <p:bldP spid="30" grpId="0"/>
      <p:bldP spid="31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9" y="313255"/>
            <a:ext cx="2466975" cy="26585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286" y="313255"/>
            <a:ext cx="2424114" cy="265854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313254"/>
            <a:ext cx="3047999" cy="26585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9" y="3657600"/>
            <a:ext cx="2466975" cy="228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8600" y="3007017"/>
            <a:ext cx="25431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জলজ ফল বীজ। </a:t>
            </a:r>
            <a:endParaRPr lang="en-US" sz="32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97563" y="2971800"/>
            <a:ext cx="30003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মুখরোচক খাদ্য </a:t>
            </a:r>
            <a:r>
              <a:rPr lang="bn-BD" sz="32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বীজ।</a:t>
            </a:r>
            <a:endParaRPr lang="en-US" sz="3200" dirty="0">
              <a:solidFill>
                <a:srgbClr val="0070C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79" y="6096000"/>
            <a:ext cx="25771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কফি তৈরিতে বীজ। </a:t>
            </a:r>
            <a:endParaRPr lang="en-US" sz="3200" dirty="0">
              <a:solidFill>
                <a:srgbClr val="00B05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91200" y="2971799"/>
            <a:ext cx="342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মুখ রঙ্গিন করতে বীজ।   </a:t>
            </a:r>
            <a:endParaRPr lang="en-US" sz="3200" dirty="0">
              <a:solidFill>
                <a:srgbClr val="7030A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1383" y="3657600"/>
            <a:ext cx="2728914" cy="2286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579725" y="6122938"/>
            <a:ext cx="35924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পিঠার প্রধান উপকরণ বীজ।</a:t>
            </a:r>
            <a:endParaRPr lang="en-US" sz="32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24599" y="6132201"/>
            <a:ext cx="28194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নতুন উদ্ভিদের জন্ম বীজ</a:t>
            </a:r>
            <a:r>
              <a:rPr lang="bn-BD" sz="2800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। </a:t>
            </a:r>
            <a:endParaRPr lang="en-US" sz="2800" dirty="0">
              <a:solidFill>
                <a:schemeClr val="tx2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598" y="3657600"/>
            <a:ext cx="2667001" cy="2238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75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1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30500" y="1828800"/>
            <a:ext cx="49657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দলীয় কাজ</a:t>
            </a:r>
            <a:endParaRPr lang="en-US" sz="9600" dirty="0">
              <a:solidFill>
                <a:srgbClr val="0070C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" y="4574232"/>
            <a:ext cx="899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“ভালো বীজ ভালো ফলন”---কথাটির তাৎপর্য ব্যাখ্যা কর। </a:t>
            </a:r>
            <a:endParaRPr lang="en-US" sz="4000" dirty="0">
              <a:solidFill>
                <a:schemeClr val="accent2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4469384" y="320040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274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320968"/>
            <a:ext cx="7924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একক কাজ / মূল্যায়ন </a:t>
            </a:r>
            <a:endParaRPr lang="en-US" sz="8800" dirty="0">
              <a:solidFill>
                <a:srgbClr val="0070C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3962400"/>
            <a:ext cx="7848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১</a:t>
            </a:r>
            <a:r>
              <a:rPr lang="bn-BD" sz="44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।বীজ কাকে বলে।</a:t>
            </a:r>
          </a:p>
          <a:p>
            <a:r>
              <a:rPr lang="bn-BD" sz="44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২। বীজ কি কি কাজে ব্যবহার করা হয়।   </a:t>
            </a:r>
            <a:endParaRPr lang="en-US" sz="4400" dirty="0">
              <a:solidFill>
                <a:srgbClr val="00B05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4000500" y="259080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728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1440150"/>
            <a:ext cx="59436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বাড়ীর কাজ </a:t>
            </a:r>
            <a:endParaRPr lang="en-US" sz="115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47725" y="4038600"/>
            <a:ext cx="7772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খাদ্য হিসেবে বীজের গুরুত্ব ব্যাখ্যা কর। </a:t>
            </a:r>
            <a:endParaRPr lang="en-US" sz="4400" dirty="0">
              <a:solidFill>
                <a:srgbClr val="7030A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4279900" y="3051904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0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838200"/>
            <a:ext cx="7239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সবাইকে ধন্যবাদ </a:t>
            </a:r>
            <a:endParaRPr lang="en-US" sz="9600" dirty="0">
              <a:solidFill>
                <a:srgbClr val="7030A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438399"/>
            <a:ext cx="6629400" cy="396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326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959</TotalTime>
  <Words>337</Words>
  <Application>Microsoft Office PowerPoint</Application>
  <PresentationFormat>On-screen Show (4:3)</PresentationFormat>
  <Paragraphs>79</Paragraphs>
  <Slides>15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স্বাগতম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DOEL</dc:creator>
  <cp:lastModifiedBy>DOEL</cp:lastModifiedBy>
  <cp:revision>134</cp:revision>
  <dcterms:created xsi:type="dcterms:W3CDTF">2013-09-03T15:55:41Z</dcterms:created>
  <dcterms:modified xsi:type="dcterms:W3CDTF">2013-09-09T08:07:30Z</dcterms:modified>
</cp:coreProperties>
</file>